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notesSlides/notesSlide21.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3.xml" ContentType="application/vnd.openxmlformats-officedocument.presentationml.notesSlide+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3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4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41.xml" ContentType="application/vnd.openxmlformats-officedocument.drawingml.chart+xml"/>
  <Override PartName="/ppt/notesSlides/notesSlide29.xml" ContentType="application/vnd.openxmlformats-officedocument.presentationml.notesSlide+xml"/>
  <Override PartName="/ppt/charts/chart4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4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charts/chart4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4.xml" ContentType="application/vnd.openxmlformats-officedocument.presentationml.notesSlide+xml"/>
  <Override PartName="/ppt/charts/chart4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5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5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6.xml" ContentType="application/vnd.openxmlformats-officedocument.presentationml.notesSlide+xml"/>
  <Override PartName="/ppt/charts/chart5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7.xml" ContentType="application/vnd.openxmlformats-officedocument.presentationml.notesSlide+xml"/>
  <Override PartName="/ppt/charts/chart5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54.xml" ContentType="application/vnd.openxmlformats-officedocument.drawingml.chart+xml"/>
  <Override PartName="/ppt/notesSlides/notesSlide38.xml" ContentType="application/vnd.openxmlformats-officedocument.presentationml.notesSlide+xml"/>
  <Override PartName="/ppt/charts/chart55.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9.xml" ContentType="application/vnd.openxmlformats-officedocument.presentationml.notesSlide+xml"/>
  <Override PartName="/ppt/charts/chart56.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0.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1.xml" ContentType="application/vnd.openxmlformats-officedocument.presentationml.notesSlide+xml"/>
  <Override PartName="/ppt/charts/chart59.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60.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6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62.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63.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4.xml" ContentType="application/vnd.openxmlformats-officedocument.presentationml.notesSlide+xml"/>
  <Override PartName="/ppt/charts/chart64.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5.xml" ContentType="application/vnd.openxmlformats-officedocument.presentationml.notesSlide+xml"/>
  <Override PartName="/ppt/charts/chart65.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6.xml" ContentType="application/vnd.openxmlformats-officedocument.presentationml.notesSlide+xml"/>
  <Override PartName="/ppt/charts/chart6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7.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7.xml" ContentType="application/vnd.openxmlformats-officedocument.presentationml.notesSlide+xml"/>
  <Override PartName="/ppt/charts/chart68.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8.xml" ContentType="application/vnd.openxmlformats-officedocument.presentationml.notesSlide+xml"/>
  <Override PartName="/ppt/charts/chart69.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0.xml" ContentType="application/vnd.openxmlformats-officedocument.presentationml.notesSlide+xml"/>
  <Override PartName="/ppt/charts/chart72.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1.xml" ContentType="application/vnd.openxmlformats-officedocument.presentationml.notesSlide+xml"/>
  <Override PartName="/ppt/charts/chart7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7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2.xml" ContentType="application/vnd.openxmlformats-officedocument.presentationml.notesSlide+xml"/>
  <Override PartName="/ppt/charts/chart7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76.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3.xml" ContentType="application/vnd.openxmlformats-officedocument.presentationml.notesSlide+xml"/>
  <Override PartName="/ppt/charts/chart77.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4.xml" ContentType="application/vnd.openxmlformats-officedocument.presentationml.notesSlide+xml"/>
  <Override PartName="/ppt/charts/chart7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79.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5.xml" ContentType="application/vnd.openxmlformats-officedocument.presentationml.notesSlide+xml"/>
  <Override PartName="/ppt/charts/chart80.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6.xml" ContentType="application/vnd.openxmlformats-officedocument.presentationml.notesSlide+xml"/>
  <Override PartName="/ppt/charts/chart81.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7.xml" ContentType="application/vnd.openxmlformats-officedocument.presentationml.notesSlide+xml"/>
  <Override PartName="/ppt/charts/chart8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83.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8.xml" ContentType="application/vnd.openxmlformats-officedocument.presentationml.notesSlide+xml"/>
  <Override PartName="/ppt/charts/chart84.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59.xml" ContentType="application/vnd.openxmlformats-officedocument.presentationml.notesSlide+xml"/>
  <Override PartName="/ppt/charts/chart85.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0.xml" ContentType="application/vnd.openxmlformats-officedocument.presentationml.notesSlide+xml"/>
  <Override PartName="/ppt/charts/chart86.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1.xml" ContentType="application/vnd.openxmlformats-officedocument.presentationml.notesSlide+xml"/>
  <Override PartName="/ppt/charts/chart87.xml" ContentType="application/vnd.openxmlformats-officedocument.drawingml.chart+xml"/>
  <Override PartName="/ppt/notesSlides/notesSlide62.xml" ContentType="application/vnd.openxmlformats-officedocument.presentationml.notesSlide+xml"/>
  <Override PartName="/ppt/charts/chart88.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63.xml" ContentType="application/vnd.openxmlformats-officedocument.presentationml.notesSlide+xml"/>
  <Override PartName="/ppt/charts/chart89.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4.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65.xml" ContentType="application/vnd.openxmlformats-officedocument.presentationml.notesSlide+xml"/>
  <Override PartName="/ppt/charts/chart92.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66.xml" ContentType="application/vnd.openxmlformats-officedocument.presentationml.notesSlide+xml"/>
  <Override PartName="/ppt/charts/chart93.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94.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7.xml" ContentType="application/vnd.openxmlformats-officedocument.presentationml.notesSlide+xml"/>
  <Override PartName="/ppt/charts/chart95.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68.xml" ContentType="application/vnd.openxmlformats-officedocument.presentationml.notesSlide+xml"/>
  <Override PartName="/ppt/charts/chart96.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69.xml" ContentType="application/vnd.openxmlformats-officedocument.presentationml.notesSlide+xml"/>
  <Override PartName="/ppt/charts/chart97.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70.xml" ContentType="application/vnd.openxmlformats-officedocument.presentationml.notesSlide+xml"/>
  <Override PartName="/ppt/charts/chart98.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71.xml" ContentType="application/vnd.openxmlformats-officedocument.presentationml.notesSlide+xml"/>
  <Override PartName="/ppt/charts/chart99.xml" ContentType="application/vnd.openxmlformats-officedocument.drawingml.chart+xml"/>
  <Override PartName="/ppt/notesSlides/notesSlide72.xml" ContentType="application/vnd.openxmlformats-officedocument.presentationml.notesSlide+xml"/>
  <Override PartName="/ppt/charts/chart100.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73.xml" ContentType="application/vnd.openxmlformats-officedocument.presentationml.notesSlide+xml"/>
  <Override PartName="/ppt/charts/chart101.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102.xml" ContentType="application/vnd.openxmlformats-officedocument.drawingml.chart+xml"/>
  <Override PartName="/ppt/charts/chart10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74.xml" ContentType="application/vnd.openxmlformats-officedocument.presentationml.notesSlide+xml"/>
  <Override PartName="/ppt/charts/chart10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5.xml" ContentType="application/vnd.openxmlformats-officedocument.presentationml.notesSlide+xml"/>
  <Override PartName="/ppt/charts/chart105.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7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108.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09.xml" ContentType="application/vnd.openxmlformats-officedocument.drawingml.chart+xml"/>
  <Override PartName="/ppt/charts/chart110.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77.xml" ContentType="application/vnd.openxmlformats-officedocument.presentationml.notesSlide+xml"/>
  <Override PartName="/ppt/charts/chart111.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78.xml" ContentType="application/vnd.openxmlformats-officedocument.presentationml.notesSlide+xml"/>
  <Override PartName="/ppt/charts/chart112.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79.xml" ContentType="application/vnd.openxmlformats-officedocument.presentationml.notesSlide+xml"/>
  <Override PartName="/ppt/charts/chart113.xml" ContentType="application/vnd.openxmlformats-officedocument.drawingml.chart+xml"/>
  <Override PartName="/ppt/charts/chart114.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notesSlides/notesSlide82.xml" ContentType="application/vnd.openxmlformats-officedocument.presentationml.notesSlide+xml"/>
  <Override PartName="/ppt/charts/chart117.xml" ContentType="application/vnd.openxmlformats-officedocument.drawingml.chart+xml"/>
  <Override PartName="/ppt/notesSlides/notesSlide83.xml" ContentType="application/vnd.openxmlformats-officedocument.presentationml.notesSlide+xml"/>
  <Override PartName="/ppt/charts/chart118.xml" ContentType="application/vnd.openxmlformats-officedocument.drawingml.chart+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2"/>
  </p:notesMasterIdLst>
  <p:sldIdLst>
    <p:sldId id="256" r:id="rId2"/>
    <p:sldId id="258" r:id="rId3"/>
    <p:sldId id="393" r:id="rId4"/>
    <p:sldId id="281" r:id="rId5"/>
    <p:sldId id="546" r:id="rId6"/>
    <p:sldId id="310" r:id="rId7"/>
    <p:sldId id="547" r:id="rId8"/>
    <p:sldId id="311" r:id="rId9"/>
    <p:sldId id="312" r:id="rId10"/>
    <p:sldId id="412" r:id="rId11"/>
    <p:sldId id="436" r:id="rId12"/>
    <p:sldId id="549" r:id="rId13"/>
    <p:sldId id="548" r:id="rId14"/>
    <p:sldId id="306" r:id="rId15"/>
    <p:sldId id="403" r:id="rId16"/>
    <p:sldId id="354" r:id="rId17"/>
    <p:sldId id="404" r:id="rId18"/>
    <p:sldId id="504" r:id="rId19"/>
    <p:sldId id="506" r:id="rId20"/>
    <p:sldId id="507" r:id="rId21"/>
    <p:sldId id="512" r:id="rId22"/>
    <p:sldId id="515" r:id="rId23"/>
    <p:sldId id="516" r:id="rId24"/>
    <p:sldId id="518" r:id="rId25"/>
    <p:sldId id="517" r:id="rId26"/>
    <p:sldId id="519" r:id="rId27"/>
    <p:sldId id="520" r:id="rId28"/>
    <p:sldId id="521" r:id="rId29"/>
    <p:sldId id="522" r:id="rId30"/>
    <p:sldId id="331" r:id="rId31"/>
    <p:sldId id="334" r:id="rId32"/>
    <p:sldId id="360" r:id="rId33"/>
    <p:sldId id="335" r:id="rId34"/>
    <p:sldId id="351" r:id="rId35"/>
    <p:sldId id="448" r:id="rId36"/>
    <p:sldId id="352" r:id="rId37"/>
    <p:sldId id="416" r:id="rId38"/>
    <p:sldId id="353" r:id="rId39"/>
    <p:sldId id="534" r:id="rId40"/>
    <p:sldId id="337" r:id="rId41"/>
    <p:sldId id="362" r:id="rId42"/>
    <p:sldId id="355" r:id="rId43"/>
    <p:sldId id="356" r:id="rId44"/>
    <p:sldId id="340" r:id="rId45"/>
    <p:sldId id="413" r:id="rId46"/>
    <p:sldId id="365" r:id="rId47"/>
    <p:sldId id="364" r:id="rId48"/>
    <p:sldId id="449" r:id="rId49"/>
    <p:sldId id="414" r:id="rId50"/>
    <p:sldId id="415" r:id="rId51"/>
    <p:sldId id="417" r:id="rId52"/>
    <p:sldId id="535" r:id="rId53"/>
    <p:sldId id="341" r:id="rId54"/>
    <p:sldId id="363" r:id="rId55"/>
    <p:sldId id="395" r:id="rId56"/>
    <p:sldId id="357" r:id="rId57"/>
    <p:sldId id="343" r:id="rId58"/>
    <p:sldId id="344" r:id="rId59"/>
    <p:sldId id="418" r:id="rId60"/>
    <p:sldId id="419" r:id="rId61"/>
    <p:sldId id="371" r:id="rId62"/>
    <p:sldId id="450" r:id="rId63"/>
    <p:sldId id="420" r:id="rId64"/>
    <p:sldId id="421" r:id="rId65"/>
    <p:sldId id="422" r:id="rId66"/>
    <p:sldId id="536" r:id="rId67"/>
    <p:sldId id="345" r:id="rId68"/>
    <p:sldId id="423" r:id="rId69"/>
    <p:sldId id="396" r:id="rId70"/>
    <p:sldId id="358" r:id="rId71"/>
    <p:sldId id="348" r:id="rId72"/>
    <p:sldId id="424" r:id="rId73"/>
    <p:sldId id="401" r:id="rId74"/>
    <p:sldId id="400" r:id="rId75"/>
    <p:sldId id="467" r:id="rId76"/>
    <p:sldId id="425" r:id="rId77"/>
    <p:sldId id="426" r:id="rId78"/>
    <p:sldId id="428" r:id="rId79"/>
    <p:sldId id="537" r:id="rId80"/>
    <p:sldId id="350" r:id="rId81"/>
    <p:sldId id="429" r:id="rId82"/>
    <p:sldId id="451" r:id="rId83"/>
    <p:sldId id="452" r:id="rId84"/>
    <p:sldId id="453" r:id="rId85"/>
    <p:sldId id="454" r:id="rId86"/>
    <p:sldId id="455" r:id="rId87"/>
    <p:sldId id="456" r:id="rId88"/>
    <p:sldId id="470" r:id="rId89"/>
    <p:sldId id="458" r:id="rId90"/>
    <p:sldId id="461" r:id="rId91"/>
    <p:sldId id="462" r:id="rId92"/>
    <p:sldId id="359" r:id="rId93"/>
    <p:sldId id="374" r:id="rId94"/>
    <p:sldId id="373" r:id="rId95"/>
    <p:sldId id="431" r:id="rId96"/>
    <p:sldId id="379" r:id="rId97"/>
    <p:sldId id="375" r:id="rId98"/>
    <p:sldId id="472" r:id="rId99"/>
    <p:sldId id="432" r:id="rId100"/>
    <p:sldId id="433" r:id="rId101"/>
    <p:sldId id="434" r:id="rId102"/>
    <p:sldId id="435" r:id="rId103"/>
    <p:sldId id="378" r:id="rId104"/>
    <p:sldId id="397" r:id="rId105"/>
    <p:sldId id="437" r:id="rId106"/>
    <p:sldId id="474" r:id="rId107"/>
    <p:sldId id="475" r:id="rId108"/>
    <p:sldId id="477" r:id="rId109"/>
    <p:sldId id="479" r:id="rId110"/>
    <p:sldId id="480" r:id="rId111"/>
    <p:sldId id="481" r:id="rId112"/>
    <p:sldId id="486" r:id="rId113"/>
    <p:sldId id="487" r:id="rId114"/>
    <p:sldId id="490" r:id="rId115"/>
    <p:sldId id="492" r:id="rId116"/>
    <p:sldId id="493" r:id="rId117"/>
    <p:sldId id="494" r:id="rId118"/>
    <p:sldId id="495" r:id="rId119"/>
    <p:sldId id="496" r:id="rId120"/>
    <p:sldId id="501" r:id="rId121"/>
    <p:sldId id="502" r:id="rId122"/>
    <p:sldId id="558" r:id="rId123"/>
    <p:sldId id="440" r:id="rId124"/>
    <p:sldId id="332" r:id="rId125"/>
    <p:sldId id="315" r:id="rId126"/>
    <p:sldId id="316" r:id="rId127"/>
    <p:sldId id="327" r:id="rId128"/>
    <p:sldId id="321" r:id="rId129"/>
    <p:sldId id="299" r:id="rId130"/>
    <p:sldId id="550" r:id="rId131"/>
    <p:sldId id="557" r:id="rId132"/>
    <p:sldId id="551" r:id="rId133"/>
    <p:sldId id="559" r:id="rId134"/>
    <p:sldId id="560" r:id="rId135"/>
    <p:sldId id="561" r:id="rId136"/>
    <p:sldId id="562" r:id="rId137"/>
    <p:sldId id="563" r:id="rId138"/>
    <p:sldId id="564" r:id="rId139"/>
    <p:sldId id="565" r:id="rId140"/>
    <p:sldId id="552" r:id="rId141"/>
    <p:sldId id="553" r:id="rId142"/>
    <p:sldId id="555" r:id="rId143"/>
    <p:sldId id="566" r:id="rId144"/>
    <p:sldId id="554" r:id="rId145"/>
    <p:sldId id="567" r:id="rId146"/>
    <p:sldId id="556" r:id="rId147"/>
    <p:sldId id="568" r:id="rId148"/>
    <p:sldId id="380" r:id="rId149"/>
    <p:sldId id="441" r:id="rId150"/>
    <p:sldId id="264"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84" d="100"/>
          <a:sy n="84" d="100"/>
        </p:scale>
        <p:origin x="1421" y="82"/>
      </p:cViewPr>
      <p:guideLst>
        <p:guide orient="horz" pos="2160"/>
        <p:guide pos="2880"/>
      </p:guideLst>
    </p:cSldViewPr>
  </p:slideViewPr>
  <p:notesTextViewPr>
    <p:cViewPr>
      <p:scale>
        <a:sx n="1" d="1"/>
        <a:sy n="1" d="1"/>
      </p:scale>
      <p:origin x="0" y="0"/>
    </p:cViewPr>
  </p:notesTextViewPr>
  <p:sorterViewPr>
    <p:cViewPr>
      <p:scale>
        <a:sx n="70" d="100"/>
        <a:sy n="70" d="100"/>
      </p:scale>
      <p:origin x="0" y="145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71.xml"/><Relationship Id="rId1" Type="http://schemas.microsoft.com/office/2011/relationships/chartStyle" Target="style71.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72.xml"/><Relationship Id="rId1" Type="http://schemas.microsoft.com/office/2011/relationships/chartStyle" Target="style72.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73.xml"/><Relationship Id="rId1" Type="http://schemas.microsoft.com/office/2011/relationships/chartStyle" Target="style7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74.xml"/><Relationship Id="rId1" Type="http://schemas.microsoft.com/office/2011/relationships/chartStyle" Target="style7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75.xml"/><Relationship Id="rId1" Type="http://schemas.microsoft.com/office/2011/relationships/chartStyle" Target="style75.xml"/></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76.xml"/><Relationship Id="rId1" Type="http://schemas.microsoft.com/office/2011/relationships/chartStyle" Target="style76.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77.xml"/><Relationship Id="rId1" Type="http://schemas.microsoft.com/office/2011/relationships/chartStyle" Target="style77.xml"/></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78.xml"/><Relationship Id="rId1" Type="http://schemas.microsoft.com/office/2011/relationships/chartStyle" Target="style78.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79.xml"/><Relationship Id="rId1" Type="http://schemas.microsoft.com/office/2011/relationships/chartStyle" Target="style79.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80.xml"/><Relationship Id="rId1" Type="http://schemas.microsoft.com/office/2011/relationships/chartStyle" Target="style80.xml"/></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1.xml"/><Relationship Id="rId1" Type="http://schemas.microsoft.com/office/2011/relationships/chartStyle" Target="styl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6.xml"/><Relationship Id="rId1" Type="http://schemas.microsoft.com/office/2011/relationships/chartStyle" Target="style1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7.xml"/><Relationship Id="rId1" Type="http://schemas.microsoft.com/office/2011/relationships/chartStyle" Target="style1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8.xml"/><Relationship Id="rId1" Type="http://schemas.microsoft.com/office/2011/relationships/chartStyle" Target="style1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1.xml"/><Relationship Id="rId1" Type="http://schemas.microsoft.com/office/2011/relationships/chartStyle" Target="style21.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22.xml"/><Relationship Id="rId1" Type="http://schemas.microsoft.com/office/2011/relationships/chartStyle" Target="style2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23.xml"/><Relationship Id="rId1" Type="http://schemas.microsoft.com/office/2011/relationships/chartStyle" Target="style2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24.xml"/><Relationship Id="rId1" Type="http://schemas.microsoft.com/office/2011/relationships/chartStyle" Target="style2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5.xml"/><Relationship Id="rId1" Type="http://schemas.microsoft.com/office/2011/relationships/chartStyle" Target="style2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6.xml"/><Relationship Id="rId1" Type="http://schemas.microsoft.com/office/2011/relationships/chartStyle" Target="style2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7.xml"/><Relationship Id="rId1" Type="http://schemas.microsoft.com/office/2011/relationships/chartStyle" Target="style2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8.xml"/><Relationship Id="rId1" Type="http://schemas.microsoft.com/office/2011/relationships/chartStyle" Target="style2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9.xml"/><Relationship Id="rId1" Type="http://schemas.microsoft.com/office/2011/relationships/chartStyle" Target="style2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0.xml"/><Relationship Id="rId1" Type="http://schemas.microsoft.com/office/2011/relationships/chartStyle" Target="style30.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1.xml"/><Relationship Id="rId1" Type="http://schemas.microsoft.com/office/2011/relationships/chartStyle" Target="style31.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32.xml"/><Relationship Id="rId1" Type="http://schemas.microsoft.com/office/2011/relationships/chartStyle" Target="style32.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33.xml"/><Relationship Id="rId1" Type="http://schemas.microsoft.com/office/2011/relationships/chartStyle" Target="style33.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4.xml"/><Relationship Id="rId1" Type="http://schemas.microsoft.com/office/2011/relationships/chartStyle" Target="style3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35.xml"/><Relationship Id="rId1" Type="http://schemas.microsoft.com/office/2011/relationships/chartStyle" Target="style35.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36.xml"/><Relationship Id="rId1" Type="http://schemas.microsoft.com/office/2011/relationships/chartStyle" Target="style36.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37.xml"/><Relationship Id="rId1" Type="http://schemas.microsoft.com/office/2011/relationships/chartStyle" Target="style37.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38.xml"/><Relationship Id="rId1" Type="http://schemas.microsoft.com/office/2011/relationships/chartStyle" Target="style38.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39.xml"/><Relationship Id="rId1" Type="http://schemas.microsoft.com/office/2011/relationships/chartStyle" Target="style39.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0.xml"/><Relationship Id="rId1" Type="http://schemas.microsoft.com/office/2011/relationships/chartStyle" Target="style40.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41.xml"/><Relationship Id="rId1" Type="http://schemas.microsoft.com/office/2011/relationships/chartStyle" Target="style41.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42.xml"/><Relationship Id="rId1" Type="http://schemas.microsoft.com/office/2011/relationships/chartStyle" Target="style42.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3.xml"/><Relationship Id="rId1" Type="http://schemas.microsoft.com/office/2011/relationships/chartStyle" Target="style43.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44.xml"/><Relationship Id="rId1" Type="http://schemas.microsoft.com/office/2011/relationships/chartStyle" Target="style4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45.xml"/><Relationship Id="rId1" Type="http://schemas.microsoft.com/office/2011/relationships/chartStyle" Target="style4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46.xml"/><Relationship Id="rId1" Type="http://schemas.microsoft.com/office/2011/relationships/chartStyle" Target="style4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47.xml"/><Relationship Id="rId1" Type="http://schemas.microsoft.com/office/2011/relationships/chartStyle" Target="style4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48.xml"/><Relationship Id="rId1" Type="http://schemas.microsoft.com/office/2011/relationships/chartStyle" Target="style4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49.xml"/><Relationship Id="rId1" Type="http://schemas.microsoft.com/office/2011/relationships/chartStyle" Target="style4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50.xml"/><Relationship Id="rId1" Type="http://schemas.microsoft.com/office/2011/relationships/chartStyle" Target="style5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51.xml"/><Relationship Id="rId1" Type="http://schemas.microsoft.com/office/2011/relationships/chartStyle" Target="style5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52.xml"/><Relationship Id="rId1" Type="http://schemas.microsoft.com/office/2011/relationships/chartStyle" Target="style5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53.xml"/><Relationship Id="rId1" Type="http://schemas.microsoft.com/office/2011/relationships/chartStyle" Target="style5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54.xml"/><Relationship Id="rId1" Type="http://schemas.microsoft.com/office/2011/relationships/chartStyle" Target="style54.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55.xml"/><Relationship Id="rId1" Type="http://schemas.microsoft.com/office/2011/relationships/chartStyle" Target="style55.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56.xml"/><Relationship Id="rId1" Type="http://schemas.microsoft.com/office/2011/relationships/chartStyle" Target="style56.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57.xml"/><Relationship Id="rId1" Type="http://schemas.microsoft.com/office/2011/relationships/chartStyle" Target="style57.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58.xml"/><Relationship Id="rId1" Type="http://schemas.microsoft.com/office/2011/relationships/chartStyle" Target="style58.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59.xml"/><Relationship Id="rId1" Type="http://schemas.microsoft.com/office/2011/relationships/chartStyle" Target="style59.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60.xml"/><Relationship Id="rId1" Type="http://schemas.microsoft.com/office/2011/relationships/chartStyle" Target="style60.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61.xml"/><Relationship Id="rId1" Type="http://schemas.microsoft.com/office/2011/relationships/chartStyle" Target="style61.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62.xml"/><Relationship Id="rId1" Type="http://schemas.microsoft.com/office/2011/relationships/chartStyle" Target="style6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63.xml"/><Relationship Id="rId1" Type="http://schemas.microsoft.com/office/2011/relationships/chartStyle" Target="style63.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64.xml"/><Relationship Id="rId1" Type="http://schemas.microsoft.com/office/2011/relationships/chartStyle" Target="style64.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65.xml"/><Relationship Id="rId1" Type="http://schemas.microsoft.com/office/2011/relationships/chartStyle" Target="style65.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66.xml"/><Relationship Id="rId1" Type="http://schemas.microsoft.com/office/2011/relationships/chartStyle" Target="style66.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67.xml"/><Relationship Id="rId1" Type="http://schemas.microsoft.com/office/2011/relationships/chartStyle" Target="style67.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68.xml"/><Relationship Id="rId1" Type="http://schemas.microsoft.com/office/2011/relationships/chartStyle" Target="style68.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69.xml"/><Relationship Id="rId1" Type="http://schemas.microsoft.com/office/2011/relationships/chartStyle" Target="style69.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70.xml"/><Relationship Id="rId1" Type="http://schemas.microsoft.com/office/2011/relationships/chartStyle" Target="style70.xml"/></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Global Directional Drilling Market </a:t>
            </a:r>
            <a:r>
              <a:rPr lang="en-US" dirty="0" smtClean="0"/>
              <a:t>’05-’16</a:t>
            </a:r>
            <a:endParaRPr lang="en-US" dirty="0"/>
          </a:p>
        </c:rich>
      </c:tx>
      <c:layout>
        <c:manualLayout>
          <c:xMode val="edge"/>
          <c:yMode val="edge"/>
          <c:x val="0.2516210928179432"/>
          <c:y val="5.4545454545454543E-2"/>
        </c:manualLayout>
      </c:layout>
      <c:overlay val="0"/>
    </c:title>
    <c:autoTitleDeleted val="0"/>
    <c:plotArea>
      <c:layout/>
      <c:barChart>
        <c:barDir val="col"/>
        <c:grouping val="stacked"/>
        <c:varyColors val="0"/>
        <c:ser>
          <c:idx val="0"/>
          <c:order val="0"/>
          <c:tx>
            <c:strRef>
              <c:f>Sheet1!$A$2</c:f>
              <c:strCache>
                <c:ptCount val="1"/>
                <c:pt idx="0">
                  <c:v>Schlumberger</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c:formatCode>
                <c:ptCount val="12"/>
                <c:pt idx="0">
                  <c:v>1486</c:v>
                </c:pt>
                <c:pt idx="1">
                  <c:v>2196</c:v>
                </c:pt>
                <c:pt idx="2">
                  <c:v>2871</c:v>
                </c:pt>
                <c:pt idx="3">
                  <c:v>3500</c:v>
                </c:pt>
                <c:pt idx="4">
                  <c:v>3250</c:v>
                </c:pt>
                <c:pt idx="5">
                  <c:v>3280</c:v>
                </c:pt>
                <c:pt idx="6">
                  <c:v>3600</c:v>
                </c:pt>
                <c:pt idx="7">
                  <c:v>4000</c:v>
                </c:pt>
                <c:pt idx="8">
                  <c:v>4600</c:v>
                </c:pt>
                <c:pt idx="9">
                  <c:v>5100</c:v>
                </c:pt>
                <c:pt idx="11" formatCode="_(&quot;$&quot;* #,##0_);_(&quot;$&quot;* \(#,##0\);_(&quot;$&quot;* &quot;-&quot;??_);_(@_)">
                  <c:v>0</c:v>
                </c:pt>
              </c:numCache>
            </c:numRef>
          </c:val>
        </c:ser>
        <c:ser>
          <c:idx val="1"/>
          <c:order val="1"/>
          <c:tx>
            <c:strRef>
              <c:f>Sheet1!$A$3</c:f>
              <c:strCache>
                <c:ptCount val="1"/>
                <c:pt idx="0">
                  <c:v>Baker Hughes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c:formatCode>
                <c:ptCount val="12"/>
                <c:pt idx="0">
                  <c:v>1019</c:v>
                </c:pt>
                <c:pt idx="1">
                  <c:v>1349</c:v>
                </c:pt>
                <c:pt idx="2">
                  <c:v>1623</c:v>
                </c:pt>
                <c:pt idx="3">
                  <c:v>1824</c:v>
                </c:pt>
                <c:pt idx="4">
                  <c:v>1470</c:v>
                </c:pt>
                <c:pt idx="5">
                  <c:v>1675</c:v>
                </c:pt>
                <c:pt idx="6">
                  <c:v>2000</c:v>
                </c:pt>
                <c:pt idx="7">
                  <c:v>2275</c:v>
                </c:pt>
                <c:pt idx="8">
                  <c:v>2500</c:v>
                </c:pt>
                <c:pt idx="9">
                  <c:v>2815</c:v>
                </c:pt>
                <c:pt idx="11" formatCode="_(&quot;$&quot;* #,##0_);_(&quot;$&quot;* \(#,##0\);_(&quot;$&quot;* &quot;-&quot;??_);_(@_)">
                  <c:v>0</c:v>
                </c:pt>
              </c:numCache>
            </c:numRef>
          </c:val>
        </c:ser>
        <c:ser>
          <c:idx val="2"/>
          <c:order val="2"/>
          <c:tx>
            <c:strRef>
              <c:f>Sheet1!$A$4</c:f>
              <c:strCache>
                <c:ptCount val="1"/>
                <c:pt idx="0">
                  <c:v>Halliburton</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c:formatCode>
                <c:ptCount val="12"/>
                <c:pt idx="0">
                  <c:v>700</c:v>
                </c:pt>
                <c:pt idx="1">
                  <c:v>875</c:v>
                </c:pt>
                <c:pt idx="2">
                  <c:v>1225</c:v>
                </c:pt>
                <c:pt idx="3">
                  <c:v>1400</c:v>
                </c:pt>
                <c:pt idx="4">
                  <c:v>1275</c:v>
                </c:pt>
                <c:pt idx="5">
                  <c:v>1425</c:v>
                </c:pt>
                <c:pt idx="6">
                  <c:v>1700</c:v>
                </c:pt>
                <c:pt idx="7">
                  <c:v>1875</c:v>
                </c:pt>
                <c:pt idx="8">
                  <c:v>2000</c:v>
                </c:pt>
                <c:pt idx="9">
                  <c:v>2200</c:v>
                </c:pt>
                <c:pt idx="11" formatCode="_(&quot;$&quot;* #,##0_);_(&quot;$&quot;* \(#,##0\);_(&quot;$&quot;* &quot;-&quot;??_);_(@_)">
                  <c:v>0</c:v>
                </c:pt>
              </c:numCache>
            </c:numRef>
          </c:val>
        </c:ser>
        <c:ser>
          <c:idx val="3"/>
          <c:order val="3"/>
          <c:tx>
            <c:strRef>
              <c:f>Sheet1!$A$5</c:f>
              <c:strCache>
                <c:ptCount val="1"/>
                <c:pt idx="0">
                  <c:v>Weatherford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Sheet1!$B$5:$M$5</c:f>
              <c:numCache>
                <c:formatCode>"$"#,##0</c:formatCode>
                <c:ptCount val="12"/>
                <c:pt idx="0">
                  <c:v>335</c:v>
                </c:pt>
                <c:pt idx="1">
                  <c:v>464</c:v>
                </c:pt>
                <c:pt idx="2">
                  <c:v>635</c:v>
                </c:pt>
                <c:pt idx="3">
                  <c:v>807</c:v>
                </c:pt>
                <c:pt idx="4">
                  <c:v>684</c:v>
                </c:pt>
                <c:pt idx="5">
                  <c:v>790</c:v>
                </c:pt>
                <c:pt idx="6">
                  <c:v>1000</c:v>
                </c:pt>
                <c:pt idx="7">
                  <c:v>1200</c:v>
                </c:pt>
                <c:pt idx="8">
                  <c:v>1350</c:v>
                </c:pt>
                <c:pt idx="9">
                  <c:v>1460</c:v>
                </c:pt>
                <c:pt idx="11" formatCode="_(&quot;$&quot;* #,##0_);_(&quot;$&quot;* \(#,##0\);_(&quot;$&quot;* &quot;-&quot;??_);_(@_)">
                  <c:v>0</c:v>
                </c:pt>
              </c:numCache>
            </c:numRef>
          </c:val>
        </c:ser>
        <c:ser>
          <c:idx val="4"/>
          <c:order val="4"/>
          <c:tx>
            <c:strRef>
              <c:f>Sheet1!$A$6</c:f>
              <c:strCache>
                <c:ptCount val="1"/>
                <c:pt idx="0">
                  <c:v>Scientific Drilling </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Sheet1!$B$6:$M$6</c:f>
              <c:numCache>
                <c:formatCode>"$"#,##0</c:formatCode>
                <c:ptCount val="12"/>
                <c:pt idx="0">
                  <c:v>200</c:v>
                </c:pt>
                <c:pt idx="1">
                  <c:v>275</c:v>
                </c:pt>
                <c:pt idx="2">
                  <c:v>350</c:v>
                </c:pt>
                <c:pt idx="3">
                  <c:v>435</c:v>
                </c:pt>
                <c:pt idx="4">
                  <c:v>285</c:v>
                </c:pt>
                <c:pt idx="5">
                  <c:v>365</c:v>
                </c:pt>
                <c:pt idx="6">
                  <c:v>470</c:v>
                </c:pt>
                <c:pt idx="7">
                  <c:v>525</c:v>
                </c:pt>
                <c:pt idx="8">
                  <c:v>590</c:v>
                </c:pt>
                <c:pt idx="9">
                  <c:v>650</c:v>
                </c:pt>
                <c:pt idx="11" formatCode="_(&quot;$&quot;* #,##0_);_(&quot;$&quot;* \(#,##0\);_(&quot;$&quot;* &quot;-&quot;??_);_(@_)">
                  <c:v>0</c:v>
                </c:pt>
              </c:numCache>
            </c:numRef>
          </c:val>
        </c:ser>
        <c:ser>
          <c:idx val="5"/>
          <c:order val="5"/>
          <c:tx>
            <c:strRef>
              <c:f>Sheet1!$A$7</c:f>
              <c:strCache>
                <c:ptCount val="1"/>
                <c:pt idx="0">
                  <c:v>PHX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Sheet1!$B$7:$M$7</c:f>
              <c:numCache>
                <c:formatCode>"$"#,##0</c:formatCode>
                <c:ptCount val="12"/>
                <c:pt idx="0">
                  <c:v>49</c:v>
                </c:pt>
                <c:pt idx="1">
                  <c:v>86.9</c:v>
                </c:pt>
                <c:pt idx="2">
                  <c:v>110</c:v>
                </c:pt>
                <c:pt idx="3">
                  <c:v>155</c:v>
                </c:pt>
                <c:pt idx="4">
                  <c:v>101</c:v>
                </c:pt>
                <c:pt idx="5">
                  <c:v>192</c:v>
                </c:pt>
                <c:pt idx="6">
                  <c:v>262</c:v>
                </c:pt>
                <c:pt idx="7">
                  <c:v>301</c:v>
                </c:pt>
                <c:pt idx="8">
                  <c:v>369</c:v>
                </c:pt>
                <c:pt idx="9">
                  <c:v>471</c:v>
                </c:pt>
                <c:pt idx="11" formatCode="_(&quot;$&quot;* #,##0_);_(&quot;$&quot;* \(#,##0\);_(&quot;$&quot;* &quot;-&quot;??_);_(@_)">
                  <c:v>0</c:v>
                </c:pt>
              </c:numCache>
            </c:numRef>
          </c:val>
        </c:ser>
        <c:ser>
          <c:idx val="6"/>
          <c:order val="6"/>
          <c:tx>
            <c:strRef>
              <c:f>Sheet1!$A$8</c:f>
              <c:strCache>
                <c:ptCount val="1"/>
                <c:pt idx="0">
                  <c:v>China Oilfield Services,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Sheet1!$B$8:$M$8</c:f>
              <c:numCache>
                <c:formatCode>"$"#,##0</c:formatCode>
                <c:ptCount val="12"/>
                <c:pt idx="0">
                  <c:v>27</c:v>
                </c:pt>
                <c:pt idx="1">
                  <c:v>31</c:v>
                </c:pt>
                <c:pt idx="2">
                  <c:v>65</c:v>
                </c:pt>
                <c:pt idx="3">
                  <c:v>110</c:v>
                </c:pt>
                <c:pt idx="4">
                  <c:v>190</c:v>
                </c:pt>
                <c:pt idx="5">
                  <c:v>200</c:v>
                </c:pt>
                <c:pt idx="6">
                  <c:v>150</c:v>
                </c:pt>
                <c:pt idx="7">
                  <c:v>175</c:v>
                </c:pt>
                <c:pt idx="8">
                  <c:v>260</c:v>
                </c:pt>
                <c:pt idx="9">
                  <c:v>325</c:v>
                </c:pt>
                <c:pt idx="11" formatCode="_(&quot;$&quot;* #,##0_);_(&quot;$&quot;* \(#,##0\);_(&quot;$&quot;* &quot;-&quot;??_);_(@_)">
                  <c:v>0</c:v>
                </c:pt>
              </c:numCache>
            </c:numRef>
          </c:val>
        </c:ser>
        <c:ser>
          <c:idx val="7"/>
          <c:order val="7"/>
          <c:tx>
            <c:strRef>
              <c:f>Sheet1!$A$9</c:f>
              <c:strCache>
                <c:ptCount val="1"/>
                <c:pt idx="0">
                  <c:v>Gyrodata,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Sheet1!$B$9:$M$9</c:f>
              <c:numCache>
                <c:formatCode>"$"#,##0</c:formatCode>
                <c:ptCount val="12"/>
                <c:pt idx="0">
                  <c:v>90</c:v>
                </c:pt>
                <c:pt idx="1">
                  <c:v>120</c:v>
                </c:pt>
                <c:pt idx="2">
                  <c:v>150</c:v>
                </c:pt>
                <c:pt idx="3">
                  <c:v>180</c:v>
                </c:pt>
                <c:pt idx="4">
                  <c:v>160</c:v>
                </c:pt>
                <c:pt idx="5">
                  <c:v>190</c:v>
                </c:pt>
                <c:pt idx="6">
                  <c:v>235</c:v>
                </c:pt>
                <c:pt idx="7">
                  <c:v>260</c:v>
                </c:pt>
                <c:pt idx="8">
                  <c:v>275</c:v>
                </c:pt>
                <c:pt idx="9">
                  <c:v>300</c:v>
                </c:pt>
                <c:pt idx="11" formatCode="_(&quot;$&quot;* #,##0_);_(&quot;$&quot;* \(#,##0\);_(&quot;$&quot;* &quot;-&quot;??_);_(@_)">
                  <c:v>0</c:v>
                </c:pt>
              </c:numCache>
            </c:numRef>
          </c:val>
        </c:ser>
        <c:ser>
          <c:idx val="8"/>
          <c:order val="8"/>
          <c:tx>
            <c:strRef>
              <c:f>Sheet1!$A$10</c:f>
              <c:strCache>
                <c:ptCount val="1"/>
                <c:pt idx="0">
                  <c:v>MS Energy Services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Sheet1!$B$10:$M$10</c:f>
              <c:numCache>
                <c:formatCode>"$"#,##0</c:formatCode>
                <c:ptCount val="12"/>
                <c:pt idx="0">
                  <c:v>38</c:v>
                </c:pt>
                <c:pt idx="1">
                  <c:v>74</c:v>
                </c:pt>
                <c:pt idx="2">
                  <c:v>90</c:v>
                </c:pt>
                <c:pt idx="3">
                  <c:v>100</c:v>
                </c:pt>
                <c:pt idx="4">
                  <c:v>70</c:v>
                </c:pt>
                <c:pt idx="5">
                  <c:v>125</c:v>
                </c:pt>
                <c:pt idx="6">
                  <c:v>175</c:v>
                </c:pt>
                <c:pt idx="7">
                  <c:v>210</c:v>
                </c:pt>
                <c:pt idx="8">
                  <c:v>225</c:v>
                </c:pt>
                <c:pt idx="9">
                  <c:v>250</c:v>
                </c:pt>
                <c:pt idx="11" formatCode="_(&quot;$&quot;* #,##0_);_(&quot;$&quot;* \(#,##0\);_(&quot;$&quot;* &quot;-&quot;??_);_(@_)">
                  <c:v>0</c:v>
                </c:pt>
              </c:numCache>
            </c:numRef>
          </c:val>
        </c:ser>
        <c:ser>
          <c:idx val="9"/>
          <c:order val="9"/>
          <c:tx>
            <c:strRef>
              <c:f>Sheet1!$A$11</c:f>
              <c:strCache>
                <c:ptCount val="1"/>
                <c:pt idx="0">
                  <c:v>Leam Drilling Systems,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Sheet1!$B$11:$M$11</c:f>
              <c:numCache>
                <c:formatCode>"$"#,##0</c:formatCode>
                <c:ptCount val="12"/>
                <c:pt idx="0">
                  <c:v>40</c:v>
                </c:pt>
                <c:pt idx="1">
                  <c:v>80</c:v>
                </c:pt>
                <c:pt idx="2">
                  <c:v>95</c:v>
                </c:pt>
                <c:pt idx="3">
                  <c:v>110</c:v>
                </c:pt>
                <c:pt idx="4">
                  <c:v>70</c:v>
                </c:pt>
                <c:pt idx="5">
                  <c:v>100</c:v>
                </c:pt>
                <c:pt idx="6">
                  <c:v>130</c:v>
                </c:pt>
                <c:pt idx="7">
                  <c:v>150</c:v>
                </c:pt>
                <c:pt idx="8">
                  <c:v>200</c:v>
                </c:pt>
                <c:pt idx="9">
                  <c:v>250</c:v>
                </c:pt>
                <c:pt idx="11" formatCode="_(&quot;$&quot;* #,##0_);_(&quot;$&quot;* \(#,##0\);_(&quot;$&quot;* &quot;-&quot;??_);_(@_)">
                  <c:v>0</c:v>
                </c:pt>
              </c:numCache>
            </c:numRef>
          </c:val>
        </c:ser>
        <c:ser>
          <c:idx val="10"/>
          <c:order val="10"/>
          <c:tx>
            <c:strRef>
              <c:f>Sheet1!$A$12</c:f>
              <c:strCache>
                <c:ptCount val="1"/>
                <c:pt idx="0">
                  <c:v>Precision Drilling</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Sheet1!$B$12:$M$12</c:f>
              <c:numCache>
                <c:formatCode>"$"#,##0</c:formatCode>
                <c:ptCount val="12"/>
                <c:pt idx="0">
                  <c:v>35</c:v>
                </c:pt>
                <c:pt idx="1">
                  <c:v>45</c:v>
                </c:pt>
                <c:pt idx="2">
                  <c:v>55</c:v>
                </c:pt>
                <c:pt idx="3">
                  <c:v>85</c:v>
                </c:pt>
                <c:pt idx="4">
                  <c:v>75</c:v>
                </c:pt>
                <c:pt idx="5">
                  <c:v>125</c:v>
                </c:pt>
                <c:pt idx="6">
                  <c:v>175</c:v>
                </c:pt>
                <c:pt idx="7">
                  <c:v>180</c:v>
                </c:pt>
                <c:pt idx="8">
                  <c:v>200</c:v>
                </c:pt>
                <c:pt idx="9">
                  <c:v>220</c:v>
                </c:pt>
                <c:pt idx="11" formatCode="_(&quot;$&quot;* #,##0_);_(&quot;$&quot;* \(#,##0\);_(&quot;$&quot;* &quot;-&quot;??_);_(@_)">
                  <c:v>0</c:v>
                </c:pt>
              </c:numCache>
            </c:numRef>
          </c:val>
        </c:ser>
        <c:ser>
          <c:idx val="11"/>
          <c:order val="11"/>
          <c:tx>
            <c:strRef>
              <c:f>Sheet1!$A$13</c:f>
              <c:strCache>
                <c:ptCount val="1"/>
                <c:pt idx="0">
                  <c:v>Nabors Industries,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Sheet1!$B$13:$M$13</c:f>
              <c:numCache>
                <c:formatCode>"$"#,##0</c:formatCode>
                <c:ptCount val="12"/>
                <c:pt idx="0">
                  <c:v>36</c:v>
                </c:pt>
                <c:pt idx="1">
                  <c:v>90</c:v>
                </c:pt>
                <c:pt idx="2">
                  <c:v>101</c:v>
                </c:pt>
                <c:pt idx="3">
                  <c:v>111</c:v>
                </c:pt>
                <c:pt idx="4">
                  <c:v>60</c:v>
                </c:pt>
                <c:pt idx="5">
                  <c:v>79</c:v>
                </c:pt>
                <c:pt idx="6">
                  <c:v>115</c:v>
                </c:pt>
                <c:pt idx="7">
                  <c:v>205</c:v>
                </c:pt>
                <c:pt idx="8">
                  <c:v>170</c:v>
                </c:pt>
                <c:pt idx="9">
                  <c:v>245</c:v>
                </c:pt>
                <c:pt idx="11" formatCode="_(&quot;$&quot;* #,##0_);_(&quot;$&quot;* \(#,##0\);_(&quot;$&quot;* &quot;-&quot;??_);_(@_)">
                  <c:v>0</c:v>
                </c:pt>
              </c:numCache>
            </c:numRef>
          </c:val>
        </c:ser>
        <c:ser>
          <c:idx val="12"/>
          <c:order val="12"/>
          <c:tx>
            <c:strRef>
              <c:f>Sheet1!$A$14</c:f>
              <c:strCache>
                <c:ptCount val="1"/>
                <c:pt idx="0">
                  <c:v>Crescent Directional</c:v>
                </c:pt>
              </c:strCache>
            </c:strRef>
          </c:tx>
          <c:spPr>
            <a:solidFill>
              <a:prstClr val="black"/>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Sheet1!$B$14:$M$14</c:f>
              <c:numCache>
                <c:formatCode>"$"#,##0</c:formatCode>
                <c:ptCount val="12"/>
                <c:pt idx="0">
                  <c:v>18.5</c:v>
                </c:pt>
                <c:pt idx="1">
                  <c:v>50</c:v>
                </c:pt>
                <c:pt idx="2">
                  <c:v>80</c:v>
                </c:pt>
                <c:pt idx="3">
                  <c:v>90</c:v>
                </c:pt>
                <c:pt idx="4">
                  <c:v>50</c:v>
                </c:pt>
                <c:pt idx="5">
                  <c:v>130</c:v>
                </c:pt>
                <c:pt idx="6">
                  <c:v>165</c:v>
                </c:pt>
                <c:pt idx="7">
                  <c:v>175</c:v>
                </c:pt>
                <c:pt idx="8">
                  <c:v>185</c:v>
                </c:pt>
                <c:pt idx="9">
                  <c:v>200</c:v>
                </c:pt>
                <c:pt idx="11" formatCode="_(&quot;$&quot;* #,##0_);_(&quot;$&quot;* \(#,##0\);_(&quot;$&quot;* &quot;-&quot;??_);_(@_)">
                  <c:v>0</c:v>
                </c:pt>
              </c:numCache>
            </c:numRef>
          </c:val>
        </c:ser>
        <c:ser>
          <c:idx val="13"/>
          <c:order val="13"/>
          <c:tx>
            <c:strRef>
              <c:f>Sheet1!$A$15</c:f>
              <c:strCache>
                <c:ptCount val="1"/>
                <c:pt idx="0">
                  <c:v>Cathedral Energy Services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Sheet1!$B$15:$M$15</c:f>
              <c:numCache>
                <c:formatCode>"$"#,##0</c:formatCode>
                <c:ptCount val="12"/>
                <c:pt idx="0">
                  <c:v>63</c:v>
                </c:pt>
                <c:pt idx="1">
                  <c:v>85</c:v>
                </c:pt>
                <c:pt idx="2">
                  <c:v>103</c:v>
                </c:pt>
                <c:pt idx="3">
                  <c:v>118</c:v>
                </c:pt>
                <c:pt idx="4">
                  <c:v>57</c:v>
                </c:pt>
                <c:pt idx="5">
                  <c:v>104</c:v>
                </c:pt>
                <c:pt idx="6">
                  <c:v>165</c:v>
                </c:pt>
                <c:pt idx="7">
                  <c:v>140</c:v>
                </c:pt>
                <c:pt idx="8">
                  <c:v>152</c:v>
                </c:pt>
                <c:pt idx="9">
                  <c:v>189</c:v>
                </c:pt>
                <c:pt idx="11" formatCode="_(&quot;$&quot;* #,##0_);_(&quot;$&quot;* \(#,##0\);_(&quot;$&quot;* &quot;-&quot;??_);_(@_)">
                  <c:v>0</c:v>
                </c:pt>
              </c:numCache>
            </c:numRef>
          </c:val>
        </c:ser>
        <c:ser>
          <c:idx val="14"/>
          <c:order val="14"/>
          <c:tx>
            <c:strRef>
              <c:f>Sheet1!$A$16</c:f>
              <c:strCache>
                <c:ptCount val="1"/>
                <c:pt idx="0">
                  <c:v>Archer</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Sheet1!$B$16:$M$16</c:f>
              <c:numCache>
                <c:formatCode>"$"#,##0</c:formatCode>
                <c:ptCount val="12"/>
                <c:pt idx="0">
                  <c:v>76.099999999999994</c:v>
                </c:pt>
                <c:pt idx="1">
                  <c:v>144.6</c:v>
                </c:pt>
                <c:pt idx="2">
                  <c:v>195.8</c:v>
                </c:pt>
                <c:pt idx="3">
                  <c:v>229</c:v>
                </c:pt>
                <c:pt idx="4">
                  <c:v>116</c:v>
                </c:pt>
                <c:pt idx="5">
                  <c:v>155</c:v>
                </c:pt>
                <c:pt idx="6">
                  <c:v>200</c:v>
                </c:pt>
                <c:pt idx="7">
                  <c:v>200</c:v>
                </c:pt>
                <c:pt idx="8">
                  <c:v>170</c:v>
                </c:pt>
                <c:pt idx="9">
                  <c:v>170</c:v>
                </c:pt>
                <c:pt idx="11" formatCode="_(&quot;$&quot;* #,##0_);_(&quot;$&quot;* \(#,##0\);_(&quot;$&quot;* &quot;-&quot;??_);_(@_)">
                  <c:v>0</c:v>
                </c:pt>
              </c:numCache>
            </c:numRef>
          </c:val>
        </c:ser>
        <c:ser>
          <c:idx val="15"/>
          <c:order val="15"/>
          <c:tx>
            <c:strRef>
              <c:f>Sheet1!$A$17</c:f>
              <c:strCache>
                <c:ptCount val="1"/>
                <c:pt idx="0">
                  <c:v>DDC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Sheet1!$B$17:$M$17</c:f>
              <c:numCache>
                <c:formatCode>"$"#,##0</c:formatCode>
                <c:ptCount val="12"/>
                <c:pt idx="0">
                  <c:v>25</c:v>
                </c:pt>
                <c:pt idx="1">
                  <c:v>35</c:v>
                </c:pt>
                <c:pt idx="2">
                  <c:v>45</c:v>
                </c:pt>
                <c:pt idx="3">
                  <c:v>55</c:v>
                </c:pt>
                <c:pt idx="4">
                  <c:v>45</c:v>
                </c:pt>
                <c:pt idx="5">
                  <c:v>75</c:v>
                </c:pt>
                <c:pt idx="6">
                  <c:v>100</c:v>
                </c:pt>
                <c:pt idx="7">
                  <c:v>125</c:v>
                </c:pt>
                <c:pt idx="8">
                  <c:v>135</c:v>
                </c:pt>
                <c:pt idx="9">
                  <c:v>145</c:v>
                </c:pt>
                <c:pt idx="11" formatCode="_(&quot;$&quot;* #,##0_);_(&quot;$&quot;* \(#,##0\);_(&quot;$&quot;* &quot;-&quot;??_);_(@_)">
                  <c:v>0</c:v>
                </c:pt>
              </c:numCache>
            </c:numRef>
          </c:val>
        </c:ser>
        <c:ser>
          <c:idx val="16"/>
          <c:order val="16"/>
          <c:tx>
            <c:strRef>
              <c:f>Sheet1!$A$18</c:f>
              <c:strCache>
                <c:ptCount val="1"/>
                <c:pt idx="0">
                  <c:v>Pacesetter Directional Drilling</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Sheet1!$B$18:$M$18</c:f>
              <c:numCache>
                <c:formatCode>"$"#,##0</c:formatCode>
                <c:ptCount val="12"/>
                <c:pt idx="0">
                  <c:v>2.1495238095238096</c:v>
                </c:pt>
                <c:pt idx="1">
                  <c:v>14.571428571428571</c:v>
                </c:pt>
                <c:pt idx="2">
                  <c:v>35</c:v>
                </c:pt>
                <c:pt idx="3">
                  <c:v>55</c:v>
                </c:pt>
                <c:pt idx="4">
                  <c:v>45</c:v>
                </c:pt>
                <c:pt idx="5">
                  <c:v>67.088571428571427</c:v>
                </c:pt>
                <c:pt idx="6">
                  <c:v>85</c:v>
                </c:pt>
                <c:pt idx="7">
                  <c:v>100</c:v>
                </c:pt>
                <c:pt idx="8">
                  <c:v>110</c:v>
                </c:pt>
                <c:pt idx="9">
                  <c:v>125</c:v>
                </c:pt>
                <c:pt idx="11" formatCode="_(&quot;$&quot;* #,##0_);_(&quot;$&quot;* \(#,##0\);_(&quot;$&quot;* &quot;-&quot;??_);_(@_)">
                  <c:v>0</c:v>
                </c:pt>
              </c:numCache>
            </c:numRef>
          </c:val>
        </c:ser>
        <c:ser>
          <c:idx val="17"/>
          <c:order val="17"/>
          <c:tx>
            <c:strRef>
              <c:f>Sheet1!$A$19</c:f>
              <c:strCache>
                <c:ptCount val="1"/>
                <c:pt idx="0">
                  <c:v>Pro Directional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Sheet1!$B$19:$M$19</c:f>
              <c:numCache>
                <c:formatCode>"$"#,##0</c:formatCode>
                <c:ptCount val="12"/>
                <c:pt idx="0">
                  <c:v>5</c:v>
                </c:pt>
                <c:pt idx="1">
                  <c:v>10</c:v>
                </c:pt>
                <c:pt idx="2">
                  <c:v>20</c:v>
                </c:pt>
                <c:pt idx="3">
                  <c:v>25</c:v>
                </c:pt>
                <c:pt idx="4">
                  <c:v>20</c:v>
                </c:pt>
                <c:pt idx="5">
                  <c:v>40</c:v>
                </c:pt>
                <c:pt idx="6">
                  <c:v>80</c:v>
                </c:pt>
                <c:pt idx="7">
                  <c:v>95</c:v>
                </c:pt>
                <c:pt idx="8">
                  <c:v>100</c:v>
                </c:pt>
                <c:pt idx="9">
                  <c:v>115</c:v>
                </c:pt>
                <c:pt idx="11" formatCode="_(&quot;$&quot;* #,##0_);_(&quot;$&quot;* \(#,##0\);_(&quot;$&quot;* &quot;-&quot;??_);_(@_)">
                  <c:v>0</c:v>
                </c:pt>
              </c:numCache>
            </c:numRef>
          </c:val>
        </c:ser>
        <c:ser>
          <c:idx val="18"/>
          <c:order val="18"/>
          <c:tx>
            <c:strRef>
              <c:f>Sheet1!$A$20</c:f>
              <c:strCache>
                <c:ptCount val="1"/>
                <c:pt idx="0">
                  <c:v>San Antonio</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Sheet1!$B$20:$M$20</c:f>
              <c:numCache>
                <c:formatCode>"$"#,##0</c:formatCode>
                <c:ptCount val="12"/>
                <c:pt idx="0">
                  <c:v>55</c:v>
                </c:pt>
                <c:pt idx="1">
                  <c:v>65</c:v>
                </c:pt>
                <c:pt idx="2">
                  <c:v>75</c:v>
                </c:pt>
                <c:pt idx="3">
                  <c:v>80</c:v>
                </c:pt>
                <c:pt idx="4">
                  <c:v>70</c:v>
                </c:pt>
                <c:pt idx="5">
                  <c:v>60</c:v>
                </c:pt>
                <c:pt idx="6">
                  <c:v>70</c:v>
                </c:pt>
                <c:pt idx="7">
                  <c:v>80</c:v>
                </c:pt>
                <c:pt idx="8">
                  <c:v>85</c:v>
                </c:pt>
                <c:pt idx="9">
                  <c:v>90</c:v>
                </c:pt>
                <c:pt idx="11" formatCode="_(&quot;$&quot;* #,##0_);_(&quot;$&quot;* \(#,##0\);_(&quot;$&quot;* &quot;-&quot;??_);_(@_)">
                  <c:v>0</c:v>
                </c:pt>
              </c:numCache>
            </c:numRef>
          </c:val>
        </c:ser>
        <c:ser>
          <c:idx val="19"/>
          <c:order val="19"/>
          <c:tx>
            <c:strRef>
              <c:f>Sheet1!$A$21</c:f>
              <c:strCache>
                <c:ptCount val="1"/>
                <c:pt idx="0">
                  <c:v>Superior Energy Svs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Sheet1!$B$21:$M$21</c:f>
              <c:numCache>
                <c:formatCode>"$"#,##0</c:formatCode>
                <c:ptCount val="12"/>
                <c:pt idx="0">
                  <c:v>0</c:v>
                </c:pt>
                <c:pt idx="1">
                  <c:v>0</c:v>
                </c:pt>
                <c:pt idx="2">
                  <c:v>12</c:v>
                </c:pt>
                <c:pt idx="3">
                  <c:v>23</c:v>
                </c:pt>
                <c:pt idx="4">
                  <c:v>14</c:v>
                </c:pt>
                <c:pt idx="5">
                  <c:v>24</c:v>
                </c:pt>
                <c:pt idx="6">
                  <c:v>46</c:v>
                </c:pt>
                <c:pt idx="7">
                  <c:v>75</c:v>
                </c:pt>
                <c:pt idx="8">
                  <c:v>85</c:v>
                </c:pt>
                <c:pt idx="9">
                  <c:v>90</c:v>
                </c:pt>
                <c:pt idx="11" formatCode="_(&quot;$&quot;* #,##0_);_(&quot;$&quot;* \(#,##0\);_(&quot;$&quot;* &quot;-&quot;??_);_(@_)">
                  <c:v>0</c:v>
                </c:pt>
              </c:numCache>
            </c:numRef>
          </c:val>
        </c:ser>
        <c:ser>
          <c:idx val="20"/>
          <c:order val="20"/>
          <c:tx>
            <c:strRef>
              <c:f>Sheet1!$A$22</c:f>
              <c:strCache>
                <c:ptCount val="1"/>
                <c:pt idx="0">
                  <c:v>Ensign Resource Svs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Sheet1!$B$22:$M$22</c:f>
              <c:numCache>
                <c:formatCode>"$"#,##0</c:formatCode>
                <c:ptCount val="12"/>
                <c:pt idx="0">
                  <c:v>0</c:v>
                </c:pt>
                <c:pt idx="1">
                  <c:v>0</c:v>
                </c:pt>
                <c:pt idx="2">
                  <c:v>0</c:v>
                </c:pt>
                <c:pt idx="3">
                  <c:v>0</c:v>
                </c:pt>
                <c:pt idx="4">
                  <c:v>25</c:v>
                </c:pt>
                <c:pt idx="5">
                  <c:v>35</c:v>
                </c:pt>
                <c:pt idx="6">
                  <c:v>50</c:v>
                </c:pt>
                <c:pt idx="7">
                  <c:v>60</c:v>
                </c:pt>
                <c:pt idx="8">
                  <c:v>70</c:v>
                </c:pt>
                <c:pt idx="9">
                  <c:v>100</c:v>
                </c:pt>
                <c:pt idx="11" formatCode="_(&quot;$&quot;* #,##0_);_(&quot;$&quot;* \(#,##0\);_(&quot;$&quot;* &quot;-&quot;??_);_(@_)">
                  <c:v>0</c:v>
                </c:pt>
              </c:numCache>
            </c:numRef>
          </c:val>
        </c:ser>
        <c:ser>
          <c:idx val="21"/>
          <c:order val="21"/>
          <c:tx>
            <c:strRef>
              <c:f>Sheet1!$A$23</c:f>
              <c:strCache>
                <c:ptCount val="1"/>
                <c:pt idx="0">
                  <c:v>Estrella International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Sheet1!$B$23:$M$23</c:f>
              <c:numCache>
                <c:formatCode>"$"#,##0</c:formatCode>
                <c:ptCount val="12"/>
                <c:pt idx="0">
                  <c:v>0</c:v>
                </c:pt>
                <c:pt idx="1">
                  <c:v>0</c:v>
                </c:pt>
                <c:pt idx="2">
                  <c:v>0</c:v>
                </c:pt>
                <c:pt idx="3">
                  <c:v>0</c:v>
                </c:pt>
                <c:pt idx="4">
                  <c:v>0</c:v>
                </c:pt>
                <c:pt idx="5">
                  <c:v>5</c:v>
                </c:pt>
                <c:pt idx="6">
                  <c:v>11</c:v>
                </c:pt>
                <c:pt idx="7">
                  <c:v>12</c:v>
                </c:pt>
                <c:pt idx="8">
                  <c:v>27</c:v>
                </c:pt>
                <c:pt idx="9">
                  <c:v>55</c:v>
                </c:pt>
                <c:pt idx="11" formatCode="_(&quot;$&quot;* #,##0_);_(&quot;$&quot;* \(#,##0\);_(&quot;$&quot;* &quot;-&quot;??_);_(@_)">
                  <c:v>0</c:v>
                </c:pt>
              </c:numCache>
            </c:numRef>
          </c:val>
        </c:ser>
        <c:ser>
          <c:idx val="22"/>
          <c:order val="22"/>
          <c:tx>
            <c:strRef>
              <c:f>Sheet1!$A$24</c:f>
              <c:strCache>
                <c:ptCount val="1"/>
                <c:pt idx="0">
                  <c:v>Enseco Energy Services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Sheet1!$B$24:$M$24</c:f>
              <c:numCache>
                <c:formatCode>"$"#,##0</c:formatCode>
                <c:ptCount val="12"/>
                <c:pt idx="0">
                  <c:v>0</c:v>
                </c:pt>
                <c:pt idx="1">
                  <c:v>0</c:v>
                </c:pt>
                <c:pt idx="2">
                  <c:v>0</c:v>
                </c:pt>
                <c:pt idx="3">
                  <c:v>9</c:v>
                </c:pt>
                <c:pt idx="4">
                  <c:v>14</c:v>
                </c:pt>
                <c:pt idx="5">
                  <c:v>17</c:v>
                </c:pt>
                <c:pt idx="6">
                  <c:v>32</c:v>
                </c:pt>
                <c:pt idx="7">
                  <c:v>37</c:v>
                </c:pt>
                <c:pt idx="8">
                  <c:v>29</c:v>
                </c:pt>
                <c:pt idx="9">
                  <c:v>40</c:v>
                </c:pt>
                <c:pt idx="11" formatCode="_(&quot;$&quot;* #,##0_);_(&quot;$&quot;* \(#,##0\);_(&quot;$&quot;* &quot;-&quot;??_);_(@_)">
                  <c:v>0</c:v>
                </c:pt>
              </c:numCache>
            </c:numRef>
          </c:val>
        </c:ser>
        <c:ser>
          <c:idx val="23"/>
          <c:order val="23"/>
          <c:tx>
            <c:strRef>
              <c:f>Sheet1!$A$25</c:f>
              <c:strCache>
                <c:ptCount val="1"/>
                <c:pt idx="0">
                  <c:v>Payzone Directional</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Sheet1!$B$25:$M$25</c:f>
              <c:numCache>
                <c:formatCode>"$"#,##0</c:formatCode>
                <c:ptCount val="12"/>
                <c:pt idx="0">
                  <c:v>0</c:v>
                </c:pt>
                <c:pt idx="1">
                  <c:v>0.8</c:v>
                </c:pt>
                <c:pt idx="2">
                  <c:v>3.2</c:v>
                </c:pt>
                <c:pt idx="3">
                  <c:v>5.8</c:v>
                </c:pt>
                <c:pt idx="4">
                  <c:v>2.9</c:v>
                </c:pt>
                <c:pt idx="5">
                  <c:v>6.4</c:v>
                </c:pt>
                <c:pt idx="6">
                  <c:v>7.9</c:v>
                </c:pt>
                <c:pt idx="7">
                  <c:v>10.9</c:v>
                </c:pt>
                <c:pt idx="8">
                  <c:v>16.600000000000001</c:v>
                </c:pt>
                <c:pt idx="9">
                  <c:v>23</c:v>
                </c:pt>
                <c:pt idx="11" formatCode="_(&quot;$&quot;* #,##0_);_(&quot;$&quot;* \(#,##0\);_(&quot;$&quot;* &quot;-&quot;??_);_(@_)">
                  <c:v>0</c:v>
                </c:pt>
              </c:numCache>
            </c:numRef>
          </c:val>
        </c:ser>
        <c:ser>
          <c:idx val="24"/>
          <c:order val="24"/>
          <c:tx>
            <c:strRef>
              <c:f>Sheet1!$A$26</c:f>
              <c:strCache>
                <c:ptCount val="1"/>
                <c:pt idx="0">
                  <c:v>Calmena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Sheet1!$B$26:$M$26</c:f>
              <c:numCache>
                <c:formatCode>_("$"* #,##0_);_("$"* \(#,##0\);_("$"* "-"??_);_(@_)</c:formatCode>
                <c:ptCount val="12"/>
                <c:pt idx="0">
                  <c:v>0</c:v>
                </c:pt>
                <c:pt idx="1">
                  <c:v>0</c:v>
                </c:pt>
                <c:pt idx="2">
                  <c:v>7.5</c:v>
                </c:pt>
                <c:pt idx="3">
                  <c:v>30</c:v>
                </c:pt>
                <c:pt idx="4">
                  <c:v>20</c:v>
                </c:pt>
                <c:pt idx="5">
                  <c:v>19</c:v>
                </c:pt>
                <c:pt idx="6">
                  <c:v>30</c:v>
                </c:pt>
                <c:pt idx="7">
                  <c:v>46</c:v>
                </c:pt>
                <c:pt idx="8">
                  <c:v>36</c:v>
                </c:pt>
                <c:pt idx="9">
                  <c:v>35</c:v>
                </c:pt>
                <c:pt idx="11">
                  <c:v>0</c:v>
                </c:pt>
              </c:numCache>
            </c:numRef>
          </c:val>
        </c:ser>
        <c:ser>
          <c:idx val="25"/>
          <c:order val="25"/>
          <c:tx>
            <c:strRef>
              <c:f>Sheet1!$A$27</c:f>
              <c:strCache>
                <c:ptCount val="1"/>
                <c:pt idx="0">
                  <c:v>Others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Sheet1!$B$27:$M$27</c:f>
              <c:numCache>
                <c:formatCode>_("$"* #,##0_);_("$"* \(#,##0\);_("$"* "-"??_);_(@_)</c:formatCode>
                <c:ptCount val="12"/>
                <c:pt idx="0">
                  <c:v>275</c:v>
                </c:pt>
                <c:pt idx="1">
                  <c:v>325</c:v>
                </c:pt>
                <c:pt idx="2">
                  <c:v>375</c:v>
                </c:pt>
                <c:pt idx="3">
                  <c:v>450</c:v>
                </c:pt>
                <c:pt idx="4">
                  <c:v>300</c:v>
                </c:pt>
                <c:pt idx="5">
                  <c:v>400</c:v>
                </c:pt>
                <c:pt idx="6">
                  <c:v>500</c:v>
                </c:pt>
                <c:pt idx="7">
                  <c:v>550</c:v>
                </c:pt>
                <c:pt idx="8">
                  <c:v>600</c:v>
                </c:pt>
                <c:pt idx="9">
                  <c:v>700</c:v>
                </c:pt>
                <c:pt idx="10">
                  <c:v>11500</c:v>
                </c:pt>
                <c:pt idx="11">
                  <c:v>12650.000000000002</c:v>
                </c:pt>
              </c:numCache>
            </c:numRef>
          </c:val>
        </c:ser>
        <c:dLbls>
          <c:showLegendKey val="0"/>
          <c:showVal val="0"/>
          <c:showCatName val="0"/>
          <c:showSerName val="0"/>
          <c:showPercent val="0"/>
          <c:showBubbleSize val="0"/>
        </c:dLbls>
        <c:gapWidth val="150"/>
        <c:overlap val="100"/>
        <c:axId val="-612880000"/>
        <c:axId val="-612881088"/>
      </c:barChart>
      <c:catAx>
        <c:axId val="-6128800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12881088"/>
        <c:crosses val="autoZero"/>
        <c:auto val="1"/>
        <c:lblAlgn val="ctr"/>
        <c:lblOffset val="100"/>
        <c:noMultiLvlLbl val="0"/>
      </c:catAx>
      <c:valAx>
        <c:axId val="-612881088"/>
        <c:scaling>
          <c:orientation val="minMax"/>
        </c:scaling>
        <c:delete val="0"/>
        <c:axPos val="l"/>
        <c:majorGridlines/>
        <c:title>
          <c:tx>
            <c:rich>
              <a:bodyPr rot="-5400000" vert="horz"/>
              <a:lstStyle/>
              <a:p>
                <a:pPr>
                  <a:defRPr/>
                </a:pPr>
                <a:r>
                  <a:rPr lang="en-US"/>
                  <a:t>Millions</a:t>
                </a:r>
              </a:p>
            </c:rich>
          </c:tx>
          <c:overlay val="0"/>
        </c:title>
        <c:numFmt formatCode="&quot;$&quot;#,##0" sourceLinked="1"/>
        <c:majorTickMark val="out"/>
        <c:minorTickMark val="none"/>
        <c:tickLblPos val="nextTo"/>
        <c:crossAx val="-612880000"/>
        <c:crosses val="autoZero"/>
        <c:crossBetween val="between"/>
      </c:valAx>
    </c:plotArea>
    <c:plotVisOnly val="1"/>
    <c:dispBlanksAs val="gap"/>
    <c:showDLblsOverMax val="0"/>
  </c:chart>
  <c:txPr>
    <a:bodyPr/>
    <a:lstStyle/>
    <a:p>
      <a:pPr>
        <a:defRPr sz="1000">
          <a:latin typeface="Calibri"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NoAm</c:v>
                </c:pt>
                <c:pt idx="1">
                  <c:v>LaAm</c:v>
                </c:pt>
                <c:pt idx="2">
                  <c:v>Eur/Afr/CIS</c:v>
                </c:pt>
                <c:pt idx="3">
                  <c:v>ME/Asia</c:v>
                </c:pt>
              </c:strCache>
            </c:strRef>
          </c:cat>
          <c:val>
            <c:numRef>
              <c:f>Sheet1!$B$2:$B$5</c:f>
              <c:numCache>
                <c:formatCode>"$"#,##0</c:formatCode>
                <c:ptCount val="4"/>
                <c:pt idx="0">
                  <c:v>6600</c:v>
                </c:pt>
                <c:pt idx="1">
                  <c:v>1302.08</c:v>
                </c:pt>
                <c:pt idx="2">
                  <c:v>4300</c:v>
                </c:pt>
                <c:pt idx="3">
                  <c:v>4300</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9698903021737668"/>
          <c:y val="0.12261338582677164"/>
          <c:w val="0.2952631765623891"/>
          <c:h val="0.74661308715720875"/>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65715223097113E-2"/>
          <c:y val="0.13147145669291335"/>
          <c:w val="0.43748523622047242"/>
          <c:h val="0.65622785433070863"/>
        </c:manualLayout>
      </c:layout>
      <c:pieChart>
        <c:varyColors val="1"/>
        <c:ser>
          <c:idx val="0"/>
          <c:order val="0"/>
          <c:tx>
            <c:strRef>
              <c:f>Sheet1!$B$1</c:f>
              <c:strCache>
                <c:ptCount val="1"/>
                <c:pt idx="0">
                  <c:v>Sales</c:v>
                </c:pt>
              </c:strCache>
            </c:strRef>
          </c:tx>
          <c:explosion val="17"/>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Sheet1!$A$2:$A$16</c:f>
              <c:strCache>
                <c:ptCount val="15"/>
                <c:pt idx="0">
                  <c:v>Range Resources</c:v>
                </c:pt>
                <c:pt idx="1">
                  <c:v>Anadarko</c:v>
                </c:pt>
                <c:pt idx="2">
                  <c:v>Chesapeake</c:v>
                </c:pt>
                <c:pt idx="3">
                  <c:v>Cabot Oil &amp; Gas</c:v>
                </c:pt>
                <c:pt idx="4">
                  <c:v>Enervest  </c:v>
                </c:pt>
                <c:pt idx="5">
                  <c:v>Shell</c:v>
                </c:pt>
                <c:pt idx="6">
                  <c:v>EOG Resources</c:v>
                </c:pt>
                <c:pt idx="7">
                  <c:v>Knox Energy, Inc</c:v>
                </c:pt>
                <c:pt idx="8">
                  <c:v>Talisman Energy </c:v>
                </c:pt>
                <c:pt idx="9">
                  <c:v>Carrizo</c:v>
                </c:pt>
                <c:pt idx="10">
                  <c:v>JD Drilling Co</c:v>
                </c:pt>
                <c:pt idx="11">
                  <c:v>Mackenco Inc</c:v>
                </c:pt>
                <c:pt idx="12">
                  <c:v>Ohio Valley Energy System Corp</c:v>
                </c:pt>
                <c:pt idx="13">
                  <c:v>Southwestern Energy Production Company</c:v>
                </c:pt>
                <c:pt idx="14">
                  <c:v>Companies with Approximately 1% Share</c:v>
                </c:pt>
              </c:strCache>
            </c:strRef>
          </c:cat>
          <c:val>
            <c:numRef>
              <c:f>Sheet1!$B$2:$B$16</c:f>
              <c:numCache>
                <c:formatCode>0%</c:formatCode>
                <c:ptCount val="15"/>
                <c:pt idx="0">
                  <c:v>9.6296296296296297E-2</c:v>
                </c:pt>
                <c:pt idx="1">
                  <c:v>7.407407407407407E-2</c:v>
                </c:pt>
                <c:pt idx="2">
                  <c:v>7.407407407407407E-2</c:v>
                </c:pt>
                <c:pt idx="3">
                  <c:v>4.4444444444444446E-2</c:v>
                </c:pt>
                <c:pt idx="4">
                  <c:v>4.4444444444444446E-2</c:v>
                </c:pt>
                <c:pt idx="5">
                  <c:v>4.4444444444444446E-2</c:v>
                </c:pt>
                <c:pt idx="6">
                  <c:v>2.9629629629629631E-2</c:v>
                </c:pt>
                <c:pt idx="7">
                  <c:v>2.9629629629629631E-2</c:v>
                </c:pt>
                <c:pt idx="8">
                  <c:v>2.9629629629629631E-2</c:v>
                </c:pt>
                <c:pt idx="9">
                  <c:v>2.2222222222222223E-2</c:v>
                </c:pt>
                <c:pt idx="10">
                  <c:v>2.2222222222222223E-2</c:v>
                </c:pt>
                <c:pt idx="11">
                  <c:v>2.2222222222222223E-2</c:v>
                </c:pt>
                <c:pt idx="12">
                  <c:v>2.2222222222222223E-2</c:v>
                </c:pt>
                <c:pt idx="13">
                  <c:v>2.2222222222222223E-2</c:v>
                </c:pt>
                <c:pt idx="14">
                  <c:v>0.42222222222222222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1350947095468491"/>
          <c:y val="4.2076771653543272E-4"/>
          <c:w val="0.48649048556430446"/>
          <c:h val="0.977704232283464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28608923884511E-2"/>
          <c:y val="0.22274015748031492"/>
          <c:w val="0.44557627952755907"/>
          <c:h val="0.66836441929133861"/>
        </c:manualLayout>
      </c:layout>
      <c:pieChart>
        <c:varyColors val="1"/>
        <c:ser>
          <c:idx val="0"/>
          <c:order val="0"/>
          <c:tx>
            <c:strRef>
              <c:f>Sheet1!$B$1</c:f>
              <c:strCache>
                <c:ptCount val="1"/>
                <c:pt idx="0">
                  <c:v>Sales</c:v>
                </c:pt>
              </c:strCache>
            </c:strRef>
          </c:tx>
          <c:explosion val="2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Anadarko</c:v>
                </c:pt>
                <c:pt idx="1">
                  <c:v>Range Resources</c:v>
                </c:pt>
                <c:pt idx="2">
                  <c:v>Chesapeake</c:v>
                </c:pt>
                <c:pt idx="3">
                  <c:v>Shell</c:v>
                </c:pt>
                <c:pt idx="4">
                  <c:v>EOG Resources</c:v>
                </c:pt>
                <c:pt idx="5">
                  <c:v>Cabot Oil &amp; Gas</c:v>
                </c:pt>
                <c:pt idx="6">
                  <c:v>Carrizo</c:v>
                </c:pt>
                <c:pt idx="7">
                  <c:v>Southwestern Energy </c:v>
                </c:pt>
                <c:pt idx="8">
                  <c:v>XTO Energy </c:v>
                </c:pt>
                <c:pt idx="9">
                  <c:v>Citrus Energy</c:v>
                </c:pt>
                <c:pt idx="10">
                  <c:v>Vantage Energy</c:v>
                </c:pt>
                <c:pt idx="11">
                  <c:v>WPX Energy</c:v>
                </c:pt>
                <c:pt idx="12">
                  <c:v>Companies with ~1% Share</c:v>
                </c:pt>
                <c:pt idx="13">
                  <c:v>Companies with &lt;1% Share</c:v>
                </c:pt>
              </c:strCache>
            </c:strRef>
          </c:cat>
          <c:val>
            <c:numRef>
              <c:f>Sheet1!$B$2:$B$15</c:f>
              <c:numCache>
                <c:formatCode>0%</c:formatCode>
                <c:ptCount val="14"/>
                <c:pt idx="0">
                  <c:v>0.18479698132679717</c:v>
                </c:pt>
                <c:pt idx="1">
                  <c:v>0.17836115859142918</c:v>
                </c:pt>
                <c:pt idx="2">
                  <c:v>0.12798543698018011</c:v>
                </c:pt>
                <c:pt idx="3">
                  <c:v>8.9094577210164019E-2</c:v>
                </c:pt>
                <c:pt idx="4">
                  <c:v>8.3052930700236144E-2</c:v>
                </c:pt>
                <c:pt idx="5">
                  <c:v>8.1049798790954017E-2</c:v>
                </c:pt>
                <c:pt idx="6">
                  <c:v>5.4779745075484748E-2</c:v>
                </c:pt>
                <c:pt idx="7">
                  <c:v>4.4323324840627384E-2</c:v>
                </c:pt>
                <c:pt idx="8">
                  <c:v>3.4239580309822513E-2</c:v>
                </c:pt>
                <c:pt idx="9">
                  <c:v>2.170835976105754E-2</c:v>
                </c:pt>
                <c:pt idx="10">
                  <c:v>2.0644083952369177E-2</c:v>
                </c:pt>
                <c:pt idx="11">
                  <c:v>1.6695154857505296E-2</c:v>
                </c:pt>
                <c:pt idx="12">
                  <c:v>6.3050278969265003E-2</c:v>
                </c:pt>
                <c:pt idx="13" formatCode="0.00%">
                  <c:v>2.1858863410771043E-4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87975721784777"/>
          <c:y val="0.14821973425196849"/>
          <c:w val="0.43857381889763786"/>
          <c:h val="0.742405265748031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287.02380000000005</c:v>
                </c:pt>
                <c:pt idx="1">
                  <c:v>330.94047000000006</c:v>
                </c:pt>
                <c:pt idx="2">
                  <c:v>375.99954749700009</c:v>
                </c:pt>
                <c:pt idx="3">
                  <c:v>300</c:v>
                </c:pt>
                <c:pt idx="4">
                  <c:v>315</c:v>
                </c:pt>
              </c:numCache>
            </c:numRef>
          </c:val>
        </c:ser>
        <c:dLbls>
          <c:showLegendKey val="0"/>
          <c:showVal val="0"/>
          <c:showCatName val="0"/>
          <c:showSerName val="0"/>
          <c:showPercent val="0"/>
          <c:showBubbleSize val="0"/>
        </c:dLbls>
        <c:gapWidth val="150"/>
        <c:overlap val="100"/>
        <c:axId val="-521969472"/>
        <c:axId val="-521970560"/>
      </c:barChart>
      <c:catAx>
        <c:axId val="-521969472"/>
        <c:scaling>
          <c:orientation val="minMax"/>
        </c:scaling>
        <c:delete val="0"/>
        <c:axPos val="b"/>
        <c:numFmt formatCode="General" sourceLinked="0"/>
        <c:majorTickMark val="out"/>
        <c:minorTickMark val="none"/>
        <c:tickLblPos val="nextTo"/>
        <c:crossAx val="-521970560"/>
        <c:crosses val="autoZero"/>
        <c:auto val="1"/>
        <c:lblAlgn val="ctr"/>
        <c:lblOffset val="100"/>
        <c:noMultiLvlLbl val="0"/>
      </c:catAx>
      <c:valAx>
        <c:axId val="-521970560"/>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21969472"/>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0406824146981"/>
          <c:y val="9.1706200787401576E-2"/>
          <c:w val="0.48925853018372706"/>
          <c:h val="0.73388779527559056"/>
        </c:manualLayout>
      </c:layout>
      <c:pieChart>
        <c:varyColors val="1"/>
        <c:ser>
          <c:idx val="0"/>
          <c:order val="0"/>
          <c:tx>
            <c:strRef>
              <c:f>Sheet1!$B$1</c:f>
              <c:strCache>
                <c:ptCount val="1"/>
                <c:pt idx="0">
                  <c:v>Sales</c:v>
                </c:pt>
              </c:strCache>
            </c:strRef>
          </c:tx>
          <c:explosion val="15"/>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Phoenix</c:v>
                </c:pt>
                <c:pt idx="1">
                  <c:v>Scientific Drilling</c:v>
                </c:pt>
                <c:pt idx="2">
                  <c:v>Halliburton</c:v>
                </c:pt>
              </c:strCache>
            </c:strRef>
          </c:cat>
          <c:val>
            <c:numRef>
              <c:f>Sheet1!$B$2:$B$4</c:f>
              <c:numCache>
                <c:formatCode>General</c:formatCode>
                <c:ptCount val="3"/>
                <c:pt idx="0">
                  <c:v>3</c:v>
                </c:pt>
                <c:pt idx="1">
                  <c:v>1</c:v>
                </c:pt>
                <c:pt idx="2">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887171916010499"/>
          <c:y val="0.27667519685039371"/>
          <c:w val="0.23112828083989498"/>
          <c:h val="0.295199803149606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numCache>
            </c:numRef>
          </c:cat>
          <c:val>
            <c:numRef>
              <c:f>Sheet1!$B$2:$B$21</c:f>
              <c:numCache>
                <c:formatCode>General</c:formatCode>
                <c:ptCount val="20"/>
                <c:pt idx="0">
                  <c:v>3</c:v>
                </c:pt>
                <c:pt idx="1">
                  <c:v>0</c:v>
                </c:pt>
                <c:pt idx="2">
                  <c:v>0</c:v>
                </c:pt>
                <c:pt idx="3">
                  <c:v>1</c:v>
                </c:pt>
                <c:pt idx="4">
                  <c:v>1</c:v>
                </c:pt>
                <c:pt idx="5">
                  <c:v>0</c:v>
                </c:pt>
                <c:pt idx="6">
                  <c:v>1</c:v>
                </c:pt>
                <c:pt idx="7">
                  <c:v>6</c:v>
                </c:pt>
                <c:pt idx="8">
                  <c:v>0</c:v>
                </c:pt>
                <c:pt idx="9">
                  <c:v>9</c:v>
                </c:pt>
                <c:pt idx="10">
                  <c:v>6</c:v>
                </c:pt>
                <c:pt idx="11">
                  <c:v>8</c:v>
                </c:pt>
                <c:pt idx="12">
                  <c:v>7</c:v>
                </c:pt>
                <c:pt idx="13">
                  <c:v>4</c:v>
                </c:pt>
                <c:pt idx="14">
                  <c:v>5</c:v>
                </c:pt>
                <c:pt idx="15">
                  <c:v>5</c:v>
                </c:pt>
                <c:pt idx="16">
                  <c:v>1</c:v>
                </c:pt>
                <c:pt idx="17">
                  <c:v>2</c:v>
                </c:pt>
                <c:pt idx="18">
                  <c:v>2</c:v>
                </c:pt>
                <c:pt idx="19">
                  <c:v>2</c:v>
                </c:pt>
              </c:numCache>
            </c:numRef>
          </c:val>
        </c:ser>
        <c:dLbls>
          <c:showLegendKey val="0"/>
          <c:showVal val="0"/>
          <c:showCatName val="0"/>
          <c:showSerName val="0"/>
          <c:showPercent val="0"/>
          <c:showBubbleSize val="0"/>
        </c:dLbls>
        <c:gapWidth val="219"/>
        <c:overlap val="-27"/>
        <c:axId val="-536608032"/>
        <c:axId val="-536603680"/>
      </c:barChart>
      <c:catAx>
        <c:axId val="-5366080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a:t>
                </a:r>
                <a:r>
                  <a:rPr lang="en-US" sz="1100" baseline="0" dirty="0" smtClean="0"/>
                  <a:t>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603680"/>
        <c:crosses val="autoZero"/>
        <c:auto val="1"/>
        <c:lblAlgn val="ctr"/>
        <c:lblOffset val="100"/>
        <c:noMultiLvlLbl val="0"/>
      </c:catAx>
      <c:valAx>
        <c:axId val="-536603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60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Total Directional Drilling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0</c:v>
                </c:pt>
                <c:pt idx="1">
                  <c:v>8</c:v>
                </c:pt>
                <c:pt idx="2">
                  <c:v>2</c:v>
                </c:pt>
                <c:pt idx="3">
                  <c:v>2</c:v>
                </c:pt>
                <c:pt idx="4">
                  <c:v>1</c:v>
                </c:pt>
                <c:pt idx="5">
                  <c:v>2</c:v>
                </c:pt>
                <c:pt idx="6">
                  <c:v>4</c:v>
                </c:pt>
                <c:pt idx="7">
                  <c:v>1</c:v>
                </c:pt>
                <c:pt idx="8">
                  <c:v>0</c:v>
                </c:pt>
                <c:pt idx="9">
                  <c:v>4</c:v>
                </c:pt>
                <c:pt idx="10">
                  <c:v>6</c:v>
                </c:pt>
                <c:pt idx="11">
                  <c:v>19</c:v>
                </c:pt>
                <c:pt idx="12">
                  <c:v>16</c:v>
                </c:pt>
                <c:pt idx="13">
                  <c:v>10</c:v>
                </c:pt>
                <c:pt idx="14">
                  <c:v>18</c:v>
                </c:pt>
                <c:pt idx="15">
                  <c:v>6</c:v>
                </c:pt>
                <c:pt idx="16">
                  <c:v>5</c:v>
                </c:pt>
                <c:pt idx="17">
                  <c:v>1</c:v>
                </c:pt>
                <c:pt idx="18">
                  <c:v>0</c:v>
                </c:pt>
                <c:pt idx="19">
                  <c:v>1</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0</c:v>
                </c:pt>
                <c:pt idx="1">
                  <c:v>0</c:v>
                </c:pt>
                <c:pt idx="2">
                  <c:v>0</c:v>
                </c:pt>
                <c:pt idx="3">
                  <c:v>1</c:v>
                </c:pt>
                <c:pt idx="4">
                  <c:v>0</c:v>
                </c:pt>
                <c:pt idx="5">
                  <c:v>0</c:v>
                </c:pt>
                <c:pt idx="6">
                  <c:v>1</c:v>
                </c:pt>
                <c:pt idx="7">
                  <c:v>0</c:v>
                </c:pt>
                <c:pt idx="8">
                  <c:v>1</c:v>
                </c:pt>
                <c:pt idx="9">
                  <c:v>0</c:v>
                </c:pt>
                <c:pt idx="10">
                  <c:v>5</c:v>
                </c:pt>
                <c:pt idx="11">
                  <c:v>5</c:v>
                </c:pt>
                <c:pt idx="12">
                  <c:v>7</c:v>
                </c:pt>
                <c:pt idx="13">
                  <c:v>1</c:v>
                </c:pt>
                <c:pt idx="14">
                  <c:v>4</c:v>
                </c:pt>
                <c:pt idx="15">
                  <c:v>1</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36602048"/>
        <c:axId val="-536593344"/>
      </c:barChart>
      <c:catAx>
        <c:axId val="-53660204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a:t>
                </a:r>
                <a:r>
                  <a:rPr lang="en-US" sz="1100" baseline="0" dirty="0" smtClean="0"/>
                  <a:t>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593344"/>
        <c:crosses val="autoZero"/>
        <c:auto val="1"/>
        <c:lblAlgn val="ctr"/>
        <c:lblOffset val="100"/>
        <c:noMultiLvlLbl val="0"/>
      </c:catAx>
      <c:valAx>
        <c:axId val="-53659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602048"/>
        <c:crosses val="autoZero"/>
        <c:crossBetween val="between"/>
      </c:valAx>
      <c:spPr>
        <a:noFill/>
        <a:ln>
          <a:noFill/>
        </a:ln>
        <a:effectLst/>
      </c:spPr>
    </c:plotArea>
    <c:legend>
      <c:legendPos val="b"/>
      <c:layout>
        <c:manualLayout>
          <c:xMode val="edge"/>
          <c:yMode val="edge"/>
          <c:x val="0.80745871955878934"/>
          <c:y val="0.27047239890785402"/>
          <c:w val="0.1066015482241935"/>
          <c:h val="0.152246068426913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New Well Drilling </a:t>
            </a:r>
            <a:r>
              <a:rPr lang="en-US" dirty="0"/>
              <a:t>Activity</a:t>
            </a:r>
          </a:p>
        </c:rich>
      </c:tx>
      <c:layout>
        <c:manualLayout>
          <c:xMode val="edge"/>
          <c:yMode val="edge"/>
          <c:x val="0.33859366797900264"/>
          <c:y val="2.2058823529411766E-2"/>
        </c:manualLayout>
      </c:layout>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543.9923076923078</c:v>
                </c:pt>
                <c:pt idx="1">
                  <c:v>636.97615384615392</c:v>
                </c:pt>
                <c:pt idx="2">
                  <c:v>727.70823992307714</c:v>
                </c:pt>
                <c:pt idx="3">
                  <c:v>310.67927760091288</c:v>
                </c:pt>
                <c:pt idx="4">
                  <c:v>340.20461354354478</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1949.6153846153845</c:v>
                </c:pt>
                <c:pt idx="1">
                  <c:v>1518.6538461538462</c:v>
                </c:pt>
                <c:pt idx="2">
                  <c:v>1419.0144230769231</c:v>
                </c:pt>
                <c:pt idx="3">
                  <c:v>452.6101770381681</c:v>
                </c:pt>
                <c:pt idx="4">
                  <c:v>507.82861863682456</c:v>
                </c:pt>
              </c:numCache>
            </c:numRef>
          </c:val>
        </c:ser>
        <c:dLbls>
          <c:showLegendKey val="0"/>
          <c:showVal val="0"/>
          <c:showCatName val="0"/>
          <c:showSerName val="0"/>
          <c:showPercent val="0"/>
          <c:showBubbleSize val="0"/>
        </c:dLbls>
        <c:gapWidth val="150"/>
        <c:overlap val="100"/>
        <c:axId val="-536602592"/>
        <c:axId val="-536606944"/>
      </c:barChart>
      <c:catAx>
        <c:axId val="-536602592"/>
        <c:scaling>
          <c:orientation val="minMax"/>
        </c:scaling>
        <c:delete val="0"/>
        <c:axPos val="b"/>
        <c:numFmt formatCode="General" sourceLinked="0"/>
        <c:majorTickMark val="out"/>
        <c:minorTickMark val="none"/>
        <c:tickLblPos val="nextTo"/>
        <c:crossAx val="-536606944"/>
        <c:crosses val="autoZero"/>
        <c:auto val="1"/>
        <c:lblAlgn val="ctr"/>
        <c:lblOffset val="100"/>
        <c:noMultiLvlLbl val="0"/>
      </c:catAx>
      <c:valAx>
        <c:axId val="-536606944"/>
        <c:scaling>
          <c:orientation val="minMax"/>
        </c:scaling>
        <c:delete val="0"/>
        <c:axPos val="l"/>
        <c:majorGridlines/>
        <c:title>
          <c:tx>
            <c:rich>
              <a:bodyPr rot="-5400000" vert="horz"/>
              <a:lstStyle/>
              <a:p>
                <a:pPr>
                  <a:defRPr/>
                </a:pPr>
                <a:r>
                  <a:rPr lang="en-US"/>
                  <a:t>New Wells Drilled</a:t>
                </a:r>
              </a:p>
            </c:rich>
          </c:tx>
          <c:layout>
            <c:manualLayout>
              <c:xMode val="edge"/>
              <c:yMode val="edge"/>
              <c:x val="0.11666666666666667"/>
              <c:y val="0.32168972904122278"/>
            </c:manualLayout>
          </c:layout>
          <c:overlay val="0"/>
        </c:title>
        <c:numFmt formatCode="#,##0" sourceLinked="1"/>
        <c:majorTickMark val="out"/>
        <c:minorTickMark val="none"/>
        <c:tickLblPos val="nextTo"/>
        <c:crossAx val="-536602592"/>
        <c:crosses val="autoZero"/>
        <c:crossBetween val="between"/>
      </c:valAx>
      <c:dTable>
        <c:showHorzBorder val="1"/>
        <c:showVertBorder val="1"/>
        <c:showOutline val="1"/>
        <c:showKeys val="0"/>
      </c:dTable>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87860892388457"/>
          <c:y val="0.18524015748031497"/>
          <c:w val="0.41015961286089236"/>
          <c:h val="0.61523941929133863"/>
        </c:manualLayout>
      </c:layout>
      <c:pieChart>
        <c:varyColors val="1"/>
        <c:ser>
          <c:idx val="0"/>
          <c:order val="0"/>
          <c:tx>
            <c:strRef>
              <c:f>Sheet1!$B$1</c:f>
              <c:strCache>
                <c:ptCount val="1"/>
                <c:pt idx="0">
                  <c:v>Sales</c:v>
                </c:pt>
              </c:strCache>
            </c:strRef>
          </c:tx>
          <c:explosion val="9"/>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Lbls>
            <c:dLbl>
              <c:idx val="9"/>
              <c:layout>
                <c:manualLayout>
                  <c:x val="-1.8750000000000037E-2"/>
                  <c:y val="-6.8750000000000019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layout>
                <c:manualLayout>
                  <c:x val="2.7083333333333372E-2"/>
                  <c:y val="-6.5625000000000003E-2"/>
                </c:manualLayout>
              </c:layout>
              <c:tx>
                <c:rich>
                  <a:bodyPr/>
                  <a:lstStyle/>
                  <a:p>
                    <a:fld id="{F877B0D0-CFCF-4A13-A8C2-F0D76A56204E}" type="VALUE">
                      <a:rPr lang="en-US" smtClean="0"/>
                      <a:pPr/>
                      <a:t>[VALUE]</a:t>
                    </a:fld>
                    <a:r>
                      <a:rPr lang="en-US" dirty="0" smtClean="0"/>
                      <a:t>,</a:t>
                    </a:r>
                    <a:r>
                      <a:rPr lang="en-US" baseline="0" dirty="0" smtClean="0"/>
                      <a:t> Compass Global Resources and after</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Sheet1!$A$2:$A$20</c:f>
              <c:strCache>
                <c:ptCount val="19"/>
                <c:pt idx="0">
                  <c:v>Aera Energy</c:v>
                </c:pt>
                <c:pt idx="1">
                  <c:v>Chevron</c:v>
                </c:pt>
                <c:pt idx="2">
                  <c:v>Berry Petroleum</c:v>
                </c:pt>
                <c:pt idx="3">
                  <c:v>Vintage Production</c:v>
                </c:pt>
                <c:pt idx="4">
                  <c:v>Occidental of Elk Hills</c:v>
                </c:pt>
                <c:pt idx="5">
                  <c:v>Freeport-McMoRan</c:v>
                </c:pt>
                <c:pt idx="6">
                  <c:v>Macpherson Oil</c:v>
                </c:pt>
                <c:pt idx="7">
                  <c:v>Kern River Holdings</c:v>
                </c:pt>
                <c:pt idx="8">
                  <c:v>Holmes Western</c:v>
                </c:pt>
                <c:pt idx="9">
                  <c:v>ExxonMobil</c:v>
                </c:pt>
                <c:pt idx="10">
                  <c:v>Seneca Resources</c:v>
                </c:pt>
                <c:pt idx="11">
                  <c:v>E&amp;B Natural Resources</c:v>
                </c:pt>
                <c:pt idx="12">
                  <c:v>Naftex Operating</c:v>
                </c:pt>
                <c:pt idx="13">
                  <c:v>Venoco</c:v>
                </c:pt>
                <c:pt idx="14">
                  <c:v>Compass Global Resources</c:v>
                </c:pt>
                <c:pt idx="15">
                  <c:v>Hathaway</c:v>
                </c:pt>
                <c:pt idx="16">
                  <c:v>Incremental</c:v>
                </c:pt>
                <c:pt idx="17">
                  <c:v>Longview</c:v>
                </c:pt>
                <c:pt idx="18">
                  <c:v>TRC Operating </c:v>
                </c:pt>
              </c:strCache>
            </c:strRef>
          </c:cat>
          <c:val>
            <c:numRef>
              <c:f>Sheet1!$B$2:$B$20</c:f>
              <c:numCache>
                <c:formatCode>0%</c:formatCode>
                <c:ptCount val="19"/>
                <c:pt idx="0">
                  <c:v>0.26642335766423358</c:v>
                </c:pt>
                <c:pt idx="1">
                  <c:v>0.25547445255474455</c:v>
                </c:pt>
                <c:pt idx="2">
                  <c:v>9.4890510948905105E-2</c:v>
                </c:pt>
                <c:pt idx="3">
                  <c:v>9.4890510948905105E-2</c:v>
                </c:pt>
                <c:pt idx="4">
                  <c:v>7.6642335766423361E-2</c:v>
                </c:pt>
                <c:pt idx="5">
                  <c:v>6.2043795620437957E-2</c:v>
                </c:pt>
                <c:pt idx="6">
                  <c:v>3.2846715328467155E-2</c:v>
                </c:pt>
                <c:pt idx="7">
                  <c:v>2.5547445255474453E-2</c:v>
                </c:pt>
                <c:pt idx="8">
                  <c:v>2.1897810218978103E-2</c:v>
                </c:pt>
                <c:pt idx="9">
                  <c:v>1.4598540145985401E-2</c:v>
                </c:pt>
                <c:pt idx="10">
                  <c:v>1.4598540145985401E-2</c:v>
                </c:pt>
                <c:pt idx="11">
                  <c:v>7.2992700729927005E-3</c:v>
                </c:pt>
                <c:pt idx="12">
                  <c:v>7.2992700729927005E-3</c:v>
                </c:pt>
                <c:pt idx="13">
                  <c:v>7.2992700729927005E-3</c:v>
                </c:pt>
                <c:pt idx="14" formatCode="0.00%">
                  <c:v>3.6496350364963502E-3</c:v>
                </c:pt>
                <c:pt idx="15" formatCode="0.00%">
                  <c:v>3.6496350364963502E-3</c:v>
                </c:pt>
                <c:pt idx="16" formatCode="0.00%">
                  <c:v>3.6496350364963502E-3</c:v>
                </c:pt>
                <c:pt idx="17" formatCode="0.00%">
                  <c:v>3.6496350364963502E-3</c:v>
                </c:pt>
                <c:pt idx="18" formatCode="0.00%">
                  <c:v>3.6496350364963502E-3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3462270341207339"/>
          <c:y val="7.6344734251968499E-2"/>
          <c:w val="0.36200459317585304"/>
          <c:h val="0.8674052657480314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6696194225726"/>
          <c:y val="0.15577386811023622"/>
          <c:w val="0.39926607611548559"/>
          <c:h val="0.59889911417322839"/>
        </c:manualLayout>
      </c:layout>
      <c:pieChart>
        <c:varyColors val="1"/>
        <c:ser>
          <c:idx val="0"/>
          <c:order val="0"/>
          <c:tx>
            <c:strRef>
              <c:f>Sheet1!$B$1</c:f>
              <c:strCache>
                <c:ptCount val="1"/>
                <c:pt idx="0">
                  <c:v>Sales</c:v>
                </c:pt>
              </c:strCache>
            </c:strRef>
          </c:tx>
          <c:explosion val="5"/>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Occidental of Elk Hills</c:v>
                </c:pt>
                <c:pt idx="1">
                  <c:v>Chevron</c:v>
                </c:pt>
                <c:pt idx="2">
                  <c:v>Aera Energy</c:v>
                </c:pt>
                <c:pt idx="3">
                  <c:v>Berry Petroleum</c:v>
                </c:pt>
                <c:pt idx="4">
                  <c:v>Vintage Production</c:v>
                </c:pt>
                <c:pt idx="5">
                  <c:v>Macpherson Oil</c:v>
                </c:pt>
                <c:pt idx="6">
                  <c:v>Hathaway</c:v>
                </c:pt>
                <c:pt idx="7">
                  <c:v>Holmes Western</c:v>
                </c:pt>
              </c:strCache>
            </c:strRef>
          </c:cat>
          <c:val>
            <c:numRef>
              <c:f>Sheet1!$B$2:$B$9</c:f>
              <c:numCache>
                <c:formatCode>0%</c:formatCode>
                <c:ptCount val="8"/>
                <c:pt idx="0">
                  <c:v>0.43670222201655134</c:v>
                </c:pt>
                <c:pt idx="1">
                  <c:v>0.16609207370215259</c:v>
                </c:pt>
                <c:pt idx="2">
                  <c:v>0.14801746145599542</c:v>
                </c:pt>
                <c:pt idx="3">
                  <c:v>0.13025906815675203</c:v>
                </c:pt>
                <c:pt idx="4">
                  <c:v>5.410043422260271E-2</c:v>
                </c:pt>
                <c:pt idx="5">
                  <c:v>3.294075907972574E-2</c:v>
                </c:pt>
                <c:pt idx="6">
                  <c:v>1.7731398998897089E-2</c:v>
                </c:pt>
                <c:pt idx="7">
                  <c:v>1.4156582367323013E-2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433054461942253"/>
          <c:y val="0.20191560039370079"/>
          <c:w val="0.33717224409448815"/>
          <c:h val="0.55745939960629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76.158923076923088</c:v>
                </c:pt>
                <c:pt idx="1">
                  <c:v>89.176661538461545</c:v>
                </c:pt>
                <c:pt idx="2">
                  <c:v>105.24382335923079</c:v>
                </c:pt>
                <c:pt idx="3">
                  <c:v>45</c:v>
                </c:pt>
                <c:pt idx="4">
                  <c:v>50</c:v>
                </c:pt>
              </c:numCache>
            </c:numRef>
          </c:val>
        </c:ser>
        <c:dLbls>
          <c:showLegendKey val="0"/>
          <c:showVal val="0"/>
          <c:showCatName val="0"/>
          <c:showSerName val="0"/>
          <c:showPercent val="0"/>
          <c:showBubbleSize val="0"/>
        </c:dLbls>
        <c:gapWidth val="150"/>
        <c:overlap val="100"/>
        <c:axId val="-536603136"/>
        <c:axId val="-536596608"/>
      </c:barChart>
      <c:catAx>
        <c:axId val="-536603136"/>
        <c:scaling>
          <c:orientation val="minMax"/>
        </c:scaling>
        <c:delete val="0"/>
        <c:axPos val="b"/>
        <c:numFmt formatCode="General" sourceLinked="0"/>
        <c:majorTickMark val="out"/>
        <c:minorTickMark val="none"/>
        <c:tickLblPos val="nextTo"/>
        <c:crossAx val="-536596608"/>
        <c:crosses val="autoZero"/>
        <c:auto val="1"/>
        <c:lblAlgn val="ctr"/>
        <c:lblOffset val="100"/>
        <c:noMultiLvlLbl val="0"/>
      </c:catAx>
      <c:valAx>
        <c:axId val="-536596608"/>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36603136"/>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Oilfield Equipment &amp; Service Market Annual Change</a:t>
            </a:r>
          </a:p>
        </c:rich>
      </c:tx>
      <c:layout>
        <c:manualLayout>
          <c:xMode val="edge"/>
          <c:yMode val="edge"/>
          <c:x val="0.27092355643044619"/>
          <c:y val="9.6774193548387094E-2"/>
        </c:manualLayout>
      </c:layout>
      <c:overlay val="1"/>
    </c:title>
    <c:autoTitleDeleted val="0"/>
    <c:plotArea>
      <c:layout/>
      <c:barChart>
        <c:barDir val="col"/>
        <c:grouping val="stacked"/>
        <c:varyColors val="0"/>
        <c:ser>
          <c:idx val="0"/>
          <c:order val="0"/>
          <c:tx>
            <c:strRef>
              <c:f>Sheet1!$A$2</c:f>
              <c:strCache>
                <c:ptCount val="1"/>
                <c:pt idx="0">
                  <c:v>Global Market</c:v>
                </c:pt>
              </c:strCache>
            </c:strRef>
          </c:tx>
          <c:spPr>
            <a:solidFill>
              <a:schemeClr val="tx1">
                <a:lumMod val="50000"/>
                <a:lumOff val="50000"/>
              </a:schemeClr>
            </a:solidFill>
          </c:spPr>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0%</c:formatCode>
                <c:ptCount val="11"/>
                <c:pt idx="0">
                  <c:v>0.22</c:v>
                </c:pt>
                <c:pt idx="1">
                  <c:v>0.3317337678377128</c:v>
                </c:pt>
                <c:pt idx="2">
                  <c:v>0.18313604495971658</c:v>
                </c:pt>
                <c:pt idx="3">
                  <c:v>0.1727345722336473</c:v>
                </c:pt>
                <c:pt idx="4">
                  <c:v>-0.16042092186959944</c:v>
                </c:pt>
                <c:pt idx="5">
                  <c:v>6.8547457529715805E-2</c:v>
                </c:pt>
                <c:pt idx="6">
                  <c:v>0.20676255192873683</c:v>
                </c:pt>
                <c:pt idx="7">
                  <c:v>0.11190376303263116</c:v>
                </c:pt>
                <c:pt idx="8">
                  <c:v>5.1782144929517271E-2</c:v>
                </c:pt>
                <c:pt idx="9">
                  <c:v>0.09</c:v>
                </c:pt>
                <c:pt idx="10">
                  <c:v>-0.22</c:v>
                </c:pt>
              </c:numCache>
            </c:numRef>
          </c:val>
        </c:ser>
        <c:dLbls>
          <c:showLegendKey val="0"/>
          <c:showVal val="0"/>
          <c:showCatName val="0"/>
          <c:showSerName val="0"/>
          <c:showPercent val="0"/>
          <c:showBubbleSize val="0"/>
        </c:dLbls>
        <c:gapWidth val="150"/>
        <c:overlap val="100"/>
        <c:axId val="-551081936"/>
        <c:axId val="-551091184"/>
      </c:barChart>
      <c:catAx>
        <c:axId val="-551081936"/>
        <c:scaling>
          <c:orientation val="minMax"/>
        </c:scaling>
        <c:delete val="0"/>
        <c:axPos val="b"/>
        <c:numFmt formatCode="General" sourceLinked="0"/>
        <c:majorTickMark val="out"/>
        <c:minorTickMark val="none"/>
        <c:tickLblPos val="nextTo"/>
        <c:crossAx val="-551091184"/>
        <c:crosses val="autoZero"/>
        <c:auto val="1"/>
        <c:lblAlgn val="ctr"/>
        <c:lblOffset val="100"/>
        <c:noMultiLvlLbl val="0"/>
      </c:catAx>
      <c:valAx>
        <c:axId val="-551091184"/>
        <c:scaling>
          <c:orientation val="minMax"/>
          <c:max val="0.8"/>
          <c:min val="-0.4"/>
        </c:scaling>
        <c:delete val="0"/>
        <c:axPos val="l"/>
        <c:majorGridlines/>
        <c:title>
          <c:tx>
            <c:rich>
              <a:bodyPr rot="-5400000" vert="horz"/>
              <a:lstStyle/>
              <a:p>
                <a:pPr>
                  <a:defRPr/>
                </a:pPr>
                <a:r>
                  <a:rPr lang="en-US"/>
                  <a:t>Annual Change</a:t>
                </a:r>
              </a:p>
            </c:rich>
          </c:tx>
          <c:overlay val="0"/>
        </c:title>
        <c:numFmt formatCode="0%" sourceLinked="1"/>
        <c:majorTickMark val="out"/>
        <c:minorTickMark val="none"/>
        <c:tickLblPos val="nextTo"/>
        <c:crossAx val="-551081936"/>
        <c:crosses val="autoZero"/>
        <c:crossBetween val="between"/>
      </c:valAx>
    </c:plotArea>
    <c:plotVisOnly val="1"/>
    <c:dispBlanksAs val="gap"/>
    <c:showDLblsOverMax val="0"/>
  </c:chart>
  <c:txPr>
    <a:bodyPr/>
    <a:lstStyle/>
    <a:p>
      <a:pPr>
        <a:defRPr sz="1100">
          <a:latin typeface="Calibri" panose="020F0502020204030204" pitchFamily="34" charset="0"/>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52985564304462"/>
          <c:y val="0.1501675688976378"/>
          <c:w val="0.47402378608923884"/>
          <c:h val="0.71103567913385823"/>
        </c:manualLayout>
      </c:layout>
      <c:pieChart>
        <c:varyColors val="1"/>
        <c:ser>
          <c:idx val="0"/>
          <c:order val="0"/>
          <c:tx>
            <c:strRef>
              <c:f>Sheet1!$B$1</c:f>
              <c:strCache>
                <c:ptCount val="1"/>
                <c:pt idx="0">
                  <c:v>Sales</c:v>
                </c:pt>
              </c:strCache>
            </c:strRef>
          </c:tx>
          <c:explosion val="1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Baker Hughes</c:v>
                </c:pt>
                <c:pt idx="1">
                  <c:v>Halliburton</c:v>
                </c:pt>
                <c:pt idx="2">
                  <c:v>GeoGuidance</c:v>
                </c:pt>
                <c:pt idx="3">
                  <c:v>Scientific Drilling</c:v>
                </c:pt>
                <c:pt idx="4">
                  <c:v>Ensign</c:v>
                </c:pt>
                <c:pt idx="5">
                  <c:v>Thomas</c:v>
                </c:pt>
                <c:pt idx="6">
                  <c:v>Payzone</c:v>
                </c:pt>
                <c:pt idx="7">
                  <c:v>SLB Pathfinder</c:v>
                </c:pt>
              </c:strCache>
            </c:strRef>
          </c:cat>
          <c:val>
            <c:numRef>
              <c:f>Sheet1!$B$2:$B$9</c:f>
              <c:numCache>
                <c:formatCode>0%</c:formatCode>
                <c:ptCount val="8"/>
                <c:pt idx="0">
                  <c:v>0.33224584866223961</c:v>
                </c:pt>
                <c:pt idx="1">
                  <c:v>0.21428461247753688</c:v>
                </c:pt>
                <c:pt idx="2">
                  <c:v>0.16373971324340375</c:v>
                </c:pt>
                <c:pt idx="3">
                  <c:v>0.12869339873666674</c:v>
                </c:pt>
                <c:pt idx="4">
                  <c:v>0.11684675721326268</c:v>
                </c:pt>
                <c:pt idx="5">
                  <c:v>2.0550375220774814E-2</c:v>
                </c:pt>
                <c:pt idx="6">
                  <c:v>1.7731398998897089E-2</c:v>
                </c:pt>
                <c:pt idx="7">
                  <c:v>5.9078954472184305E-3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057283464566927"/>
          <c:y val="0.24346456692913385"/>
          <c:w val="0.23510433070866141"/>
          <c:h val="0.57528543307086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a:t>
            </a:r>
            <a:r>
              <a:rPr lang="en-US" sz="1200" baseline="0" dirty="0" smtClean="0"/>
              <a:t>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numCache>
            </c:numRef>
          </c:cat>
          <c:val>
            <c:numRef>
              <c:f>Sheet1!$B$2:$B$21</c:f>
              <c:numCache>
                <c:formatCode>General</c:formatCode>
                <c:ptCount val="20"/>
                <c:pt idx="0">
                  <c:v>8</c:v>
                </c:pt>
                <c:pt idx="1">
                  <c:v>2</c:v>
                </c:pt>
                <c:pt idx="2">
                  <c:v>1</c:v>
                </c:pt>
                <c:pt idx="3">
                  <c:v>1</c:v>
                </c:pt>
                <c:pt idx="4">
                  <c:v>3</c:v>
                </c:pt>
                <c:pt idx="5">
                  <c:v>0</c:v>
                </c:pt>
                <c:pt idx="6">
                  <c:v>0</c:v>
                </c:pt>
                <c:pt idx="7">
                  <c:v>0</c:v>
                </c:pt>
                <c:pt idx="8">
                  <c:v>0</c:v>
                </c:pt>
                <c:pt idx="9">
                  <c:v>1</c:v>
                </c:pt>
                <c:pt idx="10">
                  <c:v>0</c:v>
                </c:pt>
                <c:pt idx="11">
                  <c:v>0</c:v>
                </c:pt>
                <c:pt idx="12">
                  <c:v>0</c:v>
                </c:pt>
                <c:pt idx="13">
                  <c:v>0</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36596064"/>
        <c:axId val="-536595520"/>
      </c:barChart>
      <c:catAx>
        <c:axId val="-53659606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595520"/>
        <c:crosses val="autoZero"/>
        <c:auto val="1"/>
        <c:lblAlgn val="ctr"/>
        <c:lblOffset val="100"/>
        <c:noMultiLvlLbl val="0"/>
      </c:catAx>
      <c:valAx>
        <c:axId val="-53659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layout>
            <c:manualLayout>
              <c:xMode val="edge"/>
              <c:yMode val="edge"/>
              <c:x val="6.2500000000000003E-3"/>
              <c:y val="0.3676867422332332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659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a:t>
            </a:r>
            <a:r>
              <a:rPr lang="en-US" sz="1200" baseline="0" dirty="0" smtClean="0"/>
              <a:t>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76410761154856"/>
          <c:y val="0.13395848246241948"/>
          <c:w val="0.87231922572178477"/>
          <c:h val="0.60895221904080177"/>
        </c:manualLayout>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4</c:v>
                </c:pt>
                <c:pt idx="1">
                  <c:v>17</c:v>
                </c:pt>
                <c:pt idx="2">
                  <c:v>11</c:v>
                </c:pt>
                <c:pt idx="3">
                  <c:v>3</c:v>
                </c:pt>
                <c:pt idx="4">
                  <c:v>0</c:v>
                </c:pt>
                <c:pt idx="5">
                  <c:v>1</c:v>
                </c:pt>
                <c:pt idx="6">
                  <c:v>0</c:v>
                </c:pt>
                <c:pt idx="7">
                  <c:v>3</c:v>
                </c:pt>
                <c:pt idx="8">
                  <c:v>1</c:v>
                </c:pt>
                <c:pt idx="9">
                  <c:v>1</c:v>
                </c:pt>
                <c:pt idx="10">
                  <c:v>1</c:v>
                </c:pt>
                <c:pt idx="11">
                  <c:v>2</c:v>
                </c:pt>
                <c:pt idx="12">
                  <c:v>0</c:v>
                </c:pt>
                <c:pt idx="13">
                  <c:v>0</c:v>
                </c:pt>
                <c:pt idx="14">
                  <c:v>0</c:v>
                </c:pt>
                <c:pt idx="15">
                  <c:v>0</c:v>
                </c:pt>
                <c:pt idx="16">
                  <c:v>0</c:v>
                </c:pt>
                <c:pt idx="17">
                  <c:v>0</c:v>
                </c:pt>
                <c:pt idx="18">
                  <c:v>0</c:v>
                </c:pt>
                <c:pt idx="19">
                  <c:v>0</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2</c:v>
                </c:pt>
                <c:pt idx="1">
                  <c:v>16</c:v>
                </c:pt>
                <c:pt idx="2">
                  <c:v>9</c:v>
                </c:pt>
                <c:pt idx="3">
                  <c:v>7</c:v>
                </c:pt>
                <c:pt idx="4">
                  <c:v>1</c:v>
                </c:pt>
                <c:pt idx="5">
                  <c:v>1</c:v>
                </c:pt>
                <c:pt idx="6">
                  <c:v>0</c:v>
                </c:pt>
                <c:pt idx="7">
                  <c:v>0</c:v>
                </c:pt>
                <c:pt idx="8">
                  <c:v>1</c:v>
                </c:pt>
                <c:pt idx="9">
                  <c:v>1</c:v>
                </c:pt>
                <c:pt idx="10">
                  <c:v>0</c:v>
                </c:pt>
                <c:pt idx="11">
                  <c:v>0</c:v>
                </c:pt>
                <c:pt idx="12">
                  <c:v>0</c:v>
                </c:pt>
                <c:pt idx="13">
                  <c:v>0</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19309376"/>
        <c:axId val="-519316448"/>
      </c:barChart>
      <c:catAx>
        <c:axId val="-51930937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a:t>
                </a:r>
                <a:r>
                  <a:rPr lang="en-US" sz="1100" baseline="0" dirty="0" smtClean="0"/>
                  <a:t> Directional Feet (ft.)</a:t>
                </a:r>
                <a:endParaRPr lang="en-US" sz="1100" dirty="0"/>
              </a:p>
            </c:rich>
          </c:tx>
          <c:layout>
            <c:manualLayout>
              <c:xMode val="edge"/>
              <c:yMode val="edge"/>
              <c:x val="0.40179872047244092"/>
              <c:y val="0.910868527797661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9316448"/>
        <c:crosses val="autoZero"/>
        <c:auto val="1"/>
        <c:lblAlgn val="ctr"/>
        <c:lblOffset val="100"/>
        <c:noMultiLvlLbl val="0"/>
      </c:catAx>
      <c:valAx>
        <c:axId val="-51931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 </a:t>
                </a:r>
                <a:endParaRPr lang="en-US" sz="1100" dirty="0"/>
              </a:p>
            </c:rich>
          </c:tx>
          <c:layout>
            <c:manualLayout>
              <c:xMode val="edge"/>
              <c:yMode val="edge"/>
              <c:x val="6.2500000000000003E-3"/>
              <c:y val="0.347506561679790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9309376"/>
        <c:crosses val="autoZero"/>
        <c:crossBetween val="between"/>
      </c:valAx>
      <c:spPr>
        <a:noFill/>
        <a:ln>
          <a:noFill/>
        </a:ln>
        <a:effectLst/>
      </c:spPr>
    </c:plotArea>
    <c:legend>
      <c:legendPos val="b"/>
      <c:layout>
        <c:manualLayout>
          <c:xMode val="edge"/>
          <c:yMode val="edge"/>
          <c:x val="0.7356437007874016"/>
          <c:y val="0.32042519685039378"/>
          <c:w val="9.3295931758530182E-2"/>
          <c:h val="0.1389498031496063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a:pPr>
            <a:r>
              <a:rPr lang="en-US" sz="1200" dirty="0" smtClean="0"/>
              <a:t>New Well Drilling Activity</a:t>
            </a:r>
            <a:endParaRPr lang="en-US" sz="1200" dirty="0"/>
          </a:p>
        </c:rich>
      </c:tx>
      <c:layout>
        <c:manualLayout>
          <c:xMode val="edge"/>
          <c:yMode val="edge"/>
          <c:x val="0.46032061576184558"/>
          <c:y val="1.7543859649122806E-2"/>
        </c:manualLayout>
      </c:layout>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837.69230769230774</c:v>
                </c:pt>
                <c:pt idx="1">
                  <c:v>1036.0350000000001</c:v>
                </c:pt>
                <c:pt idx="2">
                  <c:v>1226.5863522000002</c:v>
                </c:pt>
                <c:pt idx="3">
                  <c:v>1014.2332945264459</c:v>
                </c:pt>
                <c:pt idx="4">
                  <c:v>1130.4337799661012</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1130.3846153846155</c:v>
                </c:pt>
                <c:pt idx="1">
                  <c:v>941.82692307692309</c:v>
                </c:pt>
                <c:pt idx="2">
                  <c:v>912.10961538461538</c:v>
                </c:pt>
                <c:pt idx="3">
                  <c:v>540.9369073051846</c:v>
                </c:pt>
                <c:pt idx="4">
                  <c:v>606.93120999641701</c:v>
                </c:pt>
              </c:numCache>
            </c:numRef>
          </c:val>
        </c:ser>
        <c:dLbls>
          <c:showLegendKey val="0"/>
          <c:showVal val="0"/>
          <c:showCatName val="0"/>
          <c:showSerName val="0"/>
          <c:showPercent val="0"/>
          <c:showBubbleSize val="0"/>
        </c:dLbls>
        <c:gapWidth val="95"/>
        <c:overlap val="100"/>
        <c:axId val="-519311008"/>
        <c:axId val="-519314816"/>
      </c:barChart>
      <c:catAx>
        <c:axId val="-519311008"/>
        <c:scaling>
          <c:orientation val="minMax"/>
        </c:scaling>
        <c:delete val="0"/>
        <c:axPos val="b"/>
        <c:numFmt formatCode="General" sourceLinked="0"/>
        <c:majorTickMark val="none"/>
        <c:minorTickMark val="none"/>
        <c:tickLblPos val="nextTo"/>
        <c:crossAx val="-519314816"/>
        <c:crosses val="autoZero"/>
        <c:auto val="1"/>
        <c:lblAlgn val="ctr"/>
        <c:lblOffset val="100"/>
        <c:noMultiLvlLbl val="0"/>
      </c:catAx>
      <c:valAx>
        <c:axId val="-519314816"/>
        <c:scaling>
          <c:orientation val="minMax"/>
        </c:scaling>
        <c:delete val="0"/>
        <c:axPos val="l"/>
        <c:majorGridlines/>
        <c:title>
          <c:tx>
            <c:rich>
              <a:bodyPr/>
              <a:lstStyle/>
              <a:p>
                <a:pPr>
                  <a:defRPr sz="1100"/>
                </a:pPr>
                <a:r>
                  <a:rPr lang="en-US" sz="1100" dirty="0" smtClean="0"/>
                  <a:t>New Wells Drilled</a:t>
                </a:r>
                <a:endParaRPr lang="en-US" sz="1100" dirty="0"/>
              </a:p>
            </c:rich>
          </c:tx>
          <c:layout>
            <c:manualLayout>
              <c:xMode val="edge"/>
              <c:yMode val="edge"/>
              <c:x val="0.16173245614035087"/>
              <c:y val="0.33607703642307868"/>
            </c:manualLayout>
          </c:layout>
          <c:overlay val="0"/>
        </c:title>
        <c:numFmt formatCode="#,##0" sourceLinked="1"/>
        <c:majorTickMark val="none"/>
        <c:minorTickMark val="none"/>
        <c:tickLblPos val="nextTo"/>
        <c:txPr>
          <a:bodyPr/>
          <a:lstStyle/>
          <a:p>
            <a:pPr>
              <a:defRPr sz="1100"/>
            </a:pPr>
            <a:endParaRPr lang="en-US"/>
          </a:p>
        </c:txPr>
        <c:crossAx val="-519311008"/>
        <c:crosses val="autoZero"/>
        <c:crossBetween val="between"/>
      </c:valAx>
      <c:dTable>
        <c:showHorzBorder val="1"/>
        <c:showVertBorder val="1"/>
        <c:showOutline val="1"/>
        <c:showKeys val="1"/>
        <c:txPr>
          <a:bodyPr/>
          <a:lstStyle/>
          <a:p>
            <a:pPr rtl="0">
              <a:defRPr sz="1100"/>
            </a:pPr>
            <a:endParaRPr lang="en-US"/>
          </a:p>
        </c:txPr>
      </c:dTable>
    </c:plotArea>
    <c:plotVisOnly val="1"/>
    <c:dispBlanksAs val="gap"/>
    <c:showDLblsOverMax val="0"/>
  </c:chart>
  <c:txPr>
    <a:bodyPr/>
    <a:lstStyle/>
    <a:p>
      <a:pPr>
        <a:defRPr sz="12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146.59615384615387</c:v>
                </c:pt>
                <c:pt idx="1">
                  <c:v>181.30612500000004</c:v>
                </c:pt>
                <c:pt idx="2">
                  <c:v>206.63618456250001</c:v>
                </c:pt>
                <c:pt idx="3">
                  <c:v>175</c:v>
                </c:pt>
                <c:pt idx="4">
                  <c:v>200</c:v>
                </c:pt>
              </c:numCache>
            </c:numRef>
          </c:val>
        </c:ser>
        <c:dLbls>
          <c:showLegendKey val="0"/>
          <c:showVal val="0"/>
          <c:showCatName val="0"/>
          <c:showSerName val="0"/>
          <c:showPercent val="0"/>
          <c:showBubbleSize val="0"/>
        </c:dLbls>
        <c:gapWidth val="150"/>
        <c:overlap val="100"/>
        <c:axId val="-519318624"/>
        <c:axId val="-519315360"/>
      </c:barChart>
      <c:catAx>
        <c:axId val="-519318624"/>
        <c:scaling>
          <c:orientation val="minMax"/>
        </c:scaling>
        <c:delete val="0"/>
        <c:axPos val="b"/>
        <c:numFmt formatCode="General" sourceLinked="0"/>
        <c:majorTickMark val="out"/>
        <c:minorTickMark val="none"/>
        <c:tickLblPos val="nextTo"/>
        <c:crossAx val="-519315360"/>
        <c:crosses val="autoZero"/>
        <c:auto val="1"/>
        <c:lblAlgn val="ctr"/>
        <c:lblOffset val="100"/>
        <c:noMultiLvlLbl val="0"/>
      </c:catAx>
      <c:valAx>
        <c:axId val="-519315360"/>
        <c:scaling>
          <c:orientation val="minMax"/>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19318624"/>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PDM Motor Fleet</a:t>
            </a:r>
          </a:p>
        </c:rich>
      </c:tx>
      <c:overlay val="0"/>
    </c:title>
    <c:autoTitleDeleted val="0"/>
    <c:plotArea>
      <c:layout>
        <c:manualLayout>
          <c:layoutTarget val="inner"/>
          <c:xMode val="edge"/>
          <c:yMode val="edge"/>
          <c:x val="0.10630921916010498"/>
          <c:y val="0.13715596330275218"/>
          <c:w val="0.87077411417322936"/>
          <c:h val="0.73088672975511049"/>
        </c:manualLayout>
      </c:layout>
      <c:barChart>
        <c:barDir val="col"/>
        <c:grouping val="stacked"/>
        <c:varyColors val="0"/>
        <c:ser>
          <c:idx val="0"/>
          <c:order val="0"/>
          <c:tx>
            <c:strRef>
              <c:f>Sheet1!$A$2</c:f>
              <c:strCache>
                <c:ptCount val="1"/>
                <c:pt idx="0">
                  <c:v>Category 1</c:v>
                </c:pt>
              </c:strCache>
            </c:strRef>
          </c:tx>
          <c:spPr>
            <a:solidFill>
              <a:schemeClr val="accent6">
                <a:lumMod val="20000"/>
                <a:lumOff val="8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Sheet1!$B$2:$O$2</c:f>
              <c:numCache>
                <c:formatCode>#,##0</c:formatCode>
                <c:ptCount val="14"/>
                <c:pt idx="0">
                  <c:v>5700</c:v>
                </c:pt>
                <c:pt idx="1">
                  <c:v>6700</c:v>
                </c:pt>
                <c:pt idx="2">
                  <c:v>8200</c:v>
                </c:pt>
                <c:pt idx="3">
                  <c:v>10200</c:v>
                </c:pt>
                <c:pt idx="4">
                  <c:v>13000</c:v>
                </c:pt>
                <c:pt idx="5">
                  <c:v>15500</c:v>
                </c:pt>
                <c:pt idx="6">
                  <c:v>17700</c:v>
                </c:pt>
                <c:pt idx="7">
                  <c:v>19000</c:v>
                </c:pt>
                <c:pt idx="8">
                  <c:v>20500</c:v>
                </c:pt>
                <c:pt idx="9">
                  <c:v>23000</c:v>
                </c:pt>
                <c:pt idx="10">
                  <c:v>26000</c:v>
                </c:pt>
                <c:pt idx="11">
                  <c:v>28000</c:v>
                </c:pt>
                <c:pt idx="12">
                  <c:v>29500</c:v>
                </c:pt>
                <c:pt idx="13">
                  <c:v>31000</c:v>
                </c:pt>
              </c:numCache>
            </c:numRef>
          </c:val>
        </c:ser>
        <c:dLbls>
          <c:showLegendKey val="0"/>
          <c:showVal val="1"/>
          <c:showCatName val="0"/>
          <c:showSerName val="0"/>
          <c:showPercent val="0"/>
          <c:showBubbleSize val="0"/>
        </c:dLbls>
        <c:gapWidth val="55"/>
        <c:overlap val="100"/>
        <c:axId val="-519312096"/>
        <c:axId val="-519318080"/>
      </c:barChart>
      <c:catAx>
        <c:axId val="-519312096"/>
        <c:scaling>
          <c:orientation val="minMax"/>
        </c:scaling>
        <c:delete val="0"/>
        <c:axPos val="b"/>
        <c:numFmt formatCode="General" sourceLinked="0"/>
        <c:majorTickMark val="none"/>
        <c:minorTickMark val="none"/>
        <c:tickLblPos val="nextTo"/>
        <c:crossAx val="-519318080"/>
        <c:crosses val="autoZero"/>
        <c:auto val="1"/>
        <c:lblAlgn val="ctr"/>
        <c:lblOffset val="100"/>
        <c:noMultiLvlLbl val="0"/>
      </c:catAx>
      <c:valAx>
        <c:axId val="-519318080"/>
        <c:scaling>
          <c:orientation val="minMax"/>
        </c:scaling>
        <c:delete val="0"/>
        <c:axPos val="l"/>
        <c:majorGridlines/>
        <c:numFmt formatCode="#,##0" sourceLinked="1"/>
        <c:majorTickMark val="none"/>
        <c:minorTickMark val="none"/>
        <c:tickLblPos val="nextTo"/>
        <c:crossAx val="-5193120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PDM </a:t>
            </a:r>
            <a:r>
              <a:rPr lang="en-US" dirty="0" smtClean="0"/>
              <a:t>Fleet Additions</a:t>
            </a:r>
            <a:endParaRPr lang="en-US" dirty="0"/>
          </a:p>
        </c:rich>
      </c:tx>
      <c:layout>
        <c:manualLayout>
          <c:xMode val="edge"/>
          <c:yMode val="edge"/>
          <c:x val="0.37415108267716535"/>
          <c:y val="0"/>
        </c:manualLayout>
      </c:layout>
      <c:overlay val="0"/>
    </c:title>
    <c:autoTitleDeleted val="0"/>
    <c:plotArea>
      <c:layout>
        <c:manualLayout>
          <c:layoutTarget val="inner"/>
          <c:xMode val="edge"/>
          <c:yMode val="edge"/>
          <c:x val="0.10630921916010498"/>
          <c:y val="0.15320512820512824"/>
          <c:w val="0.87077411417322936"/>
          <c:h val="0.66239299414496267"/>
        </c:manualLayout>
      </c:layout>
      <c:barChart>
        <c:barDir val="col"/>
        <c:grouping val="stacked"/>
        <c:varyColors val="0"/>
        <c:ser>
          <c:idx val="0"/>
          <c:order val="0"/>
          <c:tx>
            <c:strRef>
              <c:f>Sheet1!$A$2</c:f>
              <c:strCache>
                <c:ptCount val="1"/>
                <c:pt idx="0">
                  <c:v>Category 1</c:v>
                </c:pt>
              </c:strCache>
            </c:strRef>
          </c:tx>
          <c:spPr>
            <a:solidFill>
              <a:schemeClr val="accent6">
                <a:lumMod val="20000"/>
                <a:lumOff val="80000"/>
              </a:scheme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strCache>
            </c:strRef>
          </c:cat>
          <c:val>
            <c:numRef>
              <c:f>Sheet1!$B$2:$O$2</c:f>
              <c:numCache>
                <c:formatCode>#,##0</c:formatCode>
                <c:ptCount val="14"/>
                <c:pt idx="0">
                  <c:v>300</c:v>
                </c:pt>
                <c:pt idx="1">
                  <c:v>1000</c:v>
                </c:pt>
                <c:pt idx="2">
                  <c:v>1500</c:v>
                </c:pt>
                <c:pt idx="3">
                  <c:v>2000</c:v>
                </c:pt>
                <c:pt idx="4">
                  <c:v>2800</c:v>
                </c:pt>
                <c:pt idx="5">
                  <c:v>2500</c:v>
                </c:pt>
                <c:pt idx="6">
                  <c:v>2200</c:v>
                </c:pt>
                <c:pt idx="7">
                  <c:v>1300</c:v>
                </c:pt>
                <c:pt idx="8">
                  <c:v>1500</c:v>
                </c:pt>
                <c:pt idx="9">
                  <c:v>2500</c:v>
                </c:pt>
                <c:pt idx="10">
                  <c:v>3000</c:v>
                </c:pt>
                <c:pt idx="11">
                  <c:v>2000</c:v>
                </c:pt>
                <c:pt idx="12">
                  <c:v>1500</c:v>
                </c:pt>
                <c:pt idx="13">
                  <c:v>1500</c:v>
                </c:pt>
              </c:numCache>
            </c:numRef>
          </c:val>
        </c:ser>
        <c:dLbls>
          <c:showLegendKey val="0"/>
          <c:showVal val="1"/>
          <c:showCatName val="0"/>
          <c:showSerName val="0"/>
          <c:showPercent val="0"/>
          <c:showBubbleSize val="0"/>
        </c:dLbls>
        <c:gapWidth val="55"/>
        <c:overlap val="100"/>
        <c:axId val="-519320256"/>
        <c:axId val="-519323520"/>
      </c:barChart>
      <c:catAx>
        <c:axId val="-519320256"/>
        <c:scaling>
          <c:orientation val="minMax"/>
        </c:scaling>
        <c:delete val="0"/>
        <c:axPos val="b"/>
        <c:numFmt formatCode="General" sourceLinked="0"/>
        <c:majorTickMark val="none"/>
        <c:minorTickMark val="none"/>
        <c:tickLblPos val="nextTo"/>
        <c:crossAx val="-519323520"/>
        <c:crosses val="autoZero"/>
        <c:auto val="1"/>
        <c:lblAlgn val="ctr"/>
        <c:lblOffset val="100"/>
        <c:noMultiLvlLbl val="0"/>
      </c:catAx>
      <c:valAx>
        <c:axId val="-519323520"/>
        <c:scaling>
          <c:orientation val="minMax"/>
        </c:scaling>
        <c:delete val="0"/>
        <c:axPos val="l"/>
        <c:majorGridlines/>
        <c:numFmt formatCode="#,##0" sourceLinked="1"/>
        <c:majorTickMark val="none"/>
        <c:minorTickMark val="none"/>
        <c:tickLblPos val="nextTo"/>
        <c:crossAx val="-5193202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Fleet Market Share</a:t>
            </a:r>
          </a:p>
        </c:rich>
      </c:tx>
      <c:overlay val="0"/>
    </c:title>
    <c:autoTitleDeleted val="0"/>
    <c:plotArea>
      <c:layout/>
      <c:pieChart>
        <c:varyColors val="1"/>
        <c:ser>
          <c:idx val="0"/>
          <c:order val="0"/>
          <c:tx>
            <c:strRef>
              <c:f>Sheet1!$B$1</c:f>
              <c:strCache>
                <c:ptCount val="1"/>
                <c:pt idx="0">
                  <c:v>Sales</c:v>
                </c:pt>
              </c:strCache>
            </c:strRef>
          </c:tx>
          <c:explosion val="25"/>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SLB</c:v>
                </c:pt>
                <c:pt idx="1">
                  <c:v>BHI</c:v>
                </c:pt>
                <c:pt idx="2">
                  <c:v>HAL</c:v>
                </c:pt>
                <c:pt idx="3">
                  <c:v>WFT</c:v>
                </c:pt>
                <c:pt idx="4">
                  <c:v>Sci Drilling</c:v>
                </c:pt>
                <c:pt idx="5">
                  <c:v>Phoenix</c:v>
                </c:pt>
                <c:pt idx="6">
                  <c:v>Cathedral</c:v>
                </c:pt>
                <c:pt idx="7">
                  <c:v>Crescent</c:v>
                </c:pt>
                <c:pt idx="8">
                  <c:v>Others</c:v>
                </c:pt>
              </c:strCache>
            </c:strRef>
          </c:cat>
          <c:val>
            <c:numRef>
              <c:f>Sheet1!$B$2:$B$10</c:f>
              <c:numCache>
                <c:formatCode>0%</c:formatCode>
                <c:ptCount val="9"/>
                <c:pt idx="0">
                  <c:v>0.3</c:v>
                </c:pt>
                <c:pt idx="1">
                  <c:v>0.1762114537444934</c:v>
                </c:pt>
                <c:pt idx="2">
                  <c:v>0.1762114537444934</c:v>
                </c:pt>
                <c:pt idx="3">
                  <c:v>7.4889867841409691E-2</c:v>
                </c:pt>
                <c:pt idx="4">
                  <c:v>3.9647577092511016E-2</c:v>
                </c:pt>
                <c:pt idx="5">
                  <c:v>1.9823788546255508E-2</c:v>
                </c:pt>
                <c:pt idx="6">
                  <c:v>1.5418502202643172E-2</c:v>
                </c:pt>
                <c:pt idx="7">
                  <c:v>1.3215859030837005E-2</c:v>
                </c:pt>
                <c:pt idx="8">
                  <c:v>0.1762114537444934</c:v>
                </c:pt>
              </c:numCache>
            </c:numRef>
          </c:val>
        </c:ser>
        <c:dLbls>
          <c:dLblPos val="outEnd"/>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4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MWD</c:v>
                </c:pt>
              </c:strCache>
            </c:strRef>
          </c:tx>
          <c:spPr>
            <a:ln w="28575">
              <a:noFill/>
            </a:ln>
          </c:spPr>
          <c:trendline>
            <c:trendlineType val="linear"/>
            <c:dispRSqr val="0"/>
            <c:dispEq val="0"/>
          </c:trendline>
          <c:xVal>
            <c:numRef>
              <c:f>Sheet1!$A$2:$A$11</c:f>
              <c:numCache>
                <c:formatCode>_("$"* #,##0_);_("$"* \(#,##0\);_("$"* "-"??_);_(@_)</c:formatCode>
                <c:ptCount val="10"/>
                <c:pt idx="0">
                  <c:v>1226.8</c:v>
                </c:pt>
                <c:pt idx="1">
                  <c:v>1827</c:v>
                </c:pt>
                <c:pt idx="2">
                  <c:v>2382</c:v>
                </c:pt>
                <c:pt idx="3">
                  <c:v>2728</c:v>
                </c:pt>
                <c:pt idx="4">
                  <c:v>1792</c:v>
                </c:pt>
                <c:pt idx="5">
                  <c:v>2540.7799999999997</c:v>
                </c:pt>
                <c:pt idx="6">
                  <c:v>3521</c:v>
                </c:pt>
                <c:pt idx="7">
                  <c:v>3839</c:v>
                </c:pt>
                <c:pt idx="8">
                  <c:v>3868</c:v>
                </c:pt>
                <c:pt idx="9">
                  <c:v>4324</c:v>
                </c:pt>
              </c:numCache>
            </c:numRef>
          </c:xVal>
          <c:yVal>
            <c:numRef>
              <c:f>Sheet1!$B$2:$B$11</c:f>
              <c:numCache>
                <c:formatCode>_("$"* #,##0_);_("$"* \(#,##0\);_("$"* "-"??_);_(@_)</c:formatCode>
                <c:ptCount val="10"/>
                <c:pt idx="0">
                  <c:v>4699.7495238095244</c:v>
                </c:pt>
                <c:pt idx="1">
                  <c:v>6560.8714285714286</c:v>
                </c:pt>
                <c:pt idx="2">
                  <c:v>8521.5</c:v>
                </c:pt>
                <c:pt idx="3">
                  <c:v>10216.799999999999</c:v>
                </c:pt>
                <c:pt idx="4">
                  <c:v>8705.9</c:v>
                </c:pt>
                <c:pt idx="5">
                  <c:v>9938.488571428572</c:v>
                </c:pt>
                <c:pt idx="6">
                  <c:v>11832.9</c:v>
                </c:pt>
                <c:pt idx="7">
                  <c:v>13363.9</c:v>
                </c:pt>
                <c:pt idx="8">
                  <c:v>14846.6</c:v>
                </c:pt>
                <c:pt idx="9">
                  <c:v>16498</c:v>
                </c:pt>
              </c:numCache>
            </c:numRef>
          </c:yVal>
          <c:smooth val="0"/>
        </c:ser>
        <c:dLbls>
          <c:showLegendKey val="0"/>
          <c:showVal val="0"/>
          <c:showCatName val="0"/>
          <c:showSerName val="0"/>
          <c:showPercent val="0"/>
          <c:showBubbleSize val="0"/>
        </c:dLbls>
        <c:axId val="-519322976"/>
        <c:axId val="-519322432"/>
      </c:scatterChart>
      <c:valAx>
        <c:axId val="-519322976"/>
        <c:scaling>
          <c:orientation val="minMax"/>
        </c:scaling>
        <c:delete val="0"/>
        <c:axPos val="b"/>
        <c:title>
          <c:tx>
            <c:rich>
              <a:bodyPr/>
              <a:lstStyle/>
              <a:p>
                <a:pPr>
                  <a:defRPr/>
                </a:pPr>
                <a:r>
                  <a:rPr lang="en-US" dirty="0" smtClean="0"/>
                  <a:t>DH Tool Sales (Millions)</a:t>
                </a:r>
                <a:endParaRPr lang="en-US" dirty="0"/>
              </a:p>
            </c:rich>
          </c:tx>
          <c:overlay val="0"/>
        </c:title>
        <c:numFmt formatCode="_(&quot;$&quot;* #,##0_);_(&quot;$&quot;* \(#,##0\);_(&quot;$&quot;* &quot;-&quot;??_);_(@_)" sourceLinked="1"/>
        <c:majorTickMark val="out"/>
        <c:minorTickMark val="none"/>
        <c:tickLblPos val="nextTo"/>
        <c:crossAx val="-519322432"/>
        <c:crosses val="autoZero"/>
        <c:crossBetween val="midCat"/>
      </c:valAx>
      <c:valAx>
        <c:axId val="-519322432"/>
        <c:scaling>
          <c:orientation val="minMax"/>
        </c:scaling>
        <c:delete val="0"/>
        <c:axPos val="l"/>
        <c:majorGridlines/>
        <c:title>
          <c:tx>
            <c:rich>
              <a:bodyPr rot="-5400000" vert="horz"/>
              <a:lstStyle/>
              <a:p>
                <a:pPr>
                  <a:defRPr/>
                </a:pPr>
                <a:r>
                  <a:rPr lang="en-US" dirty="0" smtClean="0"/>
                  <a:t>Global Directional Market (millions)</a:t>
                </a:r>
                <a:endParaRPr lang="en-US" dirty="0"/>
              </a:p>
            </c:rich>
          </c:tx>
          <c:overlay val="0"/>
        </c:title>
        <c:numFmt formatCode="_(&quot;$&quot;* #,##0_);_(&quot;$&quot;* \(#,##0\);_(&quot;$&quot;* &quot;-&quot;??_);_(@_)" sourceLinked="1"/>
        <c:majorTickMark val="out"/>
        <c:minorTickMark val="none"/>
        <c:tickLblPos val="nextTo"/>
        <c:crossAx val="-51932297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a:t>
            </a:r>
            <a:r>
              <a:rPr lang="en-US" dirty="0" smtClean="0"/>
              <a:t>Market </a:t>
            </a:r>
            <a:r>
              <a:rPr lang="en-US" dirty="0"/>
              <a:t>Annual Change</a:t>
            </a:r>
          </a:p>
        </c:rich>
      </c:tx>
      <c:layout>
        <c:manualLayout>
          <c:xMode val="edge"/>
          <c:yMode val="edge"/>
          <c:x val="0.26402077865266843"/>
          <c:y val="4.8387096774193547E-2"/>
        </c:manualLayout>
      </c:layout>
      <c:overlay val="1"/>
    </c:title>
    <c:autoTitleDeleted val="0"/>
    <c:plotArea>
      <c:layout/>
      <c:barChart>
        <c:barDir val="col"/>
        <c:grouping val="stacked"/>
        <c:varyColors val="0"/>
        <c:ser>
          <c:idx val="0"/>
          <c:order val="0"/>
          <c:tx>
            <c:strRef>
              <c:f>Sheet1!$A$2</c:f>
              <c:strCache>
                <c:ptCount val="1"/>
                <c:pt idx="0">
                  <c:v>Global Market</c:v>
                </c:pt>
              </c:strCache>
            </c:strRef>
          </c:tx>
          <c:spPr>
            <a:solidFill>
              <a:schemeClr val="accent2"/>
            </a:solidFill>
          </c:spPr>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0%</c:formatCode>
                <c:ptCount val="11"/>
                <c:pt idx="0">
                  <c:v>0.35</c:v>
                </c:pt>
                <c:pt idx="1">
                  <c:v>0.39600448818245004</c:v>
                </c:pt>
                <c:pt idx="2">
                  <c:v>0.29883660924833588</c:v>
                </c:pt>
                <c:pt idx="3">
                  <c:v>0.19894384791409947</c:v>
                </c:pt>
                <c:pt idx="4">
                  <c:v>-0.14788387753504029</c:v>
                </c:pt>
                <c:pt idx="5">
                  <c:v>0.1415808327029453</c:v>
                </c:pt>
                <c:pt idx="6">
                  <c:v>0.19061363455380231</c:v>
                </c:pt>
                <c:pt idx="7">
                  <c:v>0.129385019733117</c:v>
                </c:pt>
                <c:pt idx="8">
                  <c:v>0.1109481513630004</c:v>
                </c:pt>
                <c:pt idx="9">
                  <c:v>0.13</c:v>
                </c:pt>
                <c:pt idx="10">
                  <c:v>-0.3</c:v>
                </c:pt>
              </c:numCache>
            </c:numRef>
          </c:val>
        </c:ser>
        <c:dLbls>
          <c:showLegendKey val="0"/>
          <c:showVal val="0"/>
          <c:showCatName val="0"/>
          <c:showSerName val="0"/>
          <c:showPercent val="0"/>
          <c:showBubbleSize val="0"/>
        </c:dLbls>
        <c:gapWidth val="150"/>
        <c:overlap val="100"/>
        <c:axId val="-551089008"/>
        <c:axId val="-551079216"/>
      </c:barChart>
      <c:catAx>
        <c:axId val="-551089008"/>
        <c:scaling>
          <c:orientation val="minMax"/>
        </c:scaling>
        <c:delete val="0"/>
        <c:axPos val="b"/>
        <c:numFmt formatCode="General" sourceLinked="0"/>
        <c:majorTickMark val="out"/>
        <c:minorTickMark val="none"/>
        <c:tickLblPos val="nextTo"/>
        <c:crossAx val="-551079216"/>
        <c:crosses val="autoZero"/>
        <c:auto val="1"/>
        <c:lblAlgn val="ctr"/>
        <c:lblOffset val="100"/>
        <c:noMultiLvlLbl val="0"/>
      </c:catAx>
      <c:valAx>
        <c:axId val="-551079216"/>
        <c:scaling>
          <c:orientation val="minMax"/>
        </c:scaling>
        <c:delete val="0"/>
        <c:axPos val="l"/>
        <c:majorGridlines/>
        <c:title>
          <c:tx>
            <c:rich>
              <a:bodyPr rot="-5400000" vert="horz"/>
              <a:lstStyle/>
              <a:p>
                <a:pPr>
                  <a:defRPr/>
                </a:pPr>
                <a:r>
                  <a:rPr lang="en-US"/>
                  <a:t>Annual Change</a:t>
                </a:r>
              </a:p>
            </c:rich>
          </c:tx>
          <c:overlay val="0"/>
        </c:title>
        <c:numFmt formatCode="0%" sourceLinked="1"/>
        <c:majorTickMark val="out"/>
        <c:minorTickMark val="none"/>
        <c:tickLblPos val="nextTo"/>
        <c:crossAx val="-551089008"/>
        <c:crosses val="autoZero"/>
        <c:crossBetween val="between"/>
      </c:valAx>
    </c:plotArea>
    <c:plotVisOnly val="1"/>
    <c:dispBlanksAs val="gap"/>
    <c:showDLblsOverMax val="0"/>
  </c:chart>
  <c:txPr>
    <a:bodyPr/>
    <a:lstStyle/>
    <a:p>
      <a:pPr>
        <a:defRPr sz="1100">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Millions of Dollars Spent on </a:t>
            </a:r>
            <a:r>
              <a:rPr lang="en-US" dirty="0" smtClean="0"/>
              <a:t>Directional Drilling</a:t>
            </a:r>
            <a:r>
              <a:rPr lang="en-US" baseline="0" dirty="0" smtClean="0"/>
              <a:t> </a:t>
            </a:r>
            <a:r>
              <a:rPr lang="en-US" dirty="0" smtClean="0"/>
              <a:t>Services </a:t>
            </a:r>
            <a:r>
              <a:rPr lang="en-US" dirty="0"/>
              <a:t>Each Year</a:t>
            </a:r>
          </a:p>
          <a:p>
            <a:pPr>
              <a:defRPr/>
            </a:pPr>
            <a:r>
              <a:rPr lang="en-US" dirty="0"/>
              <a:t>Per Active Rig around the World</a:t>
            </a:r>
          </a:p>
        </c:rich>
      </c:tx>
      <c:overlay val="0"/>
    </c:title>
    <c:autoTitleDeleted val="0"/>
    <c:plotArea>
      <c:layout/>
      <c:lineChart>
        <c:grouping val="standard"/>
        <c:varyColors val="0"/>
        <c:ser>
          <c:idx val="0"/>
          <c:order val="0"/>
          <c:tx>
            <c:strRef>
              <c:f>Sheet1!$A$2</c:f>
              <c:strCache>
                <c:ptCount val="1"/>
                <c:pt idx="0">
                  <c:v>Category 1</c:v>
                </c:pt>
              </c:strCache>
            </c:strRef>
          </c:tx>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_("$"* #,##0.00_);_("$"* \(#,##0.00\);_("$"* "-"??_);_(@_)</c:formatCode>
                <c:ptCount val="10"/>
                <c:pt idx="0">
                  <c:v>1.720889609597043</c:v>
                </c:pt>
                <c:pt idx="1">
                  <c:v>2.1660189595811912</c:v>
                </c:pt>
                <c:pt idx="2">
                  <c:v>2.7515337423312882</c:v>
                </c:pt>
                <c:pt idx="3">
                  <c:v>3.0782765893341364</c:v>
                </c:pt>
                <c:pt idx="4">
                  <c:v>3.8133596145422688</c:v>
                </c:pt>
                <c:pt idx="5">
                  <c:v>3.366696670538134</c:v>
                </c:pt>
                <c:pt idx="6">
                  <c:v>3.4468103699388291</c:v>
                </c:pt>
                <c:pt idx="7">
                  <c:v>3.8171665238503283</c:v>
                </c:pt>
                <c:pt idx="8">
                  <c:v>4.2996235157833773</c:v>
                </c:pt>
                <c:pt idx="9">
                  <c:v>4.709677419354839</c:v>
                </c:pt>
              </c:numCache>
            </c:numRef>
          </c:val>
          <c:smooth val="0"/>
        </c:ser>
        <c:dLbls>
          <c:showLegendKey val="0"/>
          <c:showVal val="0"/>
          <c:showCatName val="0"/>
          <c:showSerName val="0"/>
          <c:showPercent val="0"/>
          <c:showBubbleSize val="0"/>
        </c:dLbls>
        <c:marker val="1"/>
        <c:smooth val="0"/>
        <c:axId val="-551077584"/>
        <c:axId val="-551085200"/>
      </c:lineChart>
      <c:catAx>
        <c:axId val="-551077584"/>
        <c:scaling>
          <c:orientation val="minMax"/>
        </c:scaling>
        <c:delete val="0"/>
        <c:axPos val="b"/>
        <c:numFmt formatCode="General" sourceLinked="0"/>
        <c:majorTickMark val="out"/>
        <c:minorTickMark val="none"/>
        <c:tickLblPos val="nextTo"/>
        <c:crossAx val="-551085200"/>
        <c:crosses val="autoZero"/>
        <c:auto val="1"/>
        <c:lblAlgn val="ctr"/>
        <c:lblOffset val="100"/>
        <c:noMultiLvlLbl val="0"/>
      </c:catAx>
      <c:valAx>
        <c:axId val="-551085200"/>
        <c:scaling>
          <c:orientation val="minMax"/>
        </c:scaling>
        <c:delete val="0"/>
        <c:axPos val="l"/>
        <c:majorGridlines/>
        <c:numFmt formatCode="&quot;$&quot;#,##0.0" sourceLinked="0"/>
        <c:majorTickMark val="out"/>
        <c:minorTickMark val="none"/>
        <c:tickLblPos val="nextTo"/>
        <c:crossAx val="-551077584"/>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Surface Data/Mud Logging</a:t>
            </a:r>
          </a:p>
        </c:rich>
      </c:tx>
      <c:layout>
        <c:manualLayout>
          <c:xMode val="edge"/>
          <c:yMode val="edge"/>
          <c:x val="0.3495207786526684"/>
          <c:y val="1.6666666666666666E-2"/>
        </c:manualLayout>
      </c:layout>
      <c:overlay val="0"/>
    </c:title>
    <c:autoTitleDeleted val="0"/>
    <c:plotArea>
      <c:layout/>
      <c:barChart>
        <c:barDir val="col"/>
        <c:grouping val="stacked"/>
        <c:varyColors val="0"/>
        <c:ser>
          <c:idx val="0"/>
          <c:order val="0"/>
          <c:tx>
            <c:strRef>
              <c:f>Sheet1!$A$2</c:f>
              <c:strCache>
                <c:ptCount val="1"/>
                <c:pt idx="0">
                  <c:v>Total</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c:formatCode>
                <c:ptCount val="12"/>
                <c:pt idx="0">
                  <c:v>619</c:v>
                </c:pt>
                <c:pt idx="1">
                  <c:v>768</c:v>
                </c:pt>
                <c:pt idx="2">
                  <c:v>896</c:v>
                </c:pt>
                <c:pt idx="3">
                  <c:v>1066</c:v>
                </c:pt>
                <c:pt idx="4">
                  <c:v>922</c:v>
                </c:pt>
                <c:pt idx="5">
                  <c:v>979</c:v>
                </c:pt>
                <c:pt idx="6">
                  <c:v>1088</c:v>
                </c:pt>
                <c:pt idx="7">
                  <c:v>1243</c:v>
                </c:pt>
                <c:pt idx="8">
                  <c:v>1421</c:v>
                </c:pt>
                <c:pt idx="9">
                  <c:v>1562</c:v>
                </c:pt>
                <c:pt idx="10">
                  <c:v>1249.6000000000001</c:v>
                </c:pt>
                <c:pt idx="11" formatCode="_(&quot;$&quot;* #,##0_);_(&quot;$&quot;* \(#,##0\);_(&quot;$&quot;* &quot;-&quot;??_);_(@_)">
                  <c:v>1437.04</c:v>
                </c:pt>
              </c:numCache>
            </c:numRef>
          </c:val>
        </c:ser>
        <c:dLbls>
          <c:showLegendKey val="0"/>
          <c:showVal val="0"/>
          <c:showCatName val="0"/>
          <c:showSerName val="0"/>
          <c:showPercent val="0"/>
          <c:showBubbleSize val="0"/>
        </c:dLbls>
        <c:gapWidth val="150"/>
        <c:overlap val="100"/>
        <c:axId val="-551083024"/>
        <c:axId val="-551083568"/>
      </c:barChart>
      <c:catAx>
        <c:axId val="-5510830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51083568"/>
        <c:crosses val="autoZero"/>
        <c:auto val="1"/>
        <c:lblAlgn val="ctr"/>
        <c:lblOffset val="100"/>
        <c:noMultiLvlLbl val="0"/>
      </c:catAx>
      <c:valAx>
        <c:axId val="-551083568"/>
        <c:scaling>
          <c:orientation val="minMax"/>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51083024"/>
        <c:crosses val="autoZero"/>
        <c:crossBetween val="between"/>
      </c:valAx>
    </c:plotArea>
    <c:plotVisOnly val="1"/>
    <c:dispBlanksAs val="gap"/>
    <c:showDLblsOverMax val="0"/>
  </c:chart>
  <c:txPr>
    <a:bodyPr/>
    <a:lstStyle/>
    <a:p>
      <a:pPr>
        <a:defRPr sz="1000">
          <a:latin typeface="Calibri"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Logging While Drilling</a:t>
            </a:r>
          </a:p>
        </c:rich>
      </c:tx>
      <c:layout>
        <c:manualLayout>
          <c:xMode val="edge"/>
          <c:yMode val="edge"/>
          <c:x val="0.38264588801399824"/>
          <c:y val="1.6666666666666666E-2"/>
        </c:manualLayout>
      </c:layout>
      <c:overlay val="0"/>
    </c:title>
    <c:autoTitleDeleted val="0"/>
    <c:plotArea>
      <c:layout>
        <c:manualLayout>
          <c:layoutTarget val="inner"/>
          <c:xMode val="edge"/>
          <c:yMode val="edge"/>
          <c:x val="0.1898497375328084"/>
          <c:y val="9.9312554680664911E-2"/>
          <c:w val="0.77681692913385825"/>
          <c:h val="0.81144685039370079"/>
        </c:manualLayout>
      </c:layout>
      <c:barChart>
        <c:barDir val="col"/>
        <c:grouping val="stacked"/>
        <c:varyColors val="0"/>
        <c:ser>
          <c:idx val="0"/>
          <c:order val="0"/>
          <c:tx>
            <c:strRef>
              <c:f>Sheet1!$A$2</c:f>
              <c:strCache>
                <c:ptCount val="1"/>
                <c:pt idx="0">
                  <c:v>Total</c:v>
                </c:pt>
              </c:strCache>
            </c:strRef>
          </c:tx>
          <c:spPr>
            <a:solidFill>
              <a:srgbClr val="C00000"/>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c:formatCode>
                <c:ptCount val="12"/>
                <c:pt idx="0">
                  <c:v>1133</c:v>
                </c:pt>
                <c:pt idx="1">
                  <c:v>1519</c:v>
                </c:pt>
                <c:pt idx="2">
                  <c:v>1965</c:v>
                </c:pt>
                <c:pt idx="3">
                  <c:v>2376</c:v>
                </c:pt>
                <c:pt idx="4">
                  <c:v>2001</c:v>
                </c:pt>
                <c:pt idx="5">
                  <c:v>2277</c:v>
                </c:pt>
                <c:pt idx="6">
                  <c:v>2740</c:v>
                </c:pt>
                <c:pt idx="7">
                  <c:v>3025</c:v>
                </c:pt>
                <c:pt idx="8">
                  <c:v>3520</c:v>
                </c:pt>
                <c:pt idx="9">
                  <c:v>3890</c:v>
                </c:pt>
                <c:pt idx="10">
                  <c:v>3112</c:v>
                </c:pt>
                <c:pt idx="11" formatCode="_(&quot;$&quot;* #,##0_);_(&quot;$&quot;* \(#,##0\);_(&quot;$&quot;* &quot;-&quot;??_);_(@_)">
                  <c:v>3485.4400000000005</c:v>
                </c:pt>
              </c:numCache>
            </c:numRef>
          </c:val>
        </c:ser>
        <c:dLbls>
          <c:showLegendKey val="0"/>
          <c:showVal val="0"/>
          <c:showCatName val="0"/>
          <c:showSerName val="0"/>
          <c:showPercent val="0"/>
          <c:showBubbleSize val="0"/>
        </c:dLbls>
        <c:gapWidth val="150"/>
        <c:overlap val="100"/>
        <c:axId val="-550334496"/>
        <c:axId val="-550338848"/>
      </c:barChart>
      <c:catAx>
        <c:axId val="-55033449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50338848"/>
        <c:crosses val="autoZero"/>
        <c:auto val="1"/>
        <c:lblAlgn val="ctr"/>
        <c:lblOffset val="100"/>
        <c:noMultiLvlLbl val="0"/>
      </c:catAx>
      <c:valAx>
        <c:axId val="-550338848"/>
        <c:scaling>
          <c:orientation val="minMax"/>
        </c:scaling>
        <c:delete val="0"/>
        <c:axPos val="l"/>
        <c:majorGridlines/>
        <c:title>
          <c:tx>
            <c:rich>
              <a:bodyPr rot="-5400000" vert="horz"/>
              <a:lstStyle/>
              <a:p>
                <a:pPr>
                  <a:defRPr/>
                </a:pPr>
                <a:r>
                  <a:rPr lang="en-US"/>
                  <a:t>Millions</a:t>
                </a:r>
              </a:p>
            </c:rich>
          </c:tx>
          <c:overlay val="0"/>
        </c:title>
        <c:numFmt formatCode="&quot;$&quot;#,##0" sourceLinked="1"/>
        <c:majorTickMark val="out"/>
        <c:minorTickMark val="none"/>
        <c:tickLblPos val="nextTo"/>
        <c:crossAx val="-550334496"/>
        <c:crosses val="autoZero"/>
        <c:crossBetween val="between"/>
      </c:valAx>
    </c:plotArea>
    <c:plotVisOnly val="1"/>
    <c:dispBlanksAs val="gap"/>
    <c:showDLblsOverMax val="0"/>
  </c:chart>
  <c:txPr>
    <a:bodyPr/>
    <a:lstStyle/>
    <a:p>
      <a:pPr>
        <a:defRPr sz="1000">
          <a:latin typeface="Calibri"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South Texas/Eagle Ford</c:v>
                </c:pt>
              </c:strCache>
            </c:strRef>
          </c:tx>
          <c:spPr>
            <a:solidFill>
              <a:schemeClr val="accent1"/>
            </a:solidFill>
            <a:ln>
              <a:noFill/>
            </a:ln>
            <a:effectLst/>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424.08579230769243</c:v>
                </c:pt>
                <c:pt idx="1">
                  <c:v>489.19804560000017</c:v>
                </c:pt>
                <c:pt idx="2">
                  <c:v>492.02049881116864</c:v>
                </c:pt>
                <c:pt idx="3">
                  <c:v>315</c:v>
                </c:pt>
                <c:pt idx="4">
                  <c:v>335</c:v>
                </c:pt>
              </c:numCache>
            </c:numRef>
          </c:val>
        </c:ser>
        <c:ser>
          <c:idx val="1"/>
          <c:order val="1"/>
          <c:tx>
            <c:strRef>
              <c:f>Sheet1!$A$3</c:f>
              <c:strCache>
                <c:ptCount val="1"/>
                <c:pt idx="0">
                  <c:v>Permian Basin</c:v>
                </c:pt>
              </c:strCache>
            </c:strRef>
          </c:tx>
          <c:spPr>
            <a:solidFill>
              <a:schemeClr val="accent2"/>
            </a:solidFill>
            <a:ln>
              <a:noFill/>
            </a:ln>
            <a:effectLst/>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224.99897538461542</c:v>
                </c:pt>
                <c:pt idx="1">
                  <c:v>301.20718320000009</c:v>
                </c:pt>
                <c:pt idx="2">
                  <c:v>523.04166489960005</c:v>
                </c:pt>
                <c:pt idx="3">
                  <c:v>350</c:v>
                </c:pt>
                <c:pt idx="4">
                  <c:v>375</c:v>
                </c:pt>
              </c:numCache>
            </c:numRef>
          </c:val>
        </c:ser>
        <c:ser>
          <c:idx val="2"/>
          <c:order val="2"/>
          <c:tx>
            <c:strRef>
              <c:f>Sheet1!$A$4</c:f>
              <c:strCache>
                <c:ptCount val="1"/>
                <c:pt idx="0">
                  <c:v>East Texas/North Louisiana</c:v>
                </c:pt>
              </c:strCache>
            </c:strRef>
          </c:tx>
          <c:spPr>
            <a:solidFill>
              <a:schemeClr val="accent3"/>
            </a:solidFill>
            <a:ln>
              <a:noFill/>
            </a:ln>
            <a:effectLst/>
          </c:spPr>
          <c:invertIfNegative val="0"/>
          <c:cat>
            <c:strRef>
              <c:f>Sheet1!$B$1:$F$1</c:f>
              <c:strCache>
                <c:ptCount val="5"/>
                <c:pt idx="0">
                  <c:v>2012</c:v>
                </c:pt>
                <c:pt idx="1">
                  <c:v>2013</c:v>
                </c:pt>
                <c:pt idx="2">
                  <c:v>2014</c:v>
                </c:pt>
                <c:pt idx="3">
                  <c:v>2015</c:v>
                </c:pt>
                <c:pt idx="4">
                  <c:v>2016</c:v>
                </c:pt>
              </c:strCache>
            </c:strRef>
          </c:cat>
          <c:val>
            <c:numRef>
              <c:f>Sheet1!$B$4:$F$4</c:f>
              <c:numCache>
                <c:formatCode>"$"#,##0</c:formatCode>
                <c:ptCount val="5"/>
                <c:pt idx="0">
                  <c:v>269.59292307692311</c:v>
                </c:pt>
                <c:pt idx="1">
                  <c:v>285.30720000000002</c:v>
                </c:pt>
                <c:pt idx="2">
                  <c:v>383.66791072615388</c:v>
                </c:pt>
                <c:pt idx="3">
                  <c:v>185</c:v>
                </c:pt>
                <c:pt idx="4">
                  <c:v>200</c:v>
                </c:pt>
              </c:numCache>
            </c:numRef>
          </c:val>
        </c:ser>
        <c:ser>
          <c:idx val="3"/>
          <c:order val="3"/>
          <c:tx>
            <c:strRef>
              <c:f>Sheet1!$A$5</c:f>
              <c:strCache>
                <c:ptCount val="1"/>
                <c:pt idx="0">
                  <c:v>MidContinent</c:v>
                </c:pt>
              </c:strCache>
            </c:strRef>
          </c:tx>
          <c:spPr>
            <a:solidFill>
              <a:schemeClr val="accent4"/>
            </a:solidFill>
            <a:ln>
              <a:noFill/>
            </a:ln>
            <a:effectLst/>
          </c:spPr>
          <c:invertIfNegative val="0"/>
          <c:cat>
            <c:strRef>
              <c:f>Sheet1!$B$1:$F$1</c:f>
              <c:strCache>
                <c:ptCount val="5"/>
                <c:pt idx="0">
                  <c:v>2012</c:v>
                </c:pt>
                <c:pt idx="1">
                  <c:v>2013</c:v>
                </c:pt>
                <c:pt idx="2">
                  <c:v>2014</c:v>
                </c:pt>
                <c:pt idx="3">
                  <c:v>2015</c:v>
                </c:pt>
                <c:pt idx="4">
                  <c:v>2016</c:v>
                </c:pt>
              </c:strCache>
            </c:strRef>
          </c:cat>
          <c:val>
            <c:numRef>
              <c:f>Sheet1!$B$5:$F$5</c:f>
              <c:numCache>
                <c:formatCode>"$"#,##0</c:formatCode>
                <c:ptCount val="5"/>
                <c:pt idx="0">
                  <c:v>635.41883076923068</c:v>
                </c:pt>
                <c:pt idx="1">
                  <c:v>617.66763889846141</c:v>
                </c:pt>
                <c:pt idx="2">
                  <c:v>654.24251715414641</c:v>
                </c:pt>
                <c:pt idx="3">
                  <c:v>375</c:v>
                </c:pt>
                <c:pt idx="4">
                  <c:v>400</c:v>
                </c:pt>
              </c:numCache>
            </c:numRef>
          </c:val>
        </c:ser>
        <c:ser>
          <c:idx val="4"/>
          <c:order val="4"/>
          <c:tx>
            <c:strRef>
              <c:f>Sheet1!$A$6</c:f>
              <c:strCache>
                <c:ptCount val="1"/>
                <c:pt idx="0">
                  <c:v>Bakken</c:v>
                </c:pt>
              </c:strCache>
            </c:strRef>
          </c:tx>
          <c:spPr>
            <a:solidFill>
              <a:schemeClr val="accent5"/>
            </a:solidFill>
            <a:ln>
              <a:noFill/>
            </a:ln>
            <a:effectLst/>
          </c:spPr>
          <c:invertIfNegative val="0"/>
          <c:cat>
            <c:strRef>
              <c:f>Sheet1!$B$1:$F$1</c:f>
              <c:strCache>
                <c:ptCount val="5"/>
                <c:pt idx="0">
                  <c:v>2012</c:v>
                </c:pt>
                <c:pt idx="1">
                  <c:v>2013</c:v>
                </c:pt>
                <c:pt idx="2">
                  <c:v>2014</c:v>
                </c:pt>
                <c:pt idx="3">
                  <c:v>2015</c:v>
                </c:pt>
                <c:pt idx="4">
                  <c:v>2016</c:v>
                </c:pt>
              </c:strCache>
            </c:strRef>
          </c:cat>
          <c:val>
            <c:numRef>
              <c:f>Sheet1!$B$6:$F$6</c:f>
              <c:numCache>
                <c:formatCode>"$"#,##0</c:formatCode>
                <c:ptCount val="5"/>
                <c:pt idx="0">
                  <c:v>557.84450000000004</c:v>
                </c:pt>
                <c:pt idx="1">
                  <c:v>686.48385900000017</c:v>
                </c:pt>
                <c:pt idx="2">
                  <c:v>780.0207845394001</c:v>
                </c:pt>
                <c:pt idx="3">
                  <c:v>415</c:v>
                </c:pt>
                <c:pt idx="4">
                  <c:v>440</c:v>
                </c:pt>
              </c:numCache>
            </c:numRef>
          </c:val>
        </c:ser>
        <c:ser>
          <c:idx val="5"/>
          <c:order val="5"/>
          <c:tx>
            <c:strRef>
              <c:f>Sheet1!$A$7</c:f>
              <c:strCache>
                <c:ptCount val="1"/>
                <c:pt idx="0">
                  <c:v>Other Rockies</c:v>
                </c:pt>
              </c:strCache>
            </c:strRef>
          </c:tx>
          <c:spPr>
            <a:solidFill>
              <a:schemeClr val="accent6"/>
            </a:solidFill>
            <a:ln>
              <a:noFill/>
            </a:ln>
            <a:effectLst/>
          </c:spPr>
          <c:invertIfNegative val="0"/>
          <c:cat>
            <c:strRef>
              <c:f>Sheet1!$B$1:$F$1</c:f>
              <c:strCache>
                <c:ptCount val="5"/>
                <c:pt idx="0">
                  <c:v>2012</c:v>
                </c:pt>
                <c:pt idx="1">
                  <c:v>2013</c:v>
                </c:pt>
                <c:pt idx="2">
                  <c:v>2014</c:v>
                </c:pt>
                <c:pt idx="3">
                  <c:v>2015</c:v>
                </c:pt>
                <c:pt idx="4">
                  <c:v>2016</c:v>
                </c:pt>
              </c:strCache>
            </c:strRef>
          </c:cat>
          <c:val>
            <c:numRef>
              <c:f>Sheet1!$B$7:$F$7</c:f>
              <c:numCache>
                <c:formatCode>"$"#,##0</c:formatCode>
                <c:ptCount val="5"/>
                <c:pt idx="0">
                  <c:v>286.16872307692313</c:v>
                </c:pt>
                <c:pt idx="1">
                  <c:v>296.58151303846148</c:v>
                </c:pt>
                <c:pt idx="2">
                  <c:v>323.74883613320765</c:v>
                </c:pt>
                <c:pt idx="3">
                  <c:v>165</c:v>
                </c:pt>
                <c:pt idx="4">
                  <c:v>185</c:v>
                </c:pt>
              </c:numCache>
            </c:numRef>
          </c:val>
        </c:ser>
        <c:ser>
          <c:idx val="6"/>
          <c:order val="6"/>
          <c:tx>
            <c:strRef>
              <c:f>Sheet1!$A$8</c:f>
              <c:strCache>
                <c:ptCount val="1"/>
                <c:pt idx="0">
                  <c:v>North East</c:v>
                </c:pt>
              </c:strCache>
            </c:strRef>
          </c:tx>
          <c:spPr>
            <a:solidFill>
              <a:schemeClr val="accent1">
                <a:lumMod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Sheet1!$B$8:$F$8</c:f>
              <c:numCache>
                <c:formatCode>"$"#,##0</c:formatCode>
                <c:ptCount val="5"/>
                <c:pt idx="0">
                  <c:v>287.02380000000005</c:v>
                </c:pt>
                <c:pt idx="1">
                  <c:v>330.94047000000006</c:v>
                </c:pt>
                <c:pt idx="2">
                  <c:v>375.99954749700009</c:v>
                </c:pt>
                <c:pt idx="3">
                  <c:v>300</c:v>
                </c:pt>
                <c:pt idx="4">
                  <c:v>315</c:v>
                </c:pt>
              </c:numCache>
            </c:numRef>
          </c:val>
        </c:ser>
        <c:ser>
          <c:idx val="7"/>
          <c:order val="7"/>
          <c:tx>
            <c:strRef>
              <c:f>Sheet1!$A$9</c:f>
              <c:strCache>
                <c:ptCount val="1"/>
                <c:pt idx="0">
                  <c:v>West Coast</c:v>
                </c:pt>
              </c:strCache>
            </c:strRef>
          </c:tx>
          <c:spPr>
            <a:solidFill>
              <a:schemeClr val="accent2">
                <a:lumMod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Sheet1!$B$9:$F$9</c:f>
              <c:numCache>
                <c:formatCode>"$"#,##0</c:formatCode>
                <c:ptCount val="5"/>
                <c:pt idx="0">
                  <c:v>76.158923076923088</c:v>
                </c:pt>
                <c:pt idx="1">
                  <c:v>89.176661538461545</c:v>
                </c:pt>
                <c:pt idx="2">
                  <c:v>105.24382335923079</c:v>
                </c:pt>
                <c:pt idx="3">
                  <c:v>45</c:v>
                </c:pt>
                <c:pt idx="4">
                  <c:v>50</c:v>
                </c:pt>
              </c:numCache>
            </c:numRef>
          </c:val>
        </c:ser>
        <c:ser>
          <c:idx val="8"/>
          <c:order val="8"/>
          <c:tx>
            <c:strRef>
              <c:f>Sheet1!$A$10</c:f>
              <c:strCache>
                <c:ptCount val="1"/>
                <c:pt idx="0">
                  <c:v>Gulf Coast</c:v>
                </c:pt>
              </c:strCache>
            </c:strRef>
          </c:tx>
          <c:spPr>
            <a:solidFill>
              <a:schemeClr val="accent3">
                <a:lumMod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Sheet1!$B$10:$F$10</c:f>
              <c:numCache>
                <c:formatCode>"$"#,##0</c:formatCode>
                <c:ptCount val="5"/>
                <c:pt idx="0">
                  <c:v>146.59615384615387</c:v>
                </c:pt>
                <c:pt idx="1">
                  <c:v>181.30612500000004</c:v>
                </c:pt>
                <c:pt idx="2">
                  <c:v>206.63618456250001</c:v>
                </c:pt>
                <c:pt idx="3">
                  <c:v>175</c:v>
                </c:pt>
                <c:pt idx="4">
                  <c:v>200</c:v>
                </c:pt>
              </c:numCache>
            </c:numRef>
          </c:val>
        </c:ser>
        <c:ser>
          <c:idx val="9"/>
          <c:order val="9"/>
          <c:tx>
            <c:strRef>
              <c:f>Sheet1!$A$11</c:f>
              <c:strCache>
                <c:ptCount val="1"/>
                <c:pt idx="0">
                  <c:v>Gulf of Mexico</c:v>
                </c:pt>
              </c:strCache>
            </c:strRef>
          </c:tx>
          <c:spPr>
            <a:solidFill>
              <a:schemeClr val="accent4">
                <a:lumMod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Sheet1!$B$11:$F$11</c:f>
              <c:numCache>
                <c:formatCode>"$"#,##0</c:formatCode>
                <c:ptCount val="5"/>
                <c:pt idx="0">
                  <c:v>900</c:v>
                </c:pt>
                <c:pt idx="1">
                  <c:v>1050</c:v>
                </c:pt>
                <c:pt idx="2">
                  <c:v>1200</c:v>
                </c:pt>
                <c:pt idx="3">
                  <c:v>1000</c:v>
                </c:pt>
                <c:pt idx="4">
                  <c:v>1100</c:v>
                </c:pt>
              </c:numCache>
            </c:numRef>
          </c:val>
        </c:ser>
        <c:ser>
          <c:idx val="10"/>
          <c:order val="10"/>
          <c:tx>
            <c:strRef>
              <c:f>Sheet1!$A$12</c:f>
              <c:strCache>
                <c:ptCount val="1"/>
                <c:pt idx="0">
                  <c:v>Canada</c:v>
                </c:pt>
              </c:strCache>
            </c:strRef>
          </c:tx>
          <c:invertIfNegative val="0"/>
          <c:cat>
            <c:strRef>
              <c:f>Sheet1!$B$1:$F$1</c:f>
              <c:strCache>
                <c:ptCount val="5"/>
                <c:pt idx="0">
                  <c:v>2012</c:v>
                </c:pt>
                <c:pt idx="1">
                  <c:v>2013</c:v>
                </c:pt>
                <c:pt idx="2">
                  <c:v>2014</c:v>
                </c:pt>
                <c:pt idx="3">
                  <c:v>2015</c:v>
                </c:pt>
                <c:pt idx="4">
                  <c:v>2016</c:v>
                </c:pt>
              </c:strCache>
            </c:strRef>
          </c:cat>
          <c:val>
            <c:numRef>
              <c:f>Sheet1!$B$12:$F$12</c:f>
              <c:numCache>
                <c:formatCode>"$"#,##0</c:formatCode>
                <c:ptCount val="5"/>
                <c:pt idx="0">
                  <c:v>1407.3261168400288</c:v>
                </c:pt>
                <c:pt idx="1">
                  <c:v>1392.3336375000003</c:v>
                </c:pt>
                <c:pt idx="2">
                  <c:v>1500</c:v>
                </c:pt>
                <c:pt idx="3">
                  <c:v>1000</c:v>
                </c:pt>
                <c:pt idx="4">
                  <c:v>1150</c:v>
                </c:pt>
              </c:numCache>
            </c:numRef>
          </c:val>
        </c:ser>
        <c:dLbls>
          <c:showLegendKey val="0"/>
          <c:showVal val="0"/>
          <c:showCatName val="0"/>
          <c:showSerName val="0"/>
          <c:showPercent val="0"/>
          <c:showBubbleSize val="0"/>
        </c:dLbls>
        <c:gapWidth val="150"/>
        <c:overlap val="100"/>
        <c:axId val="-550326880"/>
        <c:axId val="-550335584"/>
      </c:barChart>
      <c:catAx>
        <c:axId val="-55032688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50335584"/>
        <c:crosses val="autoZero"/>
        <c:auto val="1"/>
        <c:lblAlgn val="ctr"/>
        <c:lblOffset val="100"/>
        <c:noMultiLvlLbl val="0"/>
      </c:catAx>
      <c:valAx>
        <c:axId val="-55033558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dirty="0" smtClean="0"/>
                  <a:t>Millions</a:t>
                </a:r>
                <a:endParaRPr lang="en-US" sz="1100" dirty="0"/>
              </a:p>
            </c:rich>
          </c:tx>
          <c:layout>
            <c:manualLayout>
              <c:xMode val="edge"/>
              <c:yMode val="edge"/>
              <c:x val="0.10488505747126436"/>
              <c:y val="0.18530429790026248"/>
            </c:manualLayout>
          </c:layout>
          <c:overlay val="0"/>
          <c:spPr>
            <a:noFill/>
            <a:ln>
              <a:noFill/>
            </a:ln>
            <a:effectLst/>
          </c:spPr>
        </c:title>
        <c:numFmt formatCode="&quot;$&quot;#,##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50326880"/>
        <c:crosses val="autoZero"/>
        <c:crossBetween val="between"/>
      </c:valAx>
      <c:dTable>
        <c:showHorzBorder val="1"/>
        <c:showVertBorder val="1"/>
        <c:showOutline val="1"/>
        <c:showKeys val="1"/>
        <c:txPr>
          <a:bodyPr/>
          <a:lstStyle/>
          <a:p>
            <a:pPr rtl="0">
              <a:defRPr sz="1100" i="1"/>
            </a:pPr>
            <a:endParaRPr lang="en-US"/>
          </a:p>
        </c:txPr>
      </c:dTable>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New Well Drilling </a:t>
            </a:r>
            <a:r>
              <a:rPr lang="en-US" dirty="0"/>
              <a:t>Activity</a:t>
            </a:r>
          </a:p>
        </c:rich>
      </c:tx>
      <c:layout>
        <c:manualLayout>
          <c:xMode val="edge"/>
          <c:yMode val="edge"/>
          <c:x val="0.33859366797900264"/>
          <c:y val="2.2058823529411766E-2"/>
        </c:manualLayout>
      </c:layout>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18374.638461538463</c:v>
                </c:pt>
                <c:pt idx="1">
                  <c:v>20235.832211538465</c:v>
                </c:pt>
                <c:pt idx="2">
                  <c:v>24017.546641190387</c:v>
                </c:pt>
                <c:pt idx="3">
                  <c:v>14961.415528307971</c:v>
                </c:pt>
                <c:pt idx="4">
                  <c:v>15468.678526849879</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28129.615384615383</c:v>
                </c:pt>
                <c:pt idx="1">
                  <c:v>25155.865384615387</c:v>
                </c:pt>
                <c:pt idx="2">
                  <c:v>21664.00903846154</c:v>
                </c:pt>
                <c:pt idx="3">
                  <c:v>9604.8862092206218</c:v>
                </c:pt>
                <c:pt idx="4">
                  <c:v>9343.3086290522861</c:v>
                </c:pt>
              </c:numCache>
            </c:numRef>
          </c:val>
        </c:ser>
        <c:dLbls>
          <c:showLegendKey val="0"/>
          <c:showVal val="0"/>
          <c:showCatName val="0"/>
          <c:showSerName val="0"/>
          <c:showPercent val="0"/>
          <c:showBubbleSize val="0"/>
        </c:dLbls>
        <c:gapWidth val="150"/>
        <c:overlap val="100"/>
        <c:axId val="-550333952"/>
        <c:axId val="-550327424"/>
      </c:barChart>
      <c:catAx>
        <c:axId val="-550333952"/>
        <c:scaling>
          <c:orientation val="minMax"/>
        </c:scaling>
        <c:delete val="0"/>
        <c:axPos val="b"/>
        <c:numFmt formatCode="General" sourceLinked="0"/>
        <c:majorTickMark val="out"/>
        <c:minorTickMark val="none"/>
        <c:tickLblPos val="nextTo"/>
        <c:crossAx val="-550327424"/>
        <c:crosses val="autoZero"/>
        <c:auto val="1"/>
        <c:lblAlgn val="ctr"/>
        <c:lblOffset val="100"/>
        <c:noMultiLvlLbl val="0"/>
      </c:catAx>
      <c:valAx>
        <c:axId val="-550327424"/>
        <c:scaling>
          <c:orientation val="minMax"/>
        </c:scaling>
        <c:delete val="0"/>
        <c:axPos val="l"/>
        <c:majorGridlines/>
        <c:title>
          <c:tx>
            <c:rich>
              <a:bodyPr rot="-5400000" vert="horz"/>
              <a:lstStyle/>
              <a:p>
                <a:pPr>
                  <a:defRPr/>
                </a:pPr>
                <a:r>
                  <a:rPr lang="en-US"/>
                  <a:t>New Wells Drilled</a:t>
                </a:r>
              </a:p>
            </c:rich>
          </c:tx>
          <c:layout>
            <c:manualLayout>
              <c:xMode val="edge"/>
              <c:yMode val="edge"/>
              <c:x val="0.10416666666666667"/>
              <c:y val="0.32168972904122278"/>
            </c:manualLayout>
          </c:layout>
          <c:overlay val="0"/>
        </c:title>
        <c:numFmt formatCode="#,##0" sourceLinked="1"/>
        <c:majorTickMark val="out"/>
        <c:minorTickMark val="none"/>
        <c:tickLblPos val="nextTo"/>
        <c:crossAx val="-550333952"/>
        <c:crosses val="autoZero"/>
        <c:crossBetween val="between"/>
      </c:valAx>
      <c:dTable>
        <c:showHorzBorder val="1"/>
        <c:showVertBorder val="1"/>
        <c:showOutline val="1"/>
        <c:showKeys val="0"/>
      </c:dTable>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6714653092609E-2"/>
          <c:y val="4.3226377952755905E-2"/>
          <c:w val="0.51954744293326971"/>
          <c:h val="0.85725328083989505"/>
        </c:manualLayout>
      </c:layout>
      <c:pieChart>
        <c:varyColors val="1"/>
        <c:ser>
          <c:idx val="0"/>
          <c:order val="0"/>
          <c:tx>
            <c:strRef>
              <c:f>Sheet1!$B$1</c:f>
              <c:strCache>
                <c:ptCount val="1"/>
                <c:pt idx="0">
                  <c:v>Sales</c:v>
                </c:pt>
              </c:strCache>
            </c:strRef>
          </c:tx>
          <c:explosion val="16"/>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Chesapeake</c:v>
                </c:pt>
                <c:pt idx="1">
                  <c:v>EOG Resources</c:v>
                </c:pt>
                <c:pt idx="2">
                  <c:v>Marathon Oil</c:v>
                </c:pt>
                <c:pt idx="3">
                  <c:v>XTO Energy</c:v>
                </c:pt>
                <c:pt idx="4">
                  <c:v>Anadarko</c:v>
                </c:pt>
                <c:pt idx="5">
                  <c:v>Chevron </c:v>
                </c:pt>
                <c:pt idx="6">
                  <c:v>Aera Energy</c:v>
                </c:pt>
                <c:pt idx="7">
                  <c:v>Apache</c:v>
                </c:pt>
                <c:pt idx="8">
                  <c:v>ConocoPhillips</c:v>
                </c:pt>
                <c:pt idx="9">
                  <c:v>Sandridge</c:v>
                </c:pt>
                <c:pt idx="10">
                  <c:v>Companies with ~1% Share</c:v>
                </c:pt>
                <c:pt idx="11">
                  <c:v>Companies with1% Share</c:v>
                </c:pt>
              </c:strCache>
            </c:strRef>
          </c:cat>
          <c:val>
            <c:numRef>
              <c:f>Sheet1!$B$2:$B$13</c:f>
              <c:numCache>
                <c:formatCode>0%</c:formatCode>
                <c:ptCount val="12"/>
                <c:pt idx="0">
                  <c:v>6.7715959004392381E-2</c:v>
                </c:pt>
                <c:pt idx="1">
                  <c:v>5.0512445095168376E-2</c:v>
                </c:pt>
                <c:pt idx="2">
                  <c:v>3.5139092240117131E-2</c:v>
                </c:pt>
                <c:pt idx="3">
                  <c:v>3.2210834553440704E-2</c:v>
                </c:pt>
                <c:pt idx="4">
                  <c:v>2.9282576866764276E-2</c:v>
                </c:pt>
                <c:pt idx="5">
                  <c:v>2.7086383601756955E-2</c:v>
                </c:pt>
                <c:pt idx="6">
                  <c:v>2.6720351390922402E-2</c:v>
                </c:pt>
                <c:pt idx="7">
                  <c:v>2.3060029282576867E-2</c:v>
                </c:pt>
                <c:pt idx="8">
                  <c:v>1.9765739385065886E-2</c:v>
                </c:pt>
                <c:pt idx="9">
                  <c:v>1.9399707174231333E-2</c:v>
                </c:pt>
                <c:pt idx="10">
                  <c:v>0.30636896046852125</c:v>
                </c:pt>
                <c:pt idx="11">
                  <c:v>0.32906295754026355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9937563686892081"/>
          <c:y val="6.6969734251968505E-2"/>
          <c:w val="0.39830770418403583"/>
          <c:h val="0.892405265748031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56824146981623E-2"/>
          <c:y val="5.3795275590551188E-2"/>
          <c:w val="0.49750616797900254"/>
          <c:h val="0.82917694663167096"/>
        </c:manualLayout>
      </c:layout>
      <c:pieChart>
        <c:varyColors val="1"/>
        <c:ser>
          <c:idx val="0"/>
          <c:order val="0"/>
          <c:tx>
            <c:strRef>
              <c:f>Sheet1!$B$1</c:f>
              <c:strCache>
                <c:ptCount val="1"/>
                <c:pt idx="0">
                  <c:v>Sales</c:v>
                </c:pt>
              </c:strCache>
            </c:strRef>
          </c:tx>
          <c:explosion val="21"/>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Pt>
            <c:idx val="19"/>
            <c:bubble3D val="0"/>
            <c:spPr>
              <a:solidFill>
                <a:schemeClr val="accent5">
                  <a:lumMod val="70000"/>
                  <a:lumOff val="30000"/>
                </a:schemeClr>
              </a:solidFill>
              <a:ln w="19050">
                <a:solidFill>
                  <a:schemeClr val="lt1"/>
                </a:solidFill>
              </a:ln>
              <a:effectLst/>
            </c:spPr>
          </c:dPt>
          <c:dPt>
            <c:idx val="20"/>
            <c:bubble3D val="0"/>
            <c:spPr>
              <a:solidFill>
                <a:schemeClr val="accent4">
                  <a:lumMod val="70000"/>
                  <a:lumOff val="30000"/>
                </a:schemeClr>
              </a:solidFill>
              <a:ln w="19050">
                <a:solidFill>
                  <a:schemeClr val="lt1"/>
                </a:solidFill>
              </a:ln>
              <a:effectLst/>
            </c:spPr>
          </c:dPt>
          <c:dPt>
            <c:idx val="21"/>
            <c:bubble3D val="0"/>
            <c:spPr>
              <a:solidFill>
                <a:schemeClr val="accent6">
                  <a:lumMod val="7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Sheet1!$A$2:$A$23</c:f>
              <c:strCache>
                <c:ptCount val="22"/>
                <c:pt idx="0">
                  <c:v>Chesapeake</c:v>
                </c:pt>
                <c:pt idx="1">
                  <c:v>Continental Resources</c:v>
                </c:pt>
                <c:pt idx="2">
                  <c:v>XTO Energy  </c:v>
                </c:pt>
                <c:pt idx="3">
                  <c:v>Anadarko</c:v>
                </c:pt>
                <c:pt idx="4">
                  <c:v>WPX Energy</c:v>
                </c:pt>
                <c:pt idx="5">
                  <c:v>Hess Corp</c:v>
                </c:pt>
                <c:pt idx="6">
                  <c:v>Whiting Oil &amp; Gas</c:v>
                </c:pt>
                <c:pt idx="7">
                  <c:v>Sandridge</c:v>
                </c:pt>
                <c:pt idx="8">
                  <c:v>Devon Energy</c:v>
                </c:pt>
                <c:pt idx="9">
                  <c:v>ConocoPhillips</c:v>
                </c:pt>
                <c:pt idx="10">
                  <c:v>Marathon Oil</c:v>
                </c:pt>
                <c:pt idx="11">
                  <c:v>Encana</c:v>
                </c:pt>
                <c:pt idx="12">
                  <c:v>QEP Energy</c:v>
                </c:pt>
                <c:pt idx="13">
                  <c:v>Petro-Hunt</c:v>
                </c:pt>
                <c:pt idx="14">
                  <c:v>Barrett</c:v>
                </c:pt>
                <c:pt idx="15">
                  <c:v>SM Energy</c:v>
                </c:pt>
                <c:pt idx="16">
                  <c:v>Apache</c:v>
                </c:pt>
                <c:pt idx="17">
                  <c:v>Kerr McGee</c:v>
                </c:pt>
                <c:pt idx="18">
                  <c:v>Statoil</c:v>
                </c:pt>
                <c:pt idx="19">
                  <c:v>Carrizo</c:v>
                </c:pt>
                <c:pt idx="20">
                  <c:v>Companies with ~1% Share</c:v>
                </c:pt>
                <c:pt idx="21">
                  <c:v>Companies with&lt;1% Share</c:v>
                </c:pt>
              </c:strCache>
            </c:strRef>
          </c:cat>
          <c:val>
            <c:numRef>
              <c:f>Sheet1!$B$2:$B$23</c:f>
              <c:numCache>
                <c:formatCode>0%</c:formatCode>
                <c:ptCount val="22"/>
                <c:pt idx="0">
                  <c:v>0.10132104749985382</c:v>
                </c:pt>
                <c:pt idx="1">
                  <c:v>5.7618788680794376E-2</c:v>
                </c:pt>
                <c:pt idx="2">
                  <c:v>4.6067811539862724E-2</c:v>
                </c:pt>
                <c:pt idx="3">
                  <c:v>4.3005800342602089E-2</c:v>
                </c:pt>
                <c:pt idx="4">
                  <c:v>4.0490668916107607E-2</c:v>
                </c:pt>
                <c:pt idx="5">
                  <c:v>3.7231213930438392E-2</c:v>
                </c:pt>
                <c:pt idx="6">
                  <c:v>3.400827487604579E-2</c:v>
                </c:pt>
                <c:pt idx="7">
                  <c:v>3.3864445066735104E-2</c:v>
                </c:pt>
                <c:pt idx="8">
                  <c:v>2.5004906860485236E-2</c:v>
                </c:pt>
                <c:pt idx="9">
                  <c:v>2.4748092463812807E-2</c:v>
                </c:pt>
                <c:pt idx="10">
                  <c:v>2.4686702739348955E-2</c:v>
                </c:pt>
                <c:pt idx="11">
                  <c:v>2.2337439560688569E-2</c:v>
                </c:pt>
                <c:pt idx="12">
                  <c:v>2.0383450598117681E-2</c:v>
                </c:pt>
                <c:pt idx="13">
                  <c:v>1.9886232493887723E-2</c:v>
                </c:pt>
                <c:pt idx="14">
                  <c:v>1.9850489841155793E-2</c:v>
                </c:pt>
                <c:pt idx="15">
                  <c:v>1.7793139313112532E-2</c:v>
                </c:pt>
                <c:pt idx="16">
                  <c:v>1.6037470521300862E-2</c:v>
                </c:pt>
                <c:pt idx="17">
                  <c:v>1.5779693822439496E-2</c:v>
                </c:pt>
                <c:pt idx="18">
                  <c:v>1.5221386713179727E-2</c:v>
                </c:pt>
                <c:pt idx="19">
                  <c:v>1.5188135735758439E-2</c:v>
                </c:pt>
                <c:pt idx="20">
                  <c:v>0.18933948558096755</c:v>
                </c:pt>
                <c:pt idx="21">
                  <c:v>0.18013532290330478</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617439304461942"/>
          <c:y val="5.7468011811023347E-3"/>
          <c:w val="0.43692880577427823"/>
          <c:h val="0.9755031988188975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Global Directional Market Share</a:t>
            </a:r>
          </a:p>
        </c:rich>
      </c:tx>
      <c:overlay val="0"/>
    </c:title>
    <c:autoTitleDeleted val="0"/>
    <c:plotArea>
      <c:layout/>
      <c:pie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SLB</c:v>
                </c:pt>
                <c:pt idx="1">
                  <c:v>BHI</c:v>
                </c:pt>
                <c:pt idx="2">
                  <c:v>HAL</c:v>
                </c:pt>
                <c:pt idx="3">
                  <c:v>WFT</c:v>
                </c:pt>
                <c:pt idx="4">
                  <c:v>SDI</c:v>
                </c:pt>
                <c:pt idx="5">
                  <c:v>PHX</c:v>
                </c:pt>
                <c:pt idx="6">
                  <c:v>COSL</c:v>
                </c:pt>
                <c:pt idx="7">
                  <c:v>Others</c:v>
                </c:pt>
              </c:strCache>
            </c:strRef>
          </c:cat>
          <c:val>
            <c:numRef>
              <c:f>Sheet1!$B$2:$B$9</c:f>
              <c:numCache>
                <c:formatCode>0%</c:formatCode>
                <c:ptCount val="8"/>
                <c:pt idx="0">
                  <c:v>0.31167878750840311</c:v>
                </c:pt>
                <c:pt idx="1">
                  <c:v>0.17203446800708916</c:v>
                </c:pt>
                <c:pt idx="2">
                  <c:v>0.13444967304284056</c:v>
                </c:pt>
                <c:pt idx="3">
                  <c:v>8.9225692110248736E-2</c:v>
                </c:pt>
                <c:pt idx="4">
                  <c:v>3.9723767035384709E-2</c:v>
                </c:pt>
                <c:pt idx="5">
                  <c:v>2.8784452728717227E-2</c:v>
                </c:pt>
                <c:pt idx="6">
                  <c:v>1.9861883517692355E-2</c:v>
                </c:pt>
                <c:pt idx="7" formatCode="General">
                  <c:v>0.2</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r"/>
      <c:overlay val="0"/>
    </c:legend>
    <c:plotVisOnly val="1"/>
    <c:dispBlanksAs val="zero"/>
    <c:showDLblsOverMax val="0"/>
  </c:chart>
  <c:txPr>
    <a:bodyPr/>
    <a:lstStyle/>
    <a:p>
      <a:pPr>
        <a:defRPr sz="1000">
          <a:latin typeface="Calibri"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3690.6728461538464</c:v>
                </c:pt>
                <c:pt idx="1">
                  <c:v>4000</c:v>
                </c:pt>
                <c:pt idx="2">
                  <c:v>5000</c:v>
                </c:pt>
                <c:pt idx="3">
                  <c:v>3300</c:v>
                </c:pt>
                <c:pt idx="4">
                  <c:v>3600</c:v>
                </c:pt>
              </c:numCache>
            </c:numRef>
          </c:val>
        </c:ser>
        <c:dLbls>
          <c:showLegendKey val="0"/>
          <c:showVal val="0"/>
          <c:showCatName val="0"/>
          <c:showSerName val="0"/>
          <c:showPercent val="0"/>
          <c:showBubbleSize val="0"/>
        </c:dLbls>
        <c:gapWidth val="150"/>
        <c:overlap val="100"/>
        <c:axId val="-550333408"/>
        <c:axId val="-550330688"/>
      </c:barChart>
      <c:catAx>
        <c:axId val="-550333408"/>
        <c:scaling>
          <c:orientation val="minMax"/>
        </c:scaling>
        <c:delete val="0"/>
        <c:axPos val="b"/>
        <c:numFmt formatCode="General" sourceLinked="0"/>
        <c:majorTickMark val="out"/>
        <c:minorTickMark val="none"/>
        <c:tickLblPos val="nextTo"/>
        <c:crossAx val="-550330688"/>
        <c:crosses val="autoZero"/>
        <c:auto val="1"/>
        <c:lblAlgn val="ctr"/>
        <c:lblOffset val="100"/>
        <c:noMultiLvlLbl val="0"/>
      </c:catAx>
      <c:valAx>
        <c:axId val="-550330688"/>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50333408"/>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0675853018373"/>
          <c:y val="0.20205905511811023"/>
          <c:w val="0.41505314960629913"/>
          <c:h val="0.62257972440944875"/>
        </c:manualLayout>
      </c:layout>
      <c:pieChart>
        <c:varyColors val="1"/>
        <c:ser>
          <c:idx val="0"/>
          <c:order val="0"/>
          <c:tx>
            <c:strRef>
              <c:f>Sheet1!$B$1</c:f>
              <c:strCache>
                <c:ptCount val="1"/>
                <c:pt idx="0">
                  <c:v>Sales</c:v>
                </c:pt>
              </c:strCache>
            </c:strRef>
          </c:tx>
          <c:explosion val="13"/>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Sheet1!$A$2:$A$20</c:f>
              <c:strCache>
                <c:ptCount val="19"/>
                <c:pt idx="0">
                  <c:v>SLB Pathfinder</c:v>
                </c:pt>
                <c:pt idx="1">
                  <c:v>Halliburton</c:v>
                </c:pt>
                <c:pt idx="2">
                  <c:v>Leam</c:v>
                </c:pt>
                <c:pt idx="3">
                  <c:v>Baker Hughes</c:v>
                </c:pt>
                <c:pt idx="4">
                  <c:v>Scientific Drilling</c:v>
                </c:pt>
                <c:pt idx="5">
                  <c:v>MS Energy</c:v>
                </c:pt>
                <c:pt idx="6">
                  <c:v>Professional Directional</c:v>
                </c:pt>
                <c:pt idx="7">
                  <c:v>Ensign</c:v>
                </c:pt>
                <c:pt idx="8">
                  <c:v>Weatherford</c:v>
                </c:pt>
                <c:pt idx="9">
                  <c:v>Nomac </c:v>
                </c:pt>
                <c:pt idx="10">
                  <c:v>Phoenix Technology Services</c:v>
                </c:pt>
                <c:pt idx="11">
                  <c:v>Precision</c:v>
                </c:pt>
                <c:pt idx="12">
                  <c:v>GeoGuidance</c:v>
                </c:pt>
                <c:pt idx="13">
                  <c:v>Nabors</c:v>
                </c:pt>
                <c:pt idx="14">
                  <c:v>DDC</c:v>
                </c:pt>
                <c:pt idx="15">
                  <c:v>WPX Energy</c:v>
                </c:pt>
                <c:pt idx="16">
                  <c:v>MWD Solutions</c:v>
                </c:pt>
                <c:pt idx="17">
                  <c:v>Companies with ~1% Share</c:v>
                </c:pt>
                <c:pt idx="18">
                  <c:v>Companies with &lt;1% Share</c:v>
                </c:pt>
              </c:strCache>
            </c:strRef>
          </c:cat>
          <c:val>
            <c:numRef>
              <c:f>Sheet1!$B$2:$B$20</c:f>
              <c:numCache>
                <c:formatCode>0%</c:formatCode>
                <c:ptCount val="19"/>
                <c:pt idx="0">
                  <c:v>0.15577078288942695</c:v>
                </c:pt>
                <c:pt idx="1">
                  <c:v>9.1202582728006451E-2</c:v>
                </c:pt>
                <c:pt idx="2">
                  <c:v>8.7167070217917669E-2</c:v>
                </c:pt>
                <c:pt idx="3">
                  <c:v>7.7481840193704604E-2</c:v>
                </c:pt>
                <c:pt idx="4">
                  <c:v>7.4253430185633573E-2</c:v>
                </c:pt>
                <c:pt idx="5">
                  <c:v>5.004035512510089E-2</c:v>
                </c:pt>
                <c:pt idx="6">
                  <c:v>5.004035512510089E-2</c:v>
                </c:pt>
                <c:pt idx="7">
                  <c:v>4.4390637610976592E-2</c:v>
                </c:pt>
                <c:pt idx="8">
                  <c:v>3.954802259887006E-2</c:v>
                </c:pt>
                <c:pt idx="9">
                  <c:v>2.8248587570621469E-2</c:v>
                </c:pt>
                <c:pt idx="10">
                  <c:v>2.6634382566585957E-2</c:v>
                </c:pt>
                <c:pt idx="11">
                  <c:v>2.4213075060532687E-2</c:v>
                </c:pt>
                <c:pt idx="12">
                  <c:v>2.0177562550443905E-2</c:v>
                </c:pt>
                <c:pt idx="13">
                  <c:v>1.9370460048426151E-2</c:v>
                </c:pt>
                <c:pt idx="14">
                  <c:v>1.6949152542372881E-2</c:v>
                </c:pt>
                <c:pt idx="15">
                  <c:v>1.6949152542372881E-2</c:v>
                </c:pt>
                <c:pt idx="16">
                  <c:v>1.5334947538337369E-2</c:v>
                </c:pt>
                <c:pt idx="17">
                  <c:v>9.4430992736077482E-2</c:v>
                </c:pt>
                <c:pt idx="18">
                  <c:v>6.7796610169491525E-2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315009842519682"/>
          <c:y val="1.7322834645669291E-2"/>
          <c:w val="0.4203664698162729"/>
          <c:h val="0.963927165354330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smtClean="0"/>
              <a:t>Drilling Speeds of the Most Active Directional</a:t>
            </a:r>
            <a:r>
              <a:rPr lang="en-US" sz="1200" b="1" baseline="0" dirty="0" smtClean="0"/>
              <a:t> Drillers (feet per day)</a:t>
            </a:r>
            <a:endParaRPr lang="en-US" sz="1200" b="1" dirty="0"/>
          </a:p>
        </c:rich>
      </c:tx>
      <c:layout>
        <c:manualLayout>
          <c:xMode val="edge"/>
          <c:yMode val="edge"/>
          <c:x val="0.29672839506172838"/>
          <c:y val="3.384570662803896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17303392631477"/>
          <c:y val="8.0806118497482898E-2"/>
          <c:w val="0.73966960727131337"/>
          <c:h val="0.84059614474420219"/>
        </c:manualLayout>
      </c:layout>
      <c:barChart>
        <c:barDir val="bar"/>
        <c:grouping val="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Sheet1!$A$2:$A$26</c:f>
              <c:strCache>
                <c:ptCount val="25"/>
                <c:pt idx="0">
                  <c:v>East Coast</c:v>
                </c:pt>
                <c:pt idx="1">
                  <c:v>Wellbenders</c:v>
                </c:pt>
                <c:pt idx="2">
                  <c:v>Sharewell MWD</c:v>
                </c:pt>
                <c:pt idx="3">
                  <c:v>ExPert</c:v>
                </c:pt>
                <c:pt idx="4">
                  <c:v>Ryan</c:v>
                </c:pt>
                <c:pt idx="5">
                  <c:v>Leam</c:v>
                </c:pt>
                <c:pt idx="6">
                  <c:v>SLB Pathfinder</c:v>
                </c:pt>
                <c:pt idx="7">
                  <c:v>Scientific Drilling</c:v>
                </c:pt>
                <c:pt idx="8">
                  <c:v>DDC</c:v>
                </c:pt>
                <c:pt idx="9">
                  <c:v>Crescent</c:v>
                </c:pt>
                <c:pt idx="10">
                  <c:v>Apache</c:v>
                </c:pt>
                <c:pt idx="11">
                  <c:v>MS Energy</c:v>
                </c:pt>
                <c:pt idx="12">
                  <c:v>Precision</c:v>
                </c:pt>
                <c:pt idx="13">
                  <c:v>MWD Solutions</c:v>
                </c:pt>
                <c:pt idx="14">
                  <c:v>Halliburton</c:v>
                </c:pt>
                <c:pt idx="15">
                  <c:v>Aim</c:v>
                </c:pt>
                <c:pt idx="16">
                  <c:v>Archer/Great White</c:v>
                </c:pt>
                <c:pt idx="17">
                  <c:v>Nabors</c:v>
                </c:pt>
                <c:pt idx="18">
                  <c:v>Professional Directional</c:v>
                </c:pt>
                <c:pt idx="19">
                  <c:v>Nomac</c:v>
                </c:pt>
                <c:pt idx="20">
                  <c:v>Premier</c:v>
                </c:pt>
                <c:pt idx="21">
                  <c:v>Phoenix</c:v>
                </c:pt>
                <c:pt idx="22">
                  <c:v>Weatherford </c:v>
                </c:pt>
                <c:pt idx="23">
                  <c:v>Cathedral</c:v>
                </c:pt>
                <c:pt idx="24">
                  <c:v>Baker Hughes</c:v>
                </c:pt>
              </c:strCache>
            </c:strRef>
          </c:cat>
          <c:val>
            <c:numRef>
              <c:f>Sheet1!$B$2:$B$26</c:f>
              <c:numCache>
                <c:formatCode>_(* #,##0_);_(* \(#,##0\);_(* "-"??_);_(@_)</c:formatCode>
                <c:ptCount val="25"/>
                <c:pt idx="0">
                  <c:v>491.55842293906812</c:v>
                </c:pt>
                <c:pt idx="1">
                  <c:v>585.37062937062933</c:v>
                </c:pt>
                <c:pt idx="2">
                  <c:v>613.51917232671542</c:v>
                </c:pt>
                <c:pt idx="3">
                  <c:v>629</c:v>
                </c:pt>
                <c:pt idx="4">
                  <c:v>724</c:v>
                </c:pt>
                <c:pt idx="5">
                  <c:v>737.5</c:v>
                </c:pt>
                <c:pt idx="6">
                  <c:v>750</c:v>
                </c:pt>
                <c:pt idx="7">
                  <c:v>769.5</c:v>
                </c:pt>
                <c:pt idx="8">
                  <c:v>786</c:v>
                </c:pt>
                <c:pt idx="9">
                  <c:v>903</c:v>
                </c:pt>
                <c:pt idx="10">
                  <c:v>915</c:v>
                </c:pt>
                <c:pt idx="11">
                  <c:v>922</c:v>
                </c:pt>
                <c:pt idx="12">
                  <c:v>931.50094097936267</c:v>
                </c:pt>
                <c:pt idx="13">
                  <c:v>951</c:v>
                </c:pt>
                <c:pt idx="14">
                  <c:v>953.33333333333337</c:v>
                </c:pt>
                <c:pt idx="15">
                  <c:v>967.84862710801292</c:v>
                </c:pt>
                <c:pt idx="16">
                  <c:v>983.66666666666663</c:v>
                </c:pt>
                <c:pt idx="17">
                  <c:v>1011.875</c:v>
                </c:pt>
                <c:pt idx="18">
                  <c:v>1052.25</c:v>
                </c:pt>
                <c:pt idx="19">
                  <c:v>1070.8515680496935</c:v>
                </c:pt>
                <c:pt idx="20">
                  <c:v>1079.5</c:v>
                </c:pt>
                <c:pt idx="21">
                  <c:v>1097</c:v>
                </c:pt>
                <c:pt idx="22">
                  <c:v>1240.3333333333333</c:v>
                </c:pt>
                <c:pt idx="23">
                  <c:v>1263.0336182336184</c:v>
                </c:pt>
                <c:pt idx="24">
                  <c:v>1311.5</c:v>
                </c:pt>
              </c:numCache>
            </c:numRef>
          </c:val>
        </c:ser>
        <c:dLbls>
          <c:showLegendKey val="0"/>
          <c:showVal val="0"/>
          <c:showCatName val="0"/>
          <c:showSerName val="0"/>
          <c:showPercent val="0"/>
          <c:showBubbleSize val="0"/>
        </c:dLbls>
        <c:gapWidth val="150"/>
        <c:overlap val="100"/>
        <c:axId val="-550331232"/>
        <c:axId val="-550336672"/>
      </c:barChart>
      <c:catAx>
        <c:axId val="-550331232"/>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50336672"/>
        <c:crosses val="autoZero"/>
        <c:auto val="1"/>
        <c:lblAlgn val="ctr"/>
        <c:lblOffset val="100"/>
        <c:noMultiLvlLbl val="0"/>
      </c:catAx>
      <c:valAx>
        <c:axId val="-55033667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503312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0" dirty="0" smtClean="0"/>
              <a:t>Directiona</a:t>
            </a:r>
            <a:r>
              <a:rPr lang="en-US" b="0" baseline="0" dirty="0" smtClean="0"/>
              <a:t>l Days in the Hole</a:t>
            </a:r>
            <a:endParaRPr lang="en-US" b="0" dirty="0" smtClean="0"/>
          </a:p>
        </c:rich>
      </c:tx>
      <c:layout>
        <c:manualLayout>
          <c:xMode val="edge"/>
          <c:yMode val="edge"/>
          <c:x val="0.24456621004566209"/>
          <c:y val="1.88679245283018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numRef>
              <c:f>Sheet1!$A$2:$A$673</c:f>
              <c:numCache>
                <c:formatCode>General</c:formatCode>
                <c:ptCount val="672"/>
              </c:numCache>
            </c:numRef>
          </c:cat>
          <c:val>
            <c:numRef>
              <c:f>Sheet1!$B$2:$B$673</c:f>
              <c:numCache>
                <c:formatCode>#,##0</c:formatCode>
                <c:ptCount val="672"/>
                <c:pt idx="0">
                  <c:v>1</c:v>
                </c:pt>
                <c:pt idx="1">
                  <c:v>1</c:v>
                </c:pt>
                <c:pt idx="2">
                  <c:v>1</c:v>
                </c:pt>
                <c:pt idx="3">
                  <c:v>1</c:v>
                </c:pt>
                <c:pt idx="4" formatCode="General">
                  <c:v>1</c:v>
                </c:pt>
                <c:pt idx="5">
                  <c:v>1</c:v>
                </c:pt>
                <c:pt idx="6">
                  <c:v>1</c:v>
                </c:pt>
                <c:pt idx="7">
                  <c:v>1</c:v>
                </c:pt>
                <c:pt idx="8">
                  <c:v>1</c:v>
                </c:pt>
                <c:pt idx="9">
                  <c:v>1</c:v>
                </c:pt>
                <c:pt idx="10">
                  <c:v>1</c:v>
                </c:pt>
                <c:pt idx="11">
                  <c:v>1</c:v>
                </c:pt>
                <c:pt idx="12">
                  <c:v>1</c:v>
                </c:pt>
                <c:pt idx="13" formatCode="General">
                  <c:v>2</c:v>
                </c:pt>
                <c:pt idx="14">
                  <c:v>2</c:v>
                </c:pt>
                <c:pt idx="15">
                  <c:v>2</c:v>
                </c:pt>
                <c:pt idx="16">
                  <c:v>2</c:v>
                </c:pt>
                <c:pt idx="17">
                  <c:v>2</c:v>
                </c:pt>
                <c:pt idx="18">
                  <c:v>2</c:v>
                </c:pt>
                <c:pt idx="19">
                  <c:v>2</c:v>
                </c:pt>
                <c:pt idx="20" formatCode="General">
                  <c:v>3</c:v>
                </c:pt>
                <c:pt idx="21" formatCode="General">
                  <c:v>3</c:v>
                </c:pt>
                <c:pt idx="22">
                  <c:v>3</c:v>
                </c:pt>
                <c:pt idx="23" formatCode="General">
                  <c:v>4</c:v>
                </c:pt>
                <c:pt idx="24" formatCode="General">
                  <c:v>4</c:v>
                </c:pt>
                <c:pt idx="25" formatCode="General">
                  <c:v>4</c:v>
                </c:pt>
                <c:pt idx="26">
                  <c:v>4</c:v>
                </c:pt>
                <c:pt idx="27">
                  <c:v>4</c:v>
                </c:pt>
                <c:pt idx="28">
                  <c:v>4</c:v>
                </c:pt>
                <c:pt idx="29">
                  <c:v>4</c:v>
                </c:pt>
                <c:pt idx="30">
                  <c:v>4</c:v>
                </c:pt>
                <c:pt idx="31">
                  <c:v>4</c:v>
                </c:pt>
                <c:pt idx="32">
                  <c:v>4</c:v>
                </c:pt>
                <c:pt idx="33">
                  <c:v>4</c:v>
                </c:pt>
                <c:pt idx="34">
                  <c:v>4</c:v>
                </c:pt>
                <c:pt idx="35" formatCode="General">
                  <c:v>5</c:v>
                </c:pt>
                <c:pt idx="36" formatCode="General">
                  <c:v>5</c:v>
                </c:pt>
                <c:pt idx="37" formatCode="General">
                  <c:v>5</c:v>
                </c:pt>
                <c:pt idx="38" formatCode="General">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formatCode="General">
                  <c:v>6</c:v>
                </c:pt>
                <c:pt idx="53" formatCode="General">
                  <c:v>6</c:v>
                </c:pt>
                <c:pt idx="54" formatCode="General">
                  <c:v>6</c:v>
                </c:pt>
                <c:pt idx="55" formatCode="General">
                  <c:v>6</c:v>
                </c:pt>
                <c:pt idx="56" formatCode="General">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formatCode="General">
                  <c:v>7</c:v>
                </c:pt>
                <c:pt idx="75" formatCode="General">
                  <c:v>7</c:v>
                </c:pt>
                <c:pt idx="76" formatCode="General">
                  <c:v>7</c:v>
                </c:pt>
                <c:pt idx="77" formatCode="General">
                  <c:v>7</c:v>
                </c:pt>
                <c:pt idx="78" formatCode="General">
                  <c:v>7</c:v>
                </c:pt>
                <c:pt idx="79" formatCode="General">
                  <c:v>7</c:v>
                </c:pt>
                <c:pt idx="80" formatCode="General">
                  <c:v>7</c:v>
                </c:pt>
                <c:pt idx="81" formatCode="General">
                  <c:v>7</c:v>
                </c:pt>
                <c:pt idx="82" formatCode="General">
                  <c:v>7</c:v>
                </c:pt>
                <c:pt idx="83" formatCode="General">
                  <c:v>7</c:v>
                </c:pt>
                <c:pt idx="84">
                  <c:v>7</c:v>
                </c:pt>
                <c:pt idx="85">
                  <c:v>7</c:v>
                </c:pt>
                <c:pt idx="86">
                  <c:v>7</c:v>
                </c:pt>
                <c:pt idx="87">
                  <c:v>7</c:v>
                </c:pt>
                <c:pt idx="88">
                  <c:v>7</c:v>
                </c:pt>
                <c:pt idx="89">
                  <c:v>7</c:v>
                </c:pt>
                <c:pt idx="90">
                  <c:v>7</c:v>
                </c:pt>
                <c:pt idx="91">
                  <c:v>7</c:v>
                </c:pt>
                <c:pt idx="92">
                  <c:v>7</c:v>
                </c:pt>
                <c:pt idx="93">
                  <c:v>7</c:v>
                </c:pt>
                <c:pt idx="94">
                  <c:v>7</c:v>
                </c:pt>
                <c:pt idx="95">
                  <c:v>7</c:v>
                </c:pt>
                <c:pt idx="96">
                  <c:v>7</c:v>
                </c:pt>
                <c:pt idx="97">
                  <c:v>7</c:v>
                </c:pt>
                <c:pt idx="98">
                  <c:v>7</c:v>
                </c:pt>
                <c:pt idx="99">
                  <c:v>7</c:v>
                </c:pt>
                <c:pt idx="100">
                  <c:v>7</c:v>
                </c:pt>
                <c:pt idx="101">
                  <c:v>7</c:v>
                </c:pt>
                <c:pt idx="102">
                  <c:v>7</c:v>
                </c:pt>
                <c:pt idx="103">
                  <c:v>7</c:v>
                </c:pt>
                <c:pt idx="104" formatCode="General">
                  <c:v>8</c:v>
                </c:pt>
                <c:pt idx="105" formatCode="General">
                  <c:v>8</c:v>
                </c:pt>
                <c:pt idx="106" formatCode="General">
                  <c:v>8</c:v>
                </c:pt>
                <c:pt idx="107" formatCode="General">
                  <c:v>8</c:v>
                </c:pt>
                <c:pt idx="108" formatCode="General">
                  <c:v>8</c:v>
                </c:pt>
                <c:pt idx="109" formatCode="General">
                  <c:v>8</c:v>
                </c:pt>
                <c:pt idx="110" formatCode="General">
                  <c:v>8</c:v>
                </c:pt>
                <c:pt idx="111" formatCode="General">
                  <c:v>8</c:v>
                </c:pt>
                <c:pt idx="112" formatCode="General">
                  <c:v>8</c:v>
                </c:pt>
                <c:pt idx="113" formatCode="General">
                  <c:v>8</c:v>
                </c:pt>
                <c:pt idx="114" formatCode="General">
                  <c:v>8</c:v>
                </c:pt>
                <c:pt idx="115" formatCode="General">
                  <c:v>8</c:v>
                </c:pt>
                <c:pt idx="116">
                  <c:v>8</c:v>
                </c:pt>
                <c:pt idx="117">
                  <c:v>8</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8</c:v>
                </c:pt>
                <c:pt idx="135">
                  <c:v>8</c:v>
                </c:pt>
                <c:pt idx="136">
                  <c:v>8</c:v>
                </c:pt>
                <c:pt idx="137">
                  <c:v>8</c:v>
                </c:pt>
                <c:pt idx="138">
                  <c:v>8</c:v>
                </c:pt>
                <c:pt idx="139">
                  <c:v>8</c:v>
                </c:pt>
                <c:pt idx="140">
                  <c:v>8</c:v>
                </c:pt>
                <c:pt idx="141">
                  <c:v>8</c:v>
                </c:pt>
                <c:pt idx="142">
                  <c:v>8</c:v>
                </c:pt>
                <c:pt idx="143">
                  <c:v>8</c:v>
                </c:pt>
                <c:pt idx="144">
                  <c:v>8</c:v>
                </c:pt>
                <c:pt idx="145">
                  <c:v>8</c:v>
                </c:pt>
                <c:pt idx="146">
                  <c:v>8</c:v>
                </c:pt>
                <c:pt idx="147">
                  <c:v>8</c:v>
                </c:pt>
                <c:pt idx="148" formatCode="General">
                  <c:v>9</c:v>
                </c:pt>
                <c:pt idx="149" formatCode="General">
                  <c:v>9</c:v>
                </c:pt>
                <c:pt idx="150" formatCode="General">
                  <c:v>9</c:v>
                </c:pt>
                <c:pt idx="151" formatCode="General">
                  <c:v>9</c:v>
                </c:pt>
                <c:pt idx="152" formatCode="General">
                  <c:v>9</c:v>
                </c:pt>
                <c:pt idx="153" formatCode="General">
                  <c:v>9</c:v>
                </c:pt>
                <c:pt idx="154" formatCode="General">
                  <c:v>9</c:v>
                </c:pt>
                <c:pt idx="155" formatCode="General">
                  <c:v>9</c:v>
                </c:pt>
                <c:pt idx="156" formatCode="General">
                  <c:v>9</c:v>
                </c:pt>
                <c:pt idx="157" formatCode="General">
                  <c:v>9</c:v>
                </c:pt>
                <c:pt idx="158" formatCode="General">
                  <c:v>9</c:v>
                </c:pt>
                <c:pt idx="159" formatCode="General">
                  <c:v>9</c:v>
                </c:pt>
                <c:pt idx="160" formatCode="General">
                  <c:v>9</c:v>
                </c:pt>
                <c:pt idx="161">
                  <c:v>9</c:v>
                </c:pt>
                <c:pt idx="162">
                  <c:v>9</c:v>
                </c:pt>
                <c:pt idx="163">
                  <c:v>9</c:v>
                </c:pt>
                <c:pt idx="164">
                  <c:v>9</c:v>
                </c:pt>
                <c:pt idx="165">
                  <c:v>9</c:v>
                </c:pt>
                <c:pt idx="166">
                  <c:v>9</c:v>
                </c:pt>
                <c:pt idx="167">
                  <c:v>9</c:v>
                </c:pt>
                <c:pt idx="168">
                  <c:v>9</c:v>
                </c:pt>
                <c:pt idx="169">
                  <c:v>9</c:v>
                </c:pt>
                <c:pt idx="170">
                  <c:v>9</c:v>
                </c:pt>
                <c:pt idx="171">
                  <c:v>9</c:v>
                </c:pt>
                <c:pt idx="172">
                  <c:v>9</c:v>
                </c:pt>
                <c:pt idx="173">
                  <c:v>9</c:v>
                </c:pt>
                <c:pt idx="174">
                  <c:v>9</c:v>
                </c:pt>
                <c:pt idx="175">
                  <c:v>9</c:v>
                </c:pt>
                <c:pt idx="176">
                  <c:v>9</c:v>
                </c:pt>
                <c:pt idx="177">
                  <c:v>9</c:v>
                </c:pt>
                <c:pt idx="178">
                  <c:v>9</c:v>
                </c:pt>
                <c:pt idx="179">
                  <c:v>9</c:v>
                </c:pt>
                <c:pt idx="180">
                  <c:v>9</c:v>
                </c:pt>
                <c:pt idx="181">
                  <c:v>9</c:v>
                </c:pt>
                <c:pt idx="182">
                  <c:v>9</c:v>
                </c:pt>
                <c:pt idx="183">
                  <c:v>9</c:v>
                </c:pt>
                <c:pt idx="184">
                  <c:v>9</c:v>
                </c:pt>
                <c:pt idx="185">
                  <c:v>9</c:v>
                </c:pt>
                <c:pt idx="186">
                  <c:v>9</c:v>
                </c:pt>
                <c:pt idx="187" formatCode="General">
                  <c:v>10</c:v>
                </c:pt>
                <c:pt idx="188" formatCode="General">
                  <c:v>10</c:v>
                </c:pt>
                <c:pt idx="189" formatCode="General">
                  <c:v>10</c:v>
                </c:pt>
                <c:pt idx="190" formatCode="General">
                  <c:v>10</c:v>
                </c:pt>
                <c:pt idx="191" formatCode="General">
                  <c:v>10</c:v>
                </c:pt>
                <c:pt idx="192" formatCode="General">
                  <c:v>10</c:v>
                </c:pt>
                <c:pt idx="193" formatCode="General">
                  <c:v>10</c:v>
                </c:pt>
                <c:pt idx="194" formatCode="General">
                  <c:v>10</c:v>
                </c:pt>
                <c:pt idx="195" formatCode="General">
                  <c:v>10</c:v>
                </c:pt>
                <c:pt idx="196" formatCode="General">
                  <c:v>10</c:v>
                </c:pt>
                <c:pt idx="197" formatCode="General">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formatCode="General">
                  <c:v>11</c:v>
                </c:pt>
                <c:pt idx="222" formatCode="General">
                  <c:v>11</c:v>
                </c:pt>
                <c:pt idx="223" formatCode="General">
                  <c:v>11</c:v>
                </c:pt>
                <c:pt idx="224" formatCode="General">
                  <c:v>11</c:v>
                </c:pt>
                <c:pt idx="225" formatCode="General">
                  <c:v>11</c:v>
                </c:pt>
                <c:pt idx="226" formatCode="General">
                  <c:v>11</c:v>
                </c:pt>
                <c:pt idx="227" formatCode="General">
                  <c:v>11</c:v>
                </c:pt>
                <c:pt idx="228" formatCode="General">
                  <c:v>11</c:v>
                </c:pt>
                <c:pt idx="229" formatCode="General">
                  <c:v>11</c:v>
                </c:pt>
                <c:pt idx="230" formatCode="General">
                  <c:v>11</c:v>
                </c:pt>
                <c:pt idx="231" formatCode="General">
                  <c:v>11</c:v>
                </c:pt>
                <c:pt idx="232">
                  <c:v>11</c:v>
                </c:pt>
                <c:pt idx="233">
                  <c:v>11</c:v>
                </c:pt>
                <c:pt idx="234">
                  <c:v>11</c:v>
                </c:pt>
                <c:pt idx="235">
                  <c:v>11</c:v>
                </c:pt>
                <c:pt idx="236">
                  <c:v>11</c:v>
                </c:pt>
                <c:pt idx="237">
                  <c:v>11</c:v>
                </c:pt>
                <c:pt idx="238">
                  <c:v>11</c:v>
                </c:pt>
                <c:pt idx="239">
                  <c:v>11</c:v>
                </c:pt>
                <c:pt idx="240">
                  <c:v>11</c:v>
                </c:pt>
                <c:pt idx="241">
                  <c:v>11</c:v>
                </c:pt>
                <c:pt idx="242">
                  <c:v>11</c:v>
                </c:pt>
                <c:pt idx="243">
                  <c:v>11</c:v>
                </c:pt>
                <c:pt idx="244">
                  <c:v>11</c:v>
                </c:pt>
                <c:pt idx="245">
                  <c:v>11</c:v>
                </c:pt>
                <c:pt idx="246">
                  <c:v>11</c:v>
                </c:pt>
                <c:pt idx="247">
                  <c:v>11</c:v>
                </c:pt>
                <c:pt idx="248">
                  <c:v>11</c:v>
                </c:pt>
                <c:pt idx="249">
                  <c:v>11</c:v>
                </c:pt>
                <c:pt idx="250">
                  <c:v>11</c:v>
                </c:pt>
                <c:pt idx="251">
                  <c:v>11</c:v>
                </c:pt>
                <c:pt idx="252">
                  <c:v>11</c:v>
                </c:pt>
                <c:pt idx="253">
                  <c:v>11</c:v>
                </c:pt>
                <c:pt idx="254">
                  <c:v>11</c:v>
                </c:pt>
                <c:pt idx="255">
                  <c:v>11</c:v>
                </c:pt>
                <c:pt idx="256">
                  <c:v>11</c:v>
                </c:pt>
                <c:pt idx="257">
                  <c:v>11</c:v>
                </c:pt>
                <c:pt idx="258">
                  <c:v>11</c:v>
                </c:pt>
                <c:pt idx="259">
                  <c:v>11</c:v>
                </c:pt>
                <c:pt idx="260">
                  <c:v>11</c:v>
                </c:pt>
                <c:pt idx="261">
                  <c:v>11</c:v>
                </c:pt>
                <c:pt idx="262">
                  <c:v>11</c:v>
                </c:pt>
                <c:pt idx="263">
                  <c:v>11</c:v>
                </c:pt>
                <c:pt idx="264">
                  <c:v>11</c:v>
                </c:pt>
                <c:pt idx="265" formatCode="General">
                  <c:v>12</c:v>
                </c:pt>
                <c:pt idx="266" formatCode="General">
                  <c:v>12</c:v>
                </c:pt>
                <c:pt idx="267" formatCode="General">
                  <c:v>12</c:v>
                </c:pt>
                <c:pt idx="268" formatCode="General">
                  <c:v>12</c:v>
                </c:pt>
                <c:pt idx="269" formatCode="General">
                  <c:v>12</c:v>
                </c:pt>
                <c:pt idx="270" formatCode="General">
                  <c:v>12</c:v>
                </c:pt>
                <c:pt idx="271" formatCode="General">
                  <c:v>12</c:v>
                </c:pt>
                <c:pt idx="272">
                  <c:v>12</c:v>
                </c:pt>
                <c:pt idx="273">
                  <c:v>12</c:v>
                </c:pt>
                <c:pt idx="274">
                  <c:v>12</c:v>
                </c:pt>
                <c:pt idx="275">
                  <c:v>12</c:v>
                </c:pt>
                <c:pt idx="276">
                  <c:v>12</c:v>
                </c:pt>
                <c:pt idx="277">
                  <c:v>12</c:v>
                </c:pt>
                <c:pt idx="278">
                  <c:v>12</c:v>
                </c:pt>
                <c:pt idx="279">
                  <c:v>12</c:v>
                </c:pt>
                <c:pt idx="280">
                  <c:v>12</c:v>
                </c:pt>
                <c:pt idx="281">
                  <c:v>12</c:v>
                </c:pt>
                <c:pt idx="282">
                  <c:v>12</c:v>
                </c:pt>
                <c:pt idx="283">
                  <c:v>12</c:v>
                </c:pt>
                <c:pt idx="284">
                  <c:v>12</c:v>
                </c:pt>
                <c:pt idx="285">
                  <c:v>12</c:v>
                </c:pt>
                <c:pt idx="286">
                  <c:v>12</c:v>
                </c:pt>
                <c:pt idx="287">
                  <c:v>12</c:v>
                </c:pt>
                <c:pt idx="288">
                  <c:v>12</c:v>
                </c:pt>
                <c:pt idx="289">
                  <c:v>12</c:v>
                </c:pt>
                <c:pt idx="290">
                  <c:v>12</c:v>
                </c:pt>
                <c:pt idx="291">
                  <c:v>12</c:v>
                </c:pt>
                <c:pt idx="292">
                  <c:v>12</c:v>
                </c:pt>
                <c:pt idx="293">
                  <c:v>12</c:v>
                </c:pt>
                <c:pt idx="294">
                  <c:v>12</c:v>
                </c:pt>
                <c:pt idx="295">
                  <c:v>12</c:v>
                </c:pt>
                <c:pt idx="296">
                  <c:v>12</c:v>
                </c:pt>
                <c:pt idx="297">
                  <c:v>12</c:v>
                </c:pt>
                <c:pt idx="298">
                  <c:v>12</c:v>
                </c:pt>
                <c:pt idx="299">
                  <c:v>12</c:v>
                </c:pt>
                <c:pt idx="300">
                  <c:v>12</c:v>
                </c:pt>
                <c:pt idx="301">
                  <c:v>12</c:v>
                </c:pt>
                <c:pt idx="302">
                  <c:v>12</c:v>
                </c:pt>
                <c:pt idx="303">
                  <c:v>12</c:v>
                </c:pt>
                <c:pt idx="304">
                  <c:v>12</c:v>
                </c:pt>
                <c:pt idx="305" formatCode="General">
                  <c:v>13</c:v>
                </c:pt>
                <c:pt idx="306" formatCode="General">
                  <c:v>13</c:v>
                </c:pt>
                <c:pt idx="307">
                  <c:v>13</c:v>
                </c:pt>
                <c:pt idx="308">
                  <c:v>13</c:v>
                </c:pt>
                <c:pt idx="309">
                  <c:v>13</c:v>
                </c:pt>
                <c:pt idx="310">
                  <c:v>13</c:v>
                </c:pt>
                <c:pt idx="311">
                  <c:v>13</c:v>
                </c:pt>
                <c:pt idx="312">
                  <c:v>13</c:v>
                </c:pt>
                <c:pt idx="313">
                  <c:v>13</c:v>
                </c:pt>
                <c:pt idx="314">
                  <c:v>13</c:v>
                </c:pt>
                <c:pt idx="315">
                  <c:v>13</c:v>
                </c:pt>
                <c:pt idx="316">
                  <c:v>13</c:v>
                </c:pt>
                <c:pt idx="317">
                  <c:v>13</c:v>
                </c:pt>
                <c:pt idx="318">
                  <c:v>13</c:v>
                </c:pt>
                <c:pt idx="319">
                  <c:v>13</c:v>
                </c:pt>
                <c:pt idx="320">
                  <c:v>13</c:v>
                </c:pt>
                <c:pt idx="321">
                  <c:v>13</c:v>
                </c:pt>
                <c:pt idx="322">
                  <c:v>13</c:v>
                </c:pt>
                <c:pt idx="323">
                  <c:v>13</c:v>
                </c:pt>
                <c:pt idx="324">
                  <c:v>13</c:v>
                </c:pt>
                <c:pt idx="325">
                  <c:v>13</c:v>
                </c:pt>
                <c:pt idx="326">
                  <c:v>13</c:v>
                </c:pt>
                <c:pt idx="327">
                  <c:v>13</c:v>
                </c:pt>
                <c:pt idx="328">
                  <c:v>13</c:v>
                </c:pt>
                <c:pt idx="329">
                  <c:v>13</c:v>
                </c:pt>
                <c:pt idx="330">
                  <c:v>13</c:v>
                </c:pt>
                <c:pt idx="331">
                  <c:v>13</c:v>
                </c:pt>
                <c:pt idx="332">
                  <c:v>13</c:v>
                </c:pt>
                <c:pt idx="333">
                  <c:v>13</c:v>
                </c:pt>
                <c:pt idx="334">
                  <c:v>13</c:v>
                </c:pt>
                <c:pt idx="335">
                  <c:v>13</c:v>
                </c:pt>
                <c:pt idx="336" formatCode="General">
                  <c:v>14</c:v>
                </c:pt>
                <c:pt idx="337" formatCode="General">
                  <c:v>14</c:v>
                </c:pt>
                <c:pt idx="338" formatCode="General">
                  <c:v>14</c:v>
                </c:pt>
                <c:pt idx="339" formatCode="General">
                  <c:v>14</c:v>
                </c:pt>
                <c:pt idx="340" formatCode="General">
                  <c:v>14</c:v>
                </c:pt>
                <c:pt idx="341" formatCode="General">
                  <c:v>14</c:v>
                </c:pt>
                <c:pt idx="342" formatCode="General">
                  <c:v>14</c:v>
                </c:pt>
                <c:pt idx="343">
                  <c:v>14</c:v>
                </c:pt>
                <c:pt idx="344">
                  <c:v>14</c:v>
                </c:pt>
                <c:pt idx="345">
                  <c:v>14</c:v>
                </c:pt>
                <c:pt idx="346">
                  <c:v>14</c:v>
                </c:pt>
                <c:pt idx="347">
                  <c:v>14</c:v>
                </c:pt>
                <c:pt idx="348">
                  <c:v>14</c:v>
                </c:pt>
                <c:pt idx="349">
                  <c:v>14</c:v>
                </c:pt>
                <c:pt idx="350">
                  <c:v>14</c:v>
                </c:pt>
                <c:pt idx="351">
                  <c:v>14</c:v>
                </c:pt>
                <c:pt idx="352">
                  <c:v>14</c:v>
                </c:pt>
                <c:pt idx="353">
                  <c:v>14</c:v>
                </c:pt>
                <c:pt idx="354">
                  <c:v>14</c:v>
                </c:pt>
                <c:pt idx="355">
                  <c:v>14</c:v>
                </c:pt>
                <c:pt idx="356">
                  <c:v>14</c:v>
                </c:pt>
                <c:pt idx="357">
                  <c:v>14</c:v>
                </c:pt>
                <c:pt idx="358">
                  <c:v>14</c:v>
                </c:pt>
                <c:pt idx="359">
                  <c:v>14</c:v>
                </c:pt>
                <c:pt idx="360">
                  <c:v>14</c:v>
                </c:pt>
                <c:pt idx="361">
                  <c:v>14</c:v>
                </c:pt>
                <c:pt idx="362">
                  <c:v>14</c:v>
                </c:pt>
                <c:pt idx="363">
                  <c:v>14</c:v>
                </c:pt>
                <c:pt idx="364">
                  <c:v>14</c:v>
                </c:pt>
                <c:pt idx="365">
                  <c:v>14</c:v>
                </c:pt>
                <c:pt idx="366" formatCode="General">
                  <c:v>15</c:v>
                </c:pt>
                <c:pt idx="367" formatCode="General">
                  <c:v>15</c:v>
                </c:pt>
                <c:pt idx="368" formatCode="General">
                  <c:v>15</c:v>
                </c:pt>
                <c:pt idx="369" formatCode="General">
                  <c:v>15</c:v>
                </c:pt>
                <c:pt idx="370">
                  <c:v>15</c:v>
                </c:pt>
                <c:pt idx="371">
                  <c:v>15</c:v>
                </c:pt>
                <c:pt idx="372">
                  <c:v>15</c:v>
                </c:pt>
                <c:pt idx="373">
                  <c:v>15</c:v>
                </c:pt>
                <c:pt idx="374">
                  <c:v>15</c:v>
                </c:pt>
                <c:pt idx="375">
                  <c:v>15</c:v>
                </c:pt>
                <c:pt idx="376">
                  <c:v>15</c:v>
                </c:pt>
                <c:pt idx="377">
                  <c:v>15</c:v>
                </c:pt>
                <c:pt idx="378">
                  <c:v>15</c:v>
                </c:pt>
                <c:pt idx="379">
                  <c:v>15</c:v>
                </c:pt>
                <c:pt idx="380">
                  <c:v>15</c:v>
                </c:pt>
                <c:pt idx="381">
                  <c:v>15</c:v>
                </c:pt>
                <c:pt idx="382">
                  <c:v>15</c:v>
                </c:pt>
                <c:pt idx="383">
                  <c:v>15</c:v>
                </c:pt>
                <c:pt idx="384">
                  <c:v>15</c:v>
                </c:pt>
                <c:pt idx="385">
                  <c:v>15</c:v>
                </c:pt>
                <c:pt idx="386">
                  <c:v>15</c:v>
                </c:pt>
                <c:pt idx="387">
                  <c:v>15</c:v>
                </c:pt>
                <c:pt idx="388">
                  <c:v>15</c:v>
                </c:pt>
                <c:pt idx="389">
                  <c:v>15</c:v>
                </c:pt>
                <c:pt idx="390">
                  <c:v>15</c:v>
                </c:pt>
                <c:pt idx="391">
                  <c:v>15</c:v>
                </c:pt>
                <c:pt idx="392">
                  <c:v>15</c:v>
                </c:pt>
                <c:pt idx="393">
                  <c:v>15</c:v>
                </c:pt>
                <c:pt idx="394">
                  <c:v>15</c:v>
                </c:pt>
                <c:pt idx="395">
                  <c:v>15</c:v>
                </c:pt>
                <c:pt idx="396">
                  <c:v>15</c:v>
                </c:pt>
                <c:pt idx="397">
                  <c:v>15</c:v>
                </c:pt>
                <c:pt idx="398">
                  <c:v>15</c:v>
                </c:pt>
                <c:pt idx="399">
                  <c:v>15</c:v>
                </c:pt>
                <c:pt idx="400">
                  <c:v>15</c:v>
                </c:pt>
                <c:pt idx="401">
                  <c:v>15</c:v>
                </c:pt>
                <c:pt idx="402" formatCode="General">
                  <c:v>16</c:v>
                </c:pt>
                <c:pt idx="403" formatCode="General">
                  <c:v>16</c:v>
                </c:pt>
                <c:pt idx="404" formatCode="General">
                  <c:v>16</c:v>
                </c:pt>
                <c:pt idx="405" formatCode="General">
                  <c:v>16</c:v>
                </c:pt>
                <c:pt idx="406" formatCode="General">
                  <c:v>16</c:v>
                </c:pt>
                <c:pt idx="407" formatCode="General">
                  <c:v>16</c:v>
                </c:pt>
                <c:pt idx="408" formatCode="General">
                  <c:v>16</c:v>
                </c:pt>
                <c:pt idx="409" formatCode="General">
                  <c:v>16</c:v>
                </c:pt>
                <c:pt idx="410" formatCode="General">
                  <c:v>16</c:v>
                </c:pt>
                <c:pt idx="411">
                  <c:v>16</c:v>
                </c:pt>
                <c:pt idx="412">
                  <c:v>16</c:v>
                </c:pt>
                <c:pt idx="413">
                  <c:v>16</c:v>
                </c:pt>
                <c:pt idx="414">
                  <c:v>16</c:v>
                </c:pt>
                <c:pt idx="415">
                  <c:v>16</c:v>
                </c:pt>
                <c:pt idx="416">
                  <c:v>16</c:v>
                </c:pt>
                <c:pt idx="417">
                  <c:v>16</c:v>
                </c:pt>
                <c:pt idx="418">
                  <c:v>16</c:v>
                </c:pt>
                <c:pt idx="419">
                  <c:v>16</c:v>
                </c:pt>
                <c:pt idx="420">
                  <c:v>16</c:v>
                </c:pt>
                <c:pt idx="421">
                  <c:v>16</c:v>
                </c:pt>
                <c:pt idx="422">
                  <c:v>16</c:v>
                </c:pt>
                <c:pt idx="423">
                  <c:v>16</c:v>
                </c:pt>
                <c:pt idx="424">
                  <c:v>16</c:v>
                </c:pt>
                <c:pt idx="425">
                  <c:v>16</c:v>
                </c:pt>
                <c:pt idx="426">
                  <c:v>16</c:v>
                </c:pt>
                <c:pt idx="427">
                  <c:v>16</c:v>
                </c:pt>
                <c:pt idx="428">
                  <c:v>16</c:v>
                </c:pt>
                <c:pt idx="429">
                  <c:v>16</c:v>
                </c:pt>
                <c:pt idx="430">
                  <c:v>16</c:v>
                </c:pt>
                <c:pt idx="431">
                  <c:v>16</c:v>
                </c:pt>
                <c:pt idx="432">
                  <c:v>16</c:v>
                </c:pt>
                <c:pt idx="433">
                  <c:v>16</c:v>
                </c:pt>
                <c:pt idx="434">
                  <c:v>16</c:v>
                </c:pt>
                <c:pt idx="435" formatCode="General">
                  <c:v>17</c:v>
                </c:pt>
                <c:pt idx="436" formatCode="General">
                  <c:v>17</c:v>
                </c:pt>
                <c:pt idx="437" formatCode="General">
                  <c:v>17</c:v>
                </c:pt>
                <c:pt idx="438" formatCode="General">
                  <c:v>17</c:v>
                </c:pt>
                <c:pt idx="439" formatCode="General">
                  <c:v>17</c:v>
                </c:pt>
                <c:pt idx="440" formatCode="General">
                  <c:v>17</c:v>
                </c:pt>
                <c:pt idx="441" formatCode="General">
                  <c:v>17</c:v>
                </c:pt>
                <c:pt idx="442">
                  <c:v>17</c:v>
                </c:pt>
                <c:pt idx="443">
                  <c:v>17</c:v>
                </c:pt>
                <c:pt idx="444">
                  <c:v>17</c:v>
                </c:pt>
                <c:pt idx="445">
                  <c:v>17</c:v>
                </c:pt>
                <c:pt idx="446">
                  <c:v>17</c:v>
                </c:pt>
                <c:pt idx="447">
                  <c:v>17</c:v>
                </c:pt>
                <c:pt idx="448">
                  <c:v>17</c:v>
                </c:pt>
                <c:pt idx="449">
                  <c:v>17</c:v>
                </c:pt>
                <c:pt idx="450">
                  <c:v>17</c:v>
                </c:pt>
                <c:pt idx="451">
                  <c:v>17</c:v>
                </c:pt>
                <c:pt idx="452">
                  <c:v>17</c:v>
                </c:pt>
                <c:pt idx="453">
                  <c:v>17</c:v>
                </c:pt>
                <c:pt idx="454">
                  <c:v>17</c:v>
                </c:pt>
                <c:pt idx="455">
                  <c:v>17</c:v>
                </c:pt>
                <c:pt idx="456">
                  <c:v>17</c:v>
                </c:pt>
                <c:pt idx="457">
                  <c:v>17</c:v>
                </c:pt>
                <c:pt idx="458" formatCode="General">
                  <c:v>18</c:v>
                </c:pt>
                <c:pt idx="459" formatCode="General">
                  <c:v>18</c:v>
                </c:pt>
                <c:pt idx="460">
                  <c:v>18</c:v>
                </c:pt>
                <c:pt idx="461">
                  <c:v>18</c:v>
                </c:pt>
                <c:pt idx="462">
                  <c:v>18</c:v>
                </c:pt>
                <c:pt idx="463">
                  <c:v>18</c:v>
                </c:pt>
                <c:pt idx="464">
                  <c:v>18</c:v>
                </c:pt>
                <c:pt idx="465">
                  <c:v>18</c:v>
                </c:pt>
                <c:pt idx="466">
                  <c:v>18</c:v>
                </c:pt>
                <c:pt idx="467">
                  <c:v>18</c:v>
                </c:pt>
                <c:pt idx="468">
                  <c:v>18</c:v>
                </c:pt>
                <c:pt idx="469">
                  <c:v>18</c:v>
                </c:pt>
                <c:pt idx="470">
                  <c:v>18</c:v>
                </c:pt>
                <c:pt idx="471">
                  <c:v>18</c:v>
                </c:pt>
                <c:pt idx="472">
                  <c:v>18</c:v>
                </c:pt>
                <c:pt idx="473">
                  <c:v>18</c:v>
                </c:pt>
                <c:pt idx="474">
                  <c:v>18</c:v>
                </c:pt>
                <c:pt idx="475">
                  <c:v>18</c:v>
                </c:pt>
                <c:pt idx="476">
                  <c:v>18</c:v>
                </c:pt>
                <c:pt idx="477">
                  <c:v>18</c:v>
                </c:pt>
                <c:pt idx="478">
                  <c:v>18</c:v>
                </c:pt>
                <c:pt idx="479">
                  <c:v>18</c:v>
                </c:pt>
                <c:pt idx="480">
                  <c:v>18</c:v>
                </c:pt>
                <c:pt idx="481" formatCode="General">
                  <c:v>19</c:v>
                </c:pt>
                <c:pt idx="482" formatCode="General">
                  <c:v>19</c:v>
                </c:pt>
                <c:pt idx="483">
                  <c:v>19</c:v>
                </c:pt>
                <c:pt idx="484">
                  <c:v>19</c:v>
                </c:pt>
                <c:pt idx="485">
                  <c:v>19</c:v>
                </c:pt>
                <c:pt idx="486">
                  <c:v>19</c:v>
                </c:pt>
                <c:pt idx="487">
                  <c:v>19</c:v>
                </c:pt>
                <c:pt idx="488">
                  <c:v>19</c:v>
                </c:pt>
                <c:pt idx="489">
                  <c:v>19</c:v>
                </c:pt>
                <c:pt idx="490">
                  <c:v>19</c:v>
                </c:pt>
                <c:pt idx="491">
                  <c:v>19</c:v>
                </c:pt>
                <c:pt idx="492">
                  <c:v>19</c:v>
                </c:pt>
                <c:pt idx="493">
                  <c:v>19</c:v>
                </c:pt>
                <c:pt idx="494">
                  <c:v>19</c:v>
                </c:pt>
                <c:pt idx="495">
                  <c:v>19</c:v>
                </c:pt>
                <c:pt idx="496" formatCode="General">
                  <c:v>20</c:v>
                </c:pt>
                <c:pt idx="497" formatCode="General">
                  <c:v>20</c:v>
                </c:pt>
                <c:pt idx="498" formatCode="General">
                  <c:v>20</c:v>
                </c:pt>
                <c:pt idx="499" formatCode="General">
                  <c:v>20</c:v>
                </c:pt>
                <c:pt idx="500">
                  <c:v>20</c:v>
                </c:pt>
                <c:pt idx="501">
                  <c:v>20</c:v>
                </c:pt>
                <c:pt idx="502">
                  <c:v>20</c:v>
                </c:pt>
                <c:pt idx="503">
                  <c:v>20</c:v>
                </c:pt>
                <c:pt idx="504">
                  <c:v>20</c:v>
                </c:pt>
                <c:pt idx="505">
                  <c:v>20</c:v>
                </c:pt>
                <c:pt idx="506">
                  <c:v>20</c:v>
                </c:pt>
                <c:pt idx="507">
                  <c:v>20</c:v>
                </c:pt>
                <c:pt idx="508">
                  <c:v>20</c:v>
                </c:pt>
                <c:pt idx="509" formatCode="General">
                  <c:v>21</c:v>
                </c:pt>
                <c:pt idx="510">
                  <c:v>21</c:v>
                </c:pt>
                <c:pt idx="511">
                  <c:v>21</c:v>
                </c:pt>
                <c:pt idx="512">
                  <c:v>21</c:v>
                </c:pt>
                <c:pt idx="513">
                  <c:v>21</c:v>
                </c:pt>
                <c:pt idx="514">
                  <c:v>21</c:v>
                </c:pt>
                <c:pt idx="515">
                  <c:v>21</c:v>
                </c:pt>
                <c:pt idx="516">
                  <c:v>21</c:v>
                </c:pt>
                <c:pt idx="517">
                  <c:v>21</c:v>
                </c:pt>
                <c:pt idx="518">
                  <c:v>21</c:v>
                </c:pt>
                <c:pt idx="519">
                  <c:v>21</c:v>
                </c:pt>
                <c:pt idx="520">
                  <c:v>21</c:v>
                </c:pt>
                <c:pt idx="521">
                  <c:v>21</c:v>
                </c:pt>
                <c:pt idx="522">
                  <c:v>21</c:v>
                </c:pt>
                <c:pt idx="523">
                  <c:v>21</c:v>
                </c:pt>
                <c:pt idx="524">
                  <c:v>21</c:v>
                </c:pt>
                <c:pt idx="525">
                  <c:v>21</c:v>
                </c:pt>
                <c:pt idx="526">
                  <c:v>21</c:v>
                </c:pt>
                <c:pt idx="527">
                  <c:v>21</c:v>
                </c:pt>
                <c:pt idx="528">
                  <c:v>21</c:v>
                </c:pt>
                <c:pt idx="529">
                  <c:v>21</c:v>
                </c:pt>
                <c:pt idx="530" formatCode="General">
                  <c:v>22</c:v>
                </c:pt>
                <c:pt idx="531" formatCode="General">
                  <c:v>22</c:v>
                </c:pt>
                <c:pt idx="532" formatCode="General">
                  <c:v>22</c:v>
                </c:pt>
                <c:pt idx="533" formatCode="General">
                  <c:v>22</c:v>
                </c:pt>
                <c:pt idx="534">
                  <c:v>22</c:v>
                </c:pt>
                <c:pt idx="535">
                  <c:v>22</c:v>
                </c:pt>
                <c:pt idx="536">
                  <c:v>22</c:v>
                </c:pt>
                <c:pt idx="537">
                  <c:v>22</c:v>
                </c:pt>
                <c:pt idx="538">
                  <c:v>22</c:v>
                </c:pt>
                <c:pt idx="539">
                  <c:v>22</c:v>
                </c:pt>
                <c:pt idx="540">
                  <c:v>22</c:v>
                </c:pt>
                <c:pt idx="541">
                  <c:v>22</c:v>
                </c:pt>
                <c:pt idx="542">
                  <c:v>22</c:v>
                </c:pt>
                <c:pt idx="543">
                  <c:v>22</c:v>
                </c:pt>
                <c:pt idx="544">
                  <c:v>22</c:v>
                </c:pt>
                <c:pt idx="545">
                  <c:v>23</c:v>
                </c:pt>
                <c:pt idx="546">
                  <c:v>23</c:v>
                </c:pt>
                <c:pt idx="547">
                  <c:v>23</c:v>
                </c:pt>
                <c:pt idx="548">
                  <c:v>23</c:v>
                </c:pt>
                <c:pt idx="549">
                  <c:v>23</c:v>
                </c:pt>
                <c:pt idx="550">
                  <c:v>23</c:v>
                </c:pt>
                <c:pt idx="551">
                  <c:v>23</c:v>
                </c:pt>
                <c:pt idx="552">
                  <c:v>23</c:v>
                </c:pt>
                <c:pt idx="553">
                  <c:v>23</c:v>
                </c:pt>
                <c:pt idx="554">
                  <c:v>23</c:v>
                </c:pt>
                <c:pt idx="555">
                  <c:v>23</c:v>
                </c:pt>
                <c:pt idx="556">
                  <c:v>24</c:v>
                </c:pt>
                <c:pt idx="557">
                  <c:v>24</c:v>
                </c:pt>
                <c:pt idx="558" formatCode="General">
                  <c:v>25</c:v>
                </c:pt>
                <c:pt idx="559" formatCode="General">
                  <c:v>25</c:v>
                </c:pt>
                <c:pt idx="560">
                  <c:v>25</c:v>
                </c:pt>
                <c:pt idx="561">
                  <c:v>25</c:v>
                </c:pt>
                <c:pt idx="562" formatCode="General">
                  <c:v>26</c:v>
                </c:pt>
                <c:pt idx="563">
                  <c:v>26</c:v>
                </c:pt>
                <c:pt idx="564">
                  <c:v>26</c:v>
                </c:pt>
                <c:pt idx="565">
                  <c:v>26</c:v>
                </c:pt>
                <c:pt idx="566">
                  <c:v>26</c:v>
                </c:pt>
                <c:pt idx="567">
                  <c:v>26</c:v>
                </c:pt>
                <c:pt idx="568">
                  <c:v>26</c:v>
                </c:pt>
                <c:pt idx="569">
                  <c:v>26</c:v>
                </c:pt>
                <c:pt idx="570">
                  <c:v>26</c:v>
                </c:pt>
                <c:pt idx="571">
                  <c:v>26</c:v>
                </c:pt>
                <c:pt idx="572">
                  <c:v>26</c:v>
                </c:pt>
                <c:pt idx="573">
                  <c:v>26</c:v>
                </c:pt>
                <c:pt idx="574">
                  <c:v>26</c:v>
                </c:pt>
                <c:pt idx="575">
                  <c:v>26</c:v>
                </c:pt>
                <c:pt idx="576" formatCode="General">
                  <c:v>27</c:v>
                </c:pt>
                <c:pt idx="577">
                  <c:v>27</c:v>
                </c:pt>
                <c:pt idx="578">
                  <c:v>27</c:v>
                </c:pt>
                <c:pt idx="579">
                  <c:v>27</c:v>
                </c:pt>
                <c:pt idx="580">
                  <c:v>27</c:v>
                </c:pt>
                <c:pt idx="581">
                  <c:v>27</c:v>
                </c:pt>
                <c:pt idx="582">
                  <c:v>27</c:v>
                </c:pt>
                <c:pt idx="583">
                  <c:v>27</c:v>
                </c:pt>
                <c:pt idx="584">
                  <c:v>27</c:v>
                </c:pt>
                <c:pt idx="585">
                  <c:v>27</c:v>
                </c:pt>
                <c:pt idx="586">
                  <c:v>27</c:v>
                </c:pt>
                <c:pt idx="587" formatCode="General">
                  <c:v>28</c:v>
                </c:pt>
                <c:pt idx="588">
                  <c:v>28</c:v>
                </c:pt>
                <c:pt idx="589">
                  <c:v>28</c:v>
                </c:pt>
                <c:pt idx="590">
                  <c:v>28</c:v>
                </c:pt>
                <c:pt idx="591">
                  <c:v>29</c:v>
                </c:pt>
                <c:pt idx="592">
                  <c:v>29</c:v>
                </c:pt>
                <c:pt idx="593">
                  <c:v>29</c:v>
                </c:pt>
                <c:pt idx="594">
                  <c:v>30</c:v>
                </c:pt>
                <c:pt idx="595">
                  <c:v>30</c:v>
                </c:pt>
                <c:pt idx="596">
                  <c:v>30</c:v>
                </c:pt>
                <c:pt idx="597">
                  <c:v>30</c:v>
                </c:pt>
                <c:pt idx="598">
                  <c:v>30</c:v>
                </c:pt>
                <c:pt idx="599">
                  <c:v>30</c:v>
                </c:pt>
                <c:pt idx="600">
                  <c:v>31</c:v>
                </c:pt>
                <c:pt idx="601">
                  <c:v>31</c:v>
                </c:pt>
                <c:pt idx="602">
                  <c:v>31</c:v>
                </c:pt>
                <c:pt idx="603">
                  <c:v>31</c:v>
                </c:pt>
                <c:pt idx="604">
                  <c:v>31</c:v>
                </c:pt>
                <c:pt idx="605">
                  <c:v>31</c:v>
                </c:pt>
                <c:pt idx="606">
                  <c:v>31</c:v>
                </c:pt>
                <c:pt idx="607" formatCode="General">
                  <c:v>32</c:v>
                </c:pt>
                <c:pt idx="608">
                  <c:v>32</c:v>
                </c:pt>
                <c:pt idx="609">
                  <c:v>32</c:v>
                </c:pt>
                <c:pt idx="610">
                  <c:v>33</c:v>
                </c:pt>
                <c:pt idx="611">
                  <c:v>33</c:v>
                </c:pt>
                <c:pt idx="612">
                  <c:v>33</c:v>
                </c:pt>
                <c:pt idx="613">
                  <c:v>33</c:v>
                </c:pt>
                <c:pt idx="614" formatCode="General">
                  <c:v>34</c:v>
                </c:pt>
                <c:pt idx="615">
                  <c:v>34</c:v>
                </c:pt>
                <c:pt idx="616">
                  <c:v>34</c:v>
                </c:pt>
                <c:pt idx="617">
                  <c:v>34</c:v>
                </c:pt>
                <c:pt idx="618">
                  <c:v>35</c:v>
                </c:pt>
                <c:pt idx="619">
                  <c:v>35</c:v>
                </c:pt>
                <c:pt idx="620">
                  <c:v>35</c:v>
                </c:pt>
                <c:pt idx="621">
                  <c:v>37</c:v>
                </c:pt>
                <c:pt idx="622">
                  <c:v>37</c:v>
                </c:pt>
                <c:pt idx="623">
                  <c:v>38</c:v>
                </c:pt>
                <c:pt idx="624">
                  <c:v>38</c:v>
                </c:pt>
                <c:pt idx="625">
                  <c:v>38</c:v>
                </c:pt>
                <c:pt idx="626">
                  <c:v>39</c:v>
                </c:pt>
                <c:pt idx="627">
                  <c:v>39</c:v>
                </c:pt>
                <c:pt idx="628">
                  <c:v>40</c:v>
                </c:pt>
                <c:pt idx="629">
                  <c:v>40</c:v>
                </c:pt>
                <c:pt idx="630">
                  <c:v>40</c:v>
                </c:pt>
                <c:pt idx="631">
                  <c:v>40</c:v>
                </c:pt>
                <c:pt idx="632">
                  <c:v>40</c:v>
                </c:pt>
                <c:pt idx="633">
                  <c:v>40</c:v>
                </c:pt>
                <c:pt idx="634">
                  <c:v>40</c:v>
                </c:pt>
                <c:pt idx="635">
                  <c:v>41</c:v>
                </c:pt>
                <c:pt idx="636">
                  <c:v>43</c:v>
                </c:pt>
                <c:pt idx="637">
                  <c:v>44</c:v>
                </c:pt>
                <c:pt idx="638">
                  <c:v>45</c:v>
                </c:pt>
                <c:pt idx="639">
                  <c:v>46</c:v>
                </c:pt>
                <c:pt idx="640">
                  <c:v>46</c:v>
                </c:pt>
                <c:pt idx="641">
                  <c:v>47</c:v>
                </c:pt>
                <c:pt idx="642">
                  <c:v>47</c:v>
                </c:pt>
                <c:pt idx="643">
                  <c:v>50</c:v>
                </c:pt>
                <c:pt idx="644">
                  <c:v>51</c:v>
                </c:pt>
                <c:pt idx="645">
                  <c:v>51</c:v>
                </c:pt>
                <c:pt idx="646">
                  <c:v>52</c:v>
                </c:pt>
                <c:pt idx="647">
                  <c:v>53</c:v>
                </c:pt>
                <c:pt idx="648" formatCode="General">
                  <c:v>54</c:v>
                </c:pt>
                <c:pt idx="649">
                  <c:v>54</c:v>
                </c:pt>
                <c:pt idx="650">
                  <c:v>54</c:v>
                </c:pt>
                <c:pt idx="651">
                  <c:v>54</c:v>
                </c:pt>
                <c:pt idx="652">
                  <c:v>55</c:v>
                </c:pt>
                <c:pt idx="653">
                  <c:v>56</c:v>
                </c:pt>
                <c:pt idx="654">
                  <c:v>57</c:v>
                </c:pt>
                <c:pt idx="655">
                  <c:v>58</c:v>
                </c:pt>
                <c:pt idx="656">
                  <c:v>59</c:v>
                </c:pt>
                <c:pt idx="657">
                  <c:v>60</c:v>
                </c:pt>
                <c:pt idx="658">
                  <c:v>63</c:v>
                </c:pt>
                <c:pt idx="659">
                  <c:v>63</c:v>
                </c:pt>
                <c:pt idx="660">
                  <c:v>64</c:v>
                </c:pt>
                <c:pt idx="661">
                  <c:v>65</c:v>
                </c:pt>
                <c:pt idx="662">
                  <c:v>68</c:v>
                </c:pt>
                <c:pt idx="663">
                  <c:v>68</c:v>
                </c:pt>
                <c:pt idx="664">
                  <c:v>68</c:v>
                </c:pt>
                <c:pt idx="665">
                  <c:v>69</c:v>
                </c:pt>
                <c:pt idx="666">
                  <c:v>73</c:v>
                </c:pt>
                <c:pt idx="667">
                  <c:v>74</c:v>
                </c:pt>
                <c:pt idx="668">
                  <c:v>78</c:v>
                </c:pt>
                <c:pt idx="669">
                  <c:v>78</c:v>
                </c:pt>
                <c:pt idx="670">
                  <c:v>85</c:v>
                </c:pt>
                <c:pt idx="671">
                  <c:v>89</c:v>
                </c:pt>
              </c:numCache>
            </c:numRef>
          </c:val>
        </c:ser>
        <c:dLbls>
          <c:showLegendKey val="0"/>
          <c:showVal val="0"/>
          <c:showCatName val="0"/>
          <c:showSerName val="0"/>
          <c:showPercent val="0"/>
          <c:showBubbleSize val="0"/>
        </c:dLbls>
        <c:gapWidth val="150"/>
        <c:overlap val="100"/>
        <c:axId val="-547682256"/>
        <c:axId val="-547687152"/>
      </c:barChart>
      <c:catAx>
        <c:axId val="-547682256"/>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7687152"/>
        <c:crosses val="autoZero"/>
        <c:auto val="1"/>
        <c:lblAlgn val="ctr"/>
        <c:lblOffset val="100"/>
        <c:noMultiLvlLbl val="0"/>
      </c:catAx>
      <c:valAx>
        <c:axId val="-547687152"/>
        <c:scaling>
          <c:orientation val="minMax"/>
          <c:max val="80"/>
        </c:scaling>
        <c:delete val="0"/>
        <c:axPos val="b"/>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768225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a:t>Bottom Hole Temperature Gradient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22170171766504"/>
          <c:y val="0.10404685274099087"/>
          <c:w val="0.83731353201103031"/>
          <c:h val="0.73102570985445003"/>
        </c:manualLayout>
      </c:layout>
      <c:scatterChart>
        <c:scatterStyle val="lineMarker"/>
        <c:varyColors val="0"/>
        <c:ser>
          <c:idx val="1"/>
          <c:order val="0"/>
          <c:tx>
            <c:strRef>
              <c:f>Sheet1!$C$1</c:f>
              <c:strCache>
                <c:ptCount val="1"/>
              </c:strCache>
            </c:strRef>
          </c:tx>
          <c:spPr>
            <a:ln w="28575" cap="rnd" cmpd="sng" algn="ctr">
              <a:noFill/>
              <a:prstDash val="solid"/>
              <a:round/>
            </a:ln>
            <a:effectLst/>
          </c:spPr>
          <c:marker>
            <c:symbol val="circle"/>
            <c:size val="7"/>
            <c:spPr>
              <a:solidFill>
                <a:schemeClr val="accent5"/>
              </a:solidFill>
              <a:ln w="9525" cap="flat" cmpd="sng" algn="ctr">
                <a:solidFill>
                  <a:schemeClr val="accent5">
                    <a:shade val="95000"/>
                    <a:satMod val="105000"/>
                  </a:schemeClr>
                </a:solidFill>
                <a:prstDash val="solid"/>
                <a:round/>
              </a:ln>
              <a:effectLst/>
            </c:spPr>
          </c:marker>
          <c:trendline>
            <c:spPr>
              <a:ln w="25400" cap="rnd" cmpd="sng" algn="ctr">
                <a:solidFill>
                  <a:schemeClr val="accent2"/>
                </a:solidFill>
                <a:prstDash val="solid"/>
                <a:round/>
                <a:tailEnd type="arrow"/>
              </a:ln>
              <a:effectLst>
                <a:outerShdw blurRad="50800" dist="38100" dir="2700000" algn="tl" rotWithShape="0">
                  <a:prstClr val="black">
                    <a:alpha val="40000"/>
                  </a:prstClr>
                </a:outerShdw>
              </a:effectLst>
            </c:spPr>
            <c:trendlineType val="linear"/>
            <c:dispRSqr val="0"/>
            <c:dispEq val="0"/>
          </c:trendline>
          <c:xVal>
            <c:numRef>
              <c:f>Sheet1!$A$2:$A$423</c:f>
              <c:numCache>
                <c:formatCode>_(* #,##0_);_(* \(#,##0\);_(* "-"??_);_(@_)</c:formatCode>
                <c:ptCount val="422"/>
                <c:pt idx="0">
                  <c:v>980</c:v>
                </c:pt>
                <c:pt idx="1">
                  <c:v>1000</c:v>
                </c:pt>
                <c:pt idx="2">
                  <c:v>1000</c:v>
                </c:pt>
                <c:pt idx="3">
                  <c:v>3990</c:v>
                </c:pt>
                <c:pt idx="4">
                  <c:v>1989</c:v>
                </c:pt>
                <c:pt idx="5">
                  <c:v>2550</c:v>
                </c:pt>
                <c:pt idx="6">
                  <c:v>2230</c:v>
                </c:pt>
                <c:pt idx="7">
                  <c:v>3343</c:v>
                </c:pt>
                <c:pt idx="9">
                  <c:v>1960</c:v>
                </c:pt>
                <c:pt idx="10">
                  <c:v>1515</c:v>
                </c:pt>
                <c:pt idx="11">
                  <c:v>3350</c:v>
                </c:pt>
                <c:pt idx="13">
                  <c:v>4754</c:v>
                </c:pt>
                <c:pt idx="14">
                  <c:v>5000</c:v>
                </c:pt>
                <c:pt idx="15">
                  <c:v>3818</c:v>
                </c:pt>
                <c:pt idx="16">
                  <c:v>4531</c:v>
                </c:pt>
                <c:pt idx="17">
                  <c:v>4748</c:v>
                </c:pt>
                <c:pt idx="18">
                  <c:v>4887</c:v>
                </c:pt>
                <c:pt idx="19">
                  <c:v>4900</c:v>
                </c:pt>
                <c:pt idx="20">
                  <c:v>3697</c:v>
                </c:pt>
                <c:pt idx="21">
                  <c:v>5023</c:v>
                </c:pt>
                <c:pt idx="22">
                  <c:v>4310</c:v>
                </c:pt>
                <c:pt idx="23">
                  <c:v>5500</c:v>
                </c:pt>
                <c:pt idx="24">
                  <c:v>8053</c:v>
                </c:pt>
                <c:pt idx="25">
                  <c:v>5980</c:v>
                </c:pt>
                <c:pt idx="27">
                  <c:v>5304</c:v>
                </c:pt>
                <c:pt idx="28">
                  <c:v>4200</c:v>
                </c:pt>
                <c:pt idx="29">
                  <c:v>4241</c:v>
                </c:pt>
                <c:pt idx="30">
                  <c:v>4496</c:v>
                </c:pt>
                <c:pt idx="31">
                  <c:v>5630</c:v>
                </c:pt>
                <c:pt idx="32">
                  <c:v>4548</c:v>
                </c:pt>
                <c:pt idx="33">
                  <c:v>4548</c:v>
                </c:pt>
                <c:pt idx="34">
                  <c:v>6428</c:v>
                </c:pt>
                <c:pt idx="35">
                  <c:v>4961</c:v>
                </c:pt>
                <c:pt idx="36">
                  <c:v>6000</c:v>
                </c:pt>
                <c:pt idx="37">
                  <c:v>6285</c:v>
                </c:pt>
                <c:pt idx="38">
                  <c:v>4740</c:v>
                </c:pt>
                <c:pt idx="39">
                  <c:v>6222</c:v>
                </c:pt>
                <c:pt idx="40">
                  <c:v>4850</c:v>
                </c:pt>
                <c:pt idx="41">
                  <c:v>6215</c:v>
                </c:pt>
                <c:pt idx="43">
                  <c:v>8915</c:v>
                </c:pt>
                <c:pt idx="44">
                  <c:v>6375</c:v>
                </c:pt>
                <c:pt idx="45">
                  <c:v>12697</c:v>
                </c:pt>
                <c:pt idx="46">
                  <c:v>7321</c:v>
                </c:pt>
                <c:pt idx="47">
                  <c:v>13355</c:v>
                </c:pt>
                <c:pt idx="48">
                  <c:v>6370</c:v>
                </c:pt>
                <c:pt idx="49">
                  <c:v>6100</c:v>
                </c:pt>
                <c:pt idx="50">
                  <c:v>8550</c:v>
                </c:pt>
                <c:pt idx="51">
                  <c:v>5907</c:v>
                </c:pt>
                <c:pt idx="52">
                  <c:v>8200</c:v>
                </c:pt>
                <c:pt idx="53">
                  <c:v>14425</c:v>
                </c:pt>
                <c:pt idx="54">
                  <c:v>8416</c:v>
                </c:pt>
                <c:pt idx="55">
                  <c:v>7200</c:v>
                </c:pt>
                <c:pt idx="57">
                  <c:v>14512</c:v>
                </c:pt>
                <c:pt idx="58">
                  <c:v>7508</c:v>
                </c:pt>
                <c:pt idx="59">
                  <c:v>11976</c:v>
                </c:pt>
                <c:pt idx="60">
                  <c:v>12235</c:v>
                </c:pt>
                <c:pt idx="61">
                  <c:v>6993</c:v>
                </c:pt>
                <c:pt idx="62">
                  <c:v>15097</c:v>
                </c:pt>
                <c:pt idx="63">
                  <c:v>14897</c:v>
                </c:pt>
                <c:pt idx="64">
                  <c:v>15863</c:v>
                </c:pt>
                <c:pt idx="65">
                  <c:v>12160</c:v>
                </c:pt>
                <c:pt idx="66">
                  <c:v>15355</c:v>
                </c:pt>
                <c:pt idx="67">
                  <c:v>12750</c:v>
                </c:pt>
                <c:pt idx="68">
                  <c:v>11917</c:v>
                </c:pt>
                <c:pt idx="69">
                  <c:v>11917</c:v>
                </c:pt>
                <c:pt idx="70">
                  <c:v>14905</c:v>
                </c:pt>
                <c:pt idx="71">
                  <c:v>14740</c:v>
                </c:pt>
                <c:pt idx="72">
                  <c:v>15820</c:v>
                </c:pt>
                <c:pt idx="73">
                  <c:v>16000</c:v>
                </c:pt>
                <c:pt idx="74">
                  <c:v>16619</c:v>
                </c:pt>
                <c:pt idx="75">
                  <c:v>15028</c:v>
                </c:pt>
                <c:pt idx="76">
                  <c:v>10130</c:v>
                </c:pt>
                <c:pt idx="77">
                  <c:v>7518</c:v>
                </c:pt>
                <c:pt idx="78">
                  <c:v>13095</c:v>
                </c:pt>
                <c:pt idx="79">
                  <c:v>14356</c:v>
                </c:pt>
                <c:pt idx="80">
                  <c:v>11105</c:v>
                </c:pt>
                <c:pt idx="81">
                  <c:v>16132</c:v>
                </c:pt>
                <c:pt idx="82">
                  <c:v>15100</c:v>
                </c:pt>
                <c:pt idx="83">
                  <c:v>12260</c:v>
                </c:pt>
                <c:pt idx="84">
                  <c:v>16994</c:v>
                </c:pt>
                <c:pt idx="85">
                  <c:v>14800</c:v>
                </c:pt>
                <c:pt idx="86">
                  <c:v>14990</c:v>
                </c:pt>
                <c:pt idx="87">
                  <c:v>14990</c:v>
                </c:pt>
                <c:pt idx="88">
                  <c:v>17350</c:v>
                </c:pt>
                <c:pt idx="89">
                  <c:v>14631</c:v>
                </c:pt>
                <c:pt idx="90">
                  <c:v>14711</c:v>
                </c:pt>
                <c:pt idx="91">
                  <c:v>17578</c:v>
                </c:pt>
                <c:pt idx="92">
                  <c:v>3300</c:v>
                </c:pt>
                <c:pt idx="93">
                  <c:v>13931</c:v>
                </c:pt>
                <c:pt idx="94">
                  <c:v>15990</c:v>
                </c:pt>
                <c:pt idx="95">
                  <c:v>10700</c:v>
                </c:pt>
                <c:pt idx="96">
                  <c:v>13065</c:v>
                </c:pt>
                <c:pt idx="97">
                  <c:v>16897</c:v>
                </c:pt>
                <c:pt idx="98">
                  <c:v>15828</c:v>
                </c:pt>
                <c:pt idx="99">
                  <c:v>14227</c:v>
                </c:pt>
                <c:pt idx="100">
                  <c:v>14227</c:v>
                </c:pt>
                <c:pt idx="101">
                  <c:v>5378</c:v>
                </c:pt>
                <c:pt idx="102">
                  <c:v>13038</c:v>
                </c:pt>
                <c:pt idx="103">
                  <c:v>15089</c:v>
                </c:pt>
                <c:pt idx="104">
                  <c:v>15089</c:v>
                </c:pt>
                <c:pt idx="105">
                  <c:v>12975</c:v>
                </c:pt>
                <c:pt idx="106">
                  <c:v>14394</c:v>
                </c:pt>
                <c:pt idx="107">
                  <c:v>14472</c:v>
                </c:pt>
                <c:pt idx="108">
                  <c:v>16692</c:v>
                </c:pt>
                <c:pt idx="109">
                  <c:v>16692</c:v>
                </c:pt>
                <c:pt idx="110">
                  <c:v>11200</c:v>
                </c:pt>
                <c:pt idx="111">
                  <c:v>14261</c:v>
                </c:pt>
                <c:pt idx="112">
                  <c:v>14870</c:v>
                </c:pt>
                <c:pt idx="113">
                  <c:v>15548</c:v>
                </c:pt>
                <c:pt idx="114">
                  <c:v>14546</c:v>
                </c:pt>
                <c:pt idx="115">
                  <c:v>14669</c:v>
                </c:pt>
                <c:pt idx="116">
                  <c:v>18035</c:v>
                </c:pt>
                <c:pt idx="117">
                  <c:v>17406</c:v>
                </c:pt>
                <c:pt idx="118">
                  <c:v>15803</c:v>
                </c:pt>
                <c:pt idx="119">
                  <c:v>15393</c:v>
                </c:pt>
                <c:pt idx="120">
                  <c:v>15748</c:v>
                </c:pt>
                <c:pt idx="121">
                  <c:v>15620</c:v>
                </c:pt>
                <c:pt idx="122">
                  <c:v>16869</c:v>
                </c:pt>
                <c:pt idx="123">
                  <c:v>15180</c:v>
                </c:pt>
                <c:pt idx="124">
                  <c:v>16825</c:v>
                </c:pt>
                <c:pt idx="125">
                  <c:v>16730</c:v>
                </c:pt>
                <c:pt idx="126">
                  <c:v>16612</c:v>
                </c:pt>
                <c:pt idx="127">
                  <c:v>15007</c:v>
                </c:pt>
                <c:pt idx="128">
                  <c:v>16721</c:v>
                </c:pt>
                <c:pt idx="129">
                  <c:v>15642</c:v>
                </c:pt>
                <c:pt idx="130">
                  <c:v>16152</c:v>
                </c:pt>
                <c:pt idx="131">
                  <c:v>17118</c:v>
                </c:pt>
                <c:pt idx="132">
                  <c:v>15370</c:v>
                </c:pt>
                <c:pt idx="133">
                  <c:v>16451</c:v>
                </c:pt>
                <c:pt idx="134">
                  <c:v>16536</c:v>
                </c:pt>
                <c:pt idx="135">
                  <c:v>11007</c:v>
                </c:pt>
                <c:pt idx="136">
                  <c:v>11300</c:v>
                </c:pt>
                <c:pt idx="137">
                  <c:v>13309</c:v>
                </c:pt>
                <c:pt idx="138">
                  <c:v>15218</c:v>
                </c:pt>
                <c:pt idx="139">
                  <c:v>10023</c:v>
                </c:pt>
                <c:pt idx="140">
                  <c:v>16675</c:v>
                </c:pt>
                <c:pt idx="141">
                  <c:v>17497</c:v>
                </c:pt>
                <c:pt idx="142">
                  <c:v>16144</c:v>
                </c:pt>
                <c:pt idx="143">
                  <c:v>15777</c:v>
                </c:pt>
                <c:pt idx="144">
                  <c:v>17406</c:v>
                </c:pt>
                <c:pt idx="145">
                  <c:v>15255</c:v>
                </c:pt>
                <c:pt idx="146">
                  <c:v>15165</c:v>
                </c:pt>
                <c:pt idx="147">
                  <c:v>16834</c:v>
                </c:pt>
                <c:pt idx="148">
                  <c:v>16807</c:v>
                </c:pt>
                <c:pt idx="149">
                  <c:v>16680</c:v>
                </c:pt>
                <c:pt idx="150">
                  <c:v>17165</c:v>
                </c:pt>
                <c:pt idx="151">
                  <c:v>15888</c:v>
                </c:pt>
                <c:pt idx="152">
                  <c:v>12500</c:v>
                </c:pt>
                <c:pt idx="153">
                  <c:v>15825</c:v>
                </c:pt>
                <c:pt idx="154">
                  <c:v>15291</c:v>
                </c:pt>
                <c:pt idx="155">
                  <c:v>11143</c:v>
                </c:pt>
                <c:pt idx="156">
                  <c:v>16260</c:v>
                </c:pt>
                <c:pt idx="157">
                  <c:v>16649</c:v>
                </c:pt>
                <c:pt idx="158">
                  <c:v>15815</c:v>
                </c:pt>
                <c:pt idx="159">
                  <c:v>15483</c:v>
                </c:pt>
                <c:pt idx="160">
                  <c:v>17055</c:v>
                </c:pt>
                <c:pt idx="161">
                  <c:v>12796</c:v>
                </c:pt>
                <c:pt idx="162">
                  <c:v>18004</c:v>
                </c:pt>
                <c:pt idx="163">
                  <c:v>16585</c:v>
                </c:pt>
                <c:pt idx="164">
                  <c:v>15999</c:v>
                </c:pt>
                <c:pt idx="165">
                  <c:v>16775</c:v>
                </c:pt>
                <c:pt idx="166">
                  <c:v>16025</c:v>
                </c:pt>
                <c:pt idx="167">
                  <c:v>16148</c:v>
                </c:pt>
                <c:pt idx="168">
                  <c:v>18992</c:v>
                </c:pt>
                <c:pt idx="169">
                  <c:v>16482</c:v>
                </c:pt>
                <c:pt idx="170">
                  <c:v>17502</c:v>
                </c:pt>
                <c:pt idx="171">
                  <c:v>15950</c:v>
                </c:pt>
                <c:pt idx="172">
                  <c:v>16962</c:v>
                </c:pt>
                <c:pt idx="173">
                  <c:v>16597</c:v>
                </c:pt>
                <c:pt idx="174">
                  <c:v>19367</c:v>
                </c:pt>
                <c:pt idx="175">
                  <c:v>16420</c:v>
                </c:pt>
                <c:pt idx="176">
                  <c:v>15996</c:v>
                </c:pt>
                <c:pt idx="177">
                  <c:v>16665</c:v>
                </c:pt>
                <c:pt idx="178">
                  <c:v>16665</c:v>
                </c:pt>
                <c:pt idx="179">
                  <c:v>15971</c:v>
                </c:pt>
                <c:pt idx="180">
                  <c:v>16751</c:v>
                </c:pt>
                <c:pt idx="181">
                  <c:v>13960</c:v>
                </c:pt>
                <c:pt idx="182">
                  <c:v>16945</c:v>
                </c:pt>
                <c:pt idx="183">
                  <c:v>17153</c:v>
                </c:pt>
                <c:pt idx="184">
                  <c:v>15204</c:v>
                </c:pt>
                <c:pt idx="185">
                  <c:v>12331</c:v>
                </c:pt>
                <c:pt idx="186">
                  <c:v>17395</c:v>
                </c:pt>
                <c:pt idx="187">
                  <c:v>15804</c:v>
                </c:pt>
                <c:pt idx="188">
                  <c:v>15358</c:v>
                </c:pt>
                <c:pt idx="189">
                  <c:v>17939</c:v>
                </c:pt>
                <c:pt idx="190">
                  <c:v>17939</c:v>
                </c:pt>
                <c:pt idx="191">
                  <c:v>1394</c:v>
                </c:pt>
                <c:pt idx="192">
                  <c:v>3578</c:v>
                </c:pt>
                <c:pt idx="193">
                  <c:v>3334</c:v>
                </c:pt>
                <c:pt idx="194">
                  <c:v>3548</c:v>
                </c:pt>
                <c:pt idx="195">
                  <c:v>1494</c:v>
                </c:pt>
                <c:pt idx="196">
                  <c:v>3926</c:v>
                </c:pt>
                <c:pt idx="197">
                  <c:v>4424</c:v>
                </c:pt>
                <c:pt idx="198">
                  <c:v>4542</c:v>
                </c:pt>
                <c:pt idx="199">
                  <c:v>4244</c:v>
                </c:pt>
                <c:pt idx="200">
                  <c:v>4351</c:v>
                </c:pt>
                <c:pt idx="201">
                  <c:v>5662</c:v>
                </c:pt>
                <c:pt idx="202">
                  <c:v>4272</c:v>
                </c:pt>
                <c:pt idx="203">
                  <c:v>5113</c:v>
                </c:pt>
                <c:pt idx="204">
                  <c:v>7173</c:v>
                </c:pt>
                <c:pt idx="205">
                  <c:v>5760</c:v>
                </c:pt>
                <c:pt idx="206">
                  <c:v>6137</c:v>
                </c:pt>
                <c:pt idx="207">
                  <c:v>6137</c:v>
                </c:pt>
                <c:pt idx="208">
                  <c:v>4556</c:v>
                </c:pt>
                <c:pt idx="209">
                  <c:v>5204</c:v>
                </c:pt>
                <c:pt idx="210">
                  <c:v>5641</c:v>
                </c:pt>
                <c:pt idx="211">
                  <c:v>5600</c:v>
                </c:pt>
                <c:pt idx="212">
                  <c:v>5600</c:v>
                </c:pt>
                <c:pt idx="213">
                  <c:v>5760</c:v>
                </c:pt>
                <c:pt idx="214">
                  <c:v>5760</c:v>
                </c:pt>
                <c:pt idx="215">
                  <c:v>5776</c:v>
                </c:pt>
                <c:pt idx="216">
                  <c:v>5897</c:v>
                </c:pt>
                <c:pt idx="217">
                  <c:v>5698</c:v>
                </c:pt>
                <c:pt idx="218">
                  <c:v>8670</c:v>
                </c:pt>
                <c:pt idx="219">
                  <c:v>11167</c:v>
                </c:pt>
                <c:pt idx="220">
                  <c:v>11400</c:v>
                </c:pt>
                <c:pt idx="221">
                  <c:v>9491</c:v>
                </c:pt>
                <c:pt idx="222">
                  <c:v>5163</c:v>
                </c:pt>
                <c:pt idx="223">
                  <c:v>7308</c:v>
                </c:pt>
                <c:pt idx="224">
                  <c:v>8146</c:v>
                </c:pt>
                <c:pt idx="225">
                  <c:v>7829</c:v>
                </c:pt>
                <c:pt idx="226">
                  <c:v>11558</c:v>
                </c:pt>
                <c:pt idx="227">
                  <c:v>7777</c:v>
                </c:pt>
                <c:pt idx="228">
                  <c:v>7069</c:v>
                </c:pt>
                <c:pt idx="229">
                  <c:v>7242</c:v>
                </c:pt>
                <c:pt idx="230">
                  <c:v>7698</c:v>
                </c:pt>
                <c:pt idx="231">
                  <c:v>8373</c:v>
                </c:pt>
                <c:pt idx="232">
                  <c:v>8053</c:v>
                </c:pt>
                <c:pt idx="233">
                  <c:v>10934</c:v>
                </c:pt>
                <c:pt idx="234">
                  <c:v>7568</c:v>
                </c:pt>
                <c:pt idx="235">
                  <c:v>8366</c:v>
                </c:pt>
                <c:pt idx="236">
                  <c:v>7390</c:v>
                </c:pt>
                <c:pt idx="237">
                  <c:v>8085</c:v>
                </c:pt>
                <c:pt idx="238">
                  <c:v>6753</c:v>
                </c:pt>
                <c:pt idx="239">
                  <c:v>7726</c:v>
                </c:pt>
                <c:pt idx="240">
                  <c:v>11811</c:v>
                </c:pt>
                <c:pt idx="241">
                  <c:v>8120</c:v>
                </c:pt>
                <c:pt idx="242">
                  <c:v>8324</c:v>
                </c:pt>
                <c:pt idx="243">
                  <c:v>7925</c:v>
                </c:pt>
                <c:pt idx="244">
                  <c:v>10648</c:v>
                </c:pt>
                <c:pt idx="245">
                  <c:v>8149</c:v>
                </c:pt>
                <c:pt idx="246">
                  <c:v>9565</c:v>
                </c:pt>
                <c:pt idx="247">
                  <c:v>9364</c:v>
                </c:pt>
                <c:pt idx="248">
                  <c:v>8627</c:v>
                </c:pt>
                <c:pt idx="249">
                  <c:v>10539</c:v>
                </c:pt>
                <c:pt idx="250">
                  <c:v>8109</c:v>
                </c:pt>
                <c:pt idx="251">
                  <c:v>10589</c:v>
                </c:pt>
                <c:pt idx="252">
                  <c:v>7576</c:v>
                </c:pt>
                <c:pt idx="253">
                  <c:v>6996</c:v>
                </c:pt>
                <c:pt idx="254">
                  <c:v>7839</c:v>
                </c:pt>
                <c:pt idx="255">
                  <c:v>7181</c:v>
                </c:pt>
                <c:pt idx="256">
                  <c:v>9446</c:v>
                </c:pt>
                <c:pt idx="257">
                  <c:v>7053</c:v>
                </c:pt>
                <c:pt idx="258">
                  <c:v>6515</c:v>
                </c:pt>
                <c:pt idx="259">
                  <c:v>7823</c:v>
                </c:pt>
                <c:pt idx="260">
                  <c:v>5686</c:v>
                </c:pt>
                <c:pt idx="261">
                  <c:v>10423</c:v>
                </c:pt>
                <c:pt idx="262">
                  <c:v>7460</c:v>
                </c:pt>
                <c:pt idx="263">
                  <c:v>8895</c:v>
                </c:pt>
                <c:pt idx="264">
                  <c:v>9114</c:v>
                </c:pt>
                <c:pt idx="265">
                  <c:v>6295</c:v>
                </c:pt>
                <c:pt idx="268">
                  <c:v>1993</c:v>
                </c:pt>
                <c:pt idx="269">
                  <c:v>5345</c:v>
                </c:pt>
                <c:pt idx="270">
                  <c:v>6256</c:v>
                </c:pt>
                <c:pt idx="271">
                  <c:v>1274</c:v>
                </c:pt>
                <c:pt idx="272">
                  <c:v>2776</c:v>
                </c:pt>
                <c:pt idx="273">
                  <c:v>2300</c:v>
                </c:pt>
                <c:pt idx="274">
                  <c:v>5126</c:v>
                </c:pt>
                <c:pt idx="275">
                  <c:v>1143</c:v>
                </c:pt>
                <c:pt idx="276">
                  <c:v>5475</c:v>
                </c:pt>
                <c:pt idx="278">
                  <c:v>6769</c:v>
                </c:pt>
                <c:pt idx="280">
                  <c:v>4112</c:v>
                </c:pt>
                <c:pt idx="281">
                  <c:v>1970</c:v>
                </c:pt>
                <c:pt idx="282">
                  <c:v>5994</c:v>
                </c:pt>
                <c:pt idx="283">
                  <c:v>8835</c:v>
                </c:pt>
                <c:pt idx="284">
                  <c:v>5824</c:v>
                </c:pt>
                <c:pt idx="286">
                  <c:v>2010</c:v>
                </c:pt>
                <c:pt idx="287">
                  <c:v>9010</c:v>
                </c:pt>
                <c:pt idx="289">
                  <c:v>4550</c:v>
                </c:pt>
                <c:pt idx="290">
                  <c:v>5335</c:v>
                </c:pt>
                <c:pt idx="291">
                  <c:v>4692</c:v>
                </c:pt>
                <c:pt idx="292">
                  <c:v>8307</c:v>
                </c:pt>
                <c:pt idx="293">
                  <c:v>5693</c:v>
                </c:pt>
                <c:pt idx="294">
                  <c:v>4692</c:v>
                </c:pt>
                <c:pt idx="295">
                  <c:v>11641</c:v>
                </c:pt>
                <c:pt idx="296">
                  <c:v>13386</c:v>
                </c:pt>
                <c:pt idx="299">
                  <c:v>13866</c:v>
                </c:pt>
                <c:pt idx="300">
                  <c:v>12643</c:v>
                </c:pt>
                <c:pt idx="301">
                  <c:v>14748</c:v>
                </c:pt>
                <c:pt idx="304">
                  <c:v>12710</c:v>
                </c:pt>
                <c:pt idx="305">
                  <c:v>11623</c:v>
                </c:pt>
                <c:pt idx="306">
                  <c:v>10114</c:v>
                </c:pt>
                <c:pt idx="307">
                  <c:v>11742</c:v>
                </c:pt>
                <c:pt idx="308">
                  <c:v>11473</c:v>
                </c:pt>
                <c:pt idx="309">
                  <c:v>11727</c:v>
                </c:pt>
                <c:pt idx="310">
                  <c:v>5628</c:v>
                </c:pt>
                <c:pt idx="311">
                  <c:v>11419</c:v>
                </c:pt>
                <c:pt idx="312">
                  <c:v>10272</c:v>
                </c:pt>
                <c:pt idx="313">
                  <c:v>11613</c:v>
                </c:pt>
                <c:pt idx="314">
                  <c:v>10900</c:v>
                </c:pt>
                <c:pt idx="316">
                  <c:v>777</c:v>
                </c:pt>
                <c:pt idx="317">
                  <c:v>827</c:v>
                </c:pt>
                <c:pt idx="318">
                  <c:v>850</c:v>
                </c:pt>
                <c:pt idx="319">
                  <c:v>900</c:v>
                </c:pt>
                <c:pt idx="320">
                  <c:v>918</c:v>
                </c:pt>
                <c:pt idx="321">
                  <c:v>919</c:v>
                </c:pt>
                <c:pt idx="322">
                  <c:v>1016</c:v>
                </c:pt>
                <c:pt idx="323">
                  <c:v>1016</c:v>
                </c:pt>
                <c:pt idx="324">
                  <c:v>1023</c:v>
                </c:pt>
                <c:pt idx="325">
                  <c:v>1072</c:v>
                </c:pt>
                <c:pt idx="326">
                  <c:v>1075</c:v>
                </c:pt>
                <c:pt idx="327">
                  <c:v>1148</c:v>
                </c:pt>
                <c:pt idx="328">
                  <c:v>1153</c:v>
                </c:pt>
                <c:pt idx="329">
                  <c:v>1180</c:v>
                </c:pt>
                <c:pt idx="330">
                  <c:v>1181</c:v>
                </c:pt>
                <c:pt idx="331">
                  <c:v>1198</c:v>
                </c:pt>
                <c:pt idx="332">
                  <c:v>1204</c:v>
                </c:pt>
                <c:pt idx="333">
                  <c:v>1224</c:v>
                </c:pt>
                <c:pt idx="334">
                  <c:v>1232</c:v>
                </c:pt>
                <c:pt idx="335">
                  <c:v>1251</c:v>
                </c:pt>
                <c:pt idx="336">
                  <c:v>1261</c:v>
                </c:pt>
                <c:pt idx="337">
                  <c:v>1333</c:v>
                </c:pt>
                <c:pt idx="338">
                  <c:v>1345</c:v>
                </c:pt>
                <c:pt idx="339">
                  <c:v>1406</c:v>
                </c:pt>
                <c:pt idx="340">
                  <c:v>1410</c:v>
                </c:pt>
                <c:pt idx="341">
                  <c:v>1418</c:v>
                </c:pt>
                <c:pt idx="342">
                  <c:v>1418</c:v>
                </c:pt>
                <c:pt idx="343">
                  <c:v>1428</c:v>
                </c:pt>
                <c:pt idx="344">
                  <c:v>1462</c:v>
                </c:pt>
                <c:pt idx="345">
                  <c:v>1464</c:v>
                </c:pt>
                <c:pt idx="346">
                  <c:v>1468</c:v>
                </c:pt>
                <c:pt idx="347">
                  <c:v>1474</c:v>
                </c:pt>
                <c:pt idx="348">
                  <c:v>1485</c:v>
                </c:pt>
                <c:pt idx="349">
                  <c:v>1495</c:v>
                </c:pt>
                <c:pt idx="350">
                  <c:v>1495</c:v>
                </c:pt>
                <c:pt idx="351">
                  <c:v>1502</c:v>
                </c:pt>
                <c:pt idx="352">
                  <c:v>1510</c:v>
                </c:pt>
                <c:pt idx="353">
                  <c:v>1520</c:v>
                </c:pt>
                <c:pt idx="354">
                  <c:v>1530</c:v>
                </c:pt>
                <c:pt idx="355">
                  <c:v>1570</c:v>
                </c:pt>
                <c:pt idx="356">
                  <c:v>1636</c:v>
                </c:pt>
                <c:pt idx="357">
                  <c:v>1638</c:v>
                </c:pt>
                <c:pt idx="358">
                  <c:v>1652</c:v>
                </c:pt>
                <c:pt idx="359">
                  <c:v>1653</c:v>
                </c:pt>
                <c:pt idx="360">
                  <c:v>1653</c:v>
                </c:pt>
                <c:pt idx="361">
                  <c:v>1663</c:v>
                </c:pt>
                <c:pt idx="362">
                  <c:v>1682</c:v>
                </c:pt>
                <c:pt idx="363">
                  <c:v>1708</c:v>
                </c:pt>
                <c:pt idx="364">
                  <c:v>1713</c:v>
                </c:pt>
                <c:pt idx="365">
                  <c:v>1715</c:v>
                </c:pt>
                <c:pt idx="366">
                  <c:v>1718</c:v>
                </c:pt>
                <c:pt idx="367">
                  <c:v>1722</c:v>
                </c:pt>
                <c:pt idx="368">
                  <c:v>1723</c:v>
                </c:pt>
                <c:pt idx="369">
                  <c:v>1750</c:v>
                </c:pt>
                <c:pt idx="370">
                  <c:v>1771</c:v>
                </c:pt>
                <c:pt idx="371">
                  <c:v>1776</c:v>
                </c:pt>
                <c:pt idx="372">
                  <c:v>1789</c:v>
                </c:pt>
                <c:pt idx="373">
                  <c:v>1795</c:v>
                </c:pt>
                <c:pt idx="374">
                  <c:v>1802</c:v>
                </c:pt>
                <c:pt idx="375">
                  <c:v>1831</c:v>
                </c:pt>
                <c:pt idx="376">
                  <c:v>1861</c:v>
                </c:pt>
                <c:pt idx="377">
                  <c:v>1876</c:v>
                </c:pt>
                <c:pt idx="378">
                  <c:v>1945</c:v>
                </c:pt>
                <c:pt idx="379">
                  <c:v>1964</c:v>
                </c:pt>
                <c:pt idx="380">
                  <c:v>1965</c:v>
                </c:pt>
                <c:pt idx="381">
                  <c:v>1981</c:v>
                </c:pt>
                <c:pt idx="382">
                  <c:v>1992</c:v>
                </c:pt>
                <c:pt idx="383">
                  <c:v>1998</c:v>
                </c:pt>
                <c:pt idx="384">
                  <c:v>2001</c:v>
                </c:pt>
                <c:pt idx="385">
                  <c:v>2039</c:v>
                </c:pt>
                <c:pt idx="386">
                  <c:v>2074</c:v>
                </c:pt>
                <c:pt idx="387">
                  <c:v>2095</c:v>
                </c:pt>
                <c:pt idx="388">
                  <c:v>2104</c:v>
                </c:pt>
                <c:pt idx="389">
                  <c:v>2104</c:v>
                </c:pt>
                <c:pt idx="390">
                  <c:v>2156</c:v>
                </c:pt>
                <c:pt idx="391">
                  <c:v>2167</c:v>
                </c:pt>
                <c:pt idx="392">
                  <c:v>2170</c:v>
                </c:pt>
                <c:pt idx="393">
                  <c:v>2220</c:v>
                </c:pt>
                <c:pt idx="394">
                  <c:v>2270</c:v>
                </c:pt>
                <c:pt idx="395">
                  <c:v>2285</c:v>
                </c:pt>
                <c:pt idx="396">
                  <c:v>2344</c:v>
                </c:pt>
                <c:pt idx="397">
                  <c:v>2372</c:v>
                </c:pt>
                <c:pt idx="398">
                  <c:v>2453</c:v>
                </c:pt>
                <c:pt idx="399">
                  <c:v>3092</c:v>
                </c:pt>
                <c:pt idx="400">
                  <c:v>3146</c:v>
                </c:pt>
                <c:pt idx="401">
                  <c:v>3155</c:v>
                </c:pt>
                <c:pt idx="402">
                  <c:v>3188</c:v>
                </c:pt>
                <c:pt idx="403">
                  <c:v>3203</c:v>
                </c:pt>
                <c:pt idx="404">
                  <c:v>3370</c:v>
                </c:pt>
                <c:pt idx="405">
                  <c:v>3390</c:v>
                </c:pt>
                <c:pt idx="406">
                  <c:v>3481</c:v>
                </c:pt>
                <c:pt idx="407">
                  <c:v>3500</c:v>
                </c:pt>
                <c:pt idx="408">
                  <c:v>3519</c:v>
                </c:pt>
                <c:pt idx="409">
                  <c:v>3519</c:v>
                </c:pt>
                <c:pt idx="410">
                  <c:v>5930</c:v>
                </c:pt>
                <c:pt idx="411">
                  <c:v>7405</c:v>
                </c:pt>
                <c:pt idx="412">
                  <c:v>7923</c:v>
                </c:pt>
                <c:pt idx="413">
                  <c:v>8137</c:v>
                </c:pt>
                <c:pt idx="414">
                  <c:v>8185</c:v>
                </c:pt>
                <c:pt idx="415">
                  <c:v>8425</c:v>
                </c:pt>
                <c:pt idx="416">
                  <c:v>9691</c:v>
                </c:pt>
                <c:pt idx="417">
                  <c:v>9733</c:v>
                </c:pt>
                <c:pt idx="418">
                  <c:v>9825</c:v>
                </c:pt>
                <c:pt idx="419">
                  <c:v>10740</c:v>
                </c:pt>
                <c:pt idx="420">
                  <c:v>11535</c:v>
                </c:pt>
                <c:pt idx="421">
                  <c:v>11723</c:v>
                </c:pt>
              </c:numCache>
            </c:numRef>
          </c:xVal>
          <c:yVal>
            <c:numRef>
              <c:f>Sheet1!$B$2:$B$423</c:f>
              <c:numCache>
                <c:formatCode>_(* #,##0_);_(* \(#,##0\);_(* "-"??_);_(@_)</c:formatCode>
                <c:ptCount val="422"/>
                <c:pt idx="0">
                  <c:v>68.5</c:v>
                </c:pt>
                <c:pt idx="1">
                  <c:v>68.5</c:v>
                </c:pt>
                <c:pt idx="2">
                  <c:v>68.5</c:v>
                </c:pt>
                <c:pt idx="3">
                  <c:v>69</c:v>
                </c:pt>
                <c:pt idx="4">
                  <c:v>90</c:v>
                </c:pt>
                <c:pt idx="5">
                  <c:v>93</c:v>
                </c:pt>
                <c:pt idx="6">
                  <c:v>94</c:v>
                </c:pt>
                <c:pt idx="7">
                  <c:v>104</c:v>
                </c:pt>
                <c:pt idx="9">
                  <c:v>115</c:v>
                </c:pt>
                <c:pt idx="10">
                  <c:v>122</c:v>
                </c:pt>
                <c:pt idx="11">
                  <c:v>123</c:v>
                </c:pt>
                <c:pt idx="13">
                  <c:v>127</c:v>
                </c:pt>
                <c:pt idx="14">
                  <c:v>127</c:v>
                </c:pt>
                <c:pt idx="15">
                  <c:v>127</c:v>
                </c:pt>
                <c:pt idx="16">
                  <c:v>128</c:v>
                </c:pt>
                <c:pt idx="17">
                  <c:v>128</c:v>
                </c:pt>
                <c:pt idx="18">
                  <c:v>129</c:v>
                </c:pt>
                <c:pt idx="19">
                  <c:v>130</c:v>
                </c:pt>
                <c:pt idx="20">
                  <c:v>134.30000000000001</c:v>
                </c:pt>
                <c:pt idx="21">
                  <c:v>138</c:v>
                </c:pt>
                <c:pt idx="22">
                  <c:v>140</c:v>
                </c:pt>
                <c:pt idx="23">
                  <c:v>140</c:v>
                </c:pt>
                <c:pt idx="24">
                  <c:v>140</c:v>
                </c:pt>
                <c:pt idx="25">
                  <c:v>140.4</c:v>
                </c:pt>
                <c:pt idx="27">
                  <c:v>143</c:v>
                </c:pt>
                <c:pt idx="28">
                  <c:v>144</c:v>
                </c:pt>
                <c:pt idx="29">
                  <c:v>144</c:v>
                </c:pt>
                <c:pt idx="30">
                  <c:v>145</c:v>
                </c:pt>
                <c:pt idx="31">
                  <c:v>146</c:v>
                </c:pt>
                <c:pt idx="32">
                  <c:v>149</c:v>
                </c:pt>
                <c:pt idx="33">
                  <c:v>149</c:v>
                </c:pt>
                <c:pt idx="34">
                  <c:v>149</c:v>
                </c:pt>
                <c:pt idx="35">
                  <c:v>150</c:v>
                </c:pt>
                <c:pt idx="36">
                  <c:v>150</c:v>
                </c:pt>
                <c:pt idx="37">
                  <c:v>151</c:v>
                </c:pt>
                <c:pt idx="38">
                  <c:v>152</c:v>
                </c:pt>
                <c:pt idx="39">
                  <c:v>154</c:v>
                </c:pt>
                <c:pt idx="40">
                  <c:v>154</c:v>
                </c:pt>
                <c:pt idx="41">
                  <c:v>155</c:v>
                </c:pt>
                <c:pt idx="43">
                  <c:v>158</c:v>
                </c:pt>
                <c:pt idx="44">
                  <c:v>158</c:v>
                </c:pt>
                <c:pt idx="45">
                  <c:v>159</c:v>
                </c:pt>
                <c:pt idx="46">
                  <c:v>160</c:v>
                </c:pt>
                <c:pt idx="47">
                  <c:v>161</c:v>
                </c:pt>
                <c:pt idx="48">
                  <c:v>164</c:v>
                </c:pt>
                <c:pt idx="49">
                  <c:v>164</c:v>
                </c:pt>
                <c:pt idx="50">
                  <c:v>164</c:v>
                </c:pt>
                <c:pt idx="51">
                  <c:v>166</c:v>
                </c:pt>
                <c:pt idx="52">
                  <c:v>167</c:v>
                </c:pt>
                <c:pt idx="53">
                  <c:v>167</c:v>
                </c:pt>
                <c:pt idx="54">
                  <c:v>167</c:v>
                </c:pt>
                <c:pt idx="55">
                  <c:v>169</c:v>
                </c:pt>
                <c:pt idx="57">
                  <c:v>178</c:v>
                </c:pt>
                <c:pt idx="58">
                  <c:v>181</c:v>
                </c:pt>
                <c:pt idx="59">
                  <c:v>183</c:v>
                </c:pt>
                <c:pt idx="60">
                  <c:v>185</c:v>
                </c:pt>
                <c:pt idx="61">
                  <c:v>185</c:v>
                </c:pt>
                <c:pt idx="62">
                  <c:v>186</c:v>
                </c:pt>
                <c:pt idx="63">
                  <c:v>187</c:v>
                </c:pt>
                <c:pt idx="64">
                  <c:v>187</c:v>
                </c:pt>
                <c:pt idx="65">
                  <c:v>188</c:v>
                </c:pt>
                <c:pt idx="66">
                  <c:v>194</c:v>
                </c:pt>
                <c:pt idx="67">
                  <c:v>198</c:v>
                </c:pt>
                <c:pt idx="68">
                  <c:v>200</c:v>
                </c:pt>
                <c:pt idx="69">
                  <c:v>200</c:v>
                </c:pt>
                <c:pt idx="70">
                  <c:v>201</c:v>
                </c:pt>
                <c:pt idx="71">
                  <c:v>201</c:v>
                </c:pt>
                <c:pt idx="72">
                  <c:v>201</c:v>
                </c:pt>
                <c:pt idx="73">
                  <c:v>204</c:v>
                </c:pt>
                <c:pt idx="74">
                  <c:v>206</c:v>
                </c:pt>
                <c:pt idx="75">
                  <c:v>207</c:v>
                </c:pt>
                <c:pt idx="76">
                  <c:v>208</c:v>
                </c:pt>
                <c:pt idx="77">
                  <c:v>208</c:v>
                </c:pt>
                <c:pt idx="78">
                  <c:v>210</c:v>
                </c:pt>
                <c:pt idx="79">
                  <c:v>211</c:v>
                </c:pt>
                <c:pt idx="80">
                  <c:v>212</c:v>
                </c:pt>
                <c:pt idx="81">
                  <c:v>213</c:v>
                </c:pt>
                <c:pt idx="82">
                  <c:v>214</c:v>
                </c:pt>
                <c:pt idx="83">
                  <c:v>215</c:v>
                </c:pt>
                <c:pt idx="84">
                  <c:v>216</c:v>
                </c:pt>
                <c:pt idx="85">
                  <c:v>217</c:v>
                </c:pt>
                <c:pt idx="86">
                  <c:v>217</c:v>
                </c:pt>
                <c:pt idx="87">
                  <c:v>217</c:v>
                </c:pt>
                <c:pt idx="88">
                  <c:v>217</c:v>
                </c:pt>
                <c:pt idx="89">
                  <c:v>218</c:v>
                </c:pt>
                <c:pt idx="90">
                  <c:v>218</c:v>
                </c:pt>
                <c:pt idx="91">
                  <c:v>220</c:v>
                </c:pt>
                <c:pt idx="92">
                  <c:v>220</c:v>
                </c:pt>
                <c:pt idx="93">
                  <c:v>220</c:v>
                </c:pt>
                <c:pt idx="94">
                  <c:v>220</c:v>
                </c:pt>
                <c:pt idx="95">
                  <c:v>220</c:v>
                </c:pt>
                <c:pt idx="96">
                  <c:v>222</c:v>
                </c:pt>
                <c:pt idx="97">
                  <c:v>225</c:v>
                </c:pt>
                <c:pt idx="98">
                  <c:v>225</c:v>
                </c:pt>
                <c:pt idx="99">
                  <c:v>225</c:v>
                </c:pt>
                <c:pt idx="100">
                  <c:v>225</c:v>
                </c:pt>
                <c:pt idx="101">
                  <c:v>229</c:v>
                </c:pt>
                <c:pt idx="102">
                  <c:v>230</c:v>
                </c:pt>
                <c:pt idx="103">
                  <c:v>230</c:v>
                </c:pt>
                <c:pt idx="104">
                  <c:v>230</c:v>
                </c:pt>
                <c:pt idx="105">
                  <c:v>230</c:v>
                </c:pt>
                <c:pt idx="106">
                  <c:v>230</c:v>
                </c:pt>
                <c:pt idx="107">
                  <c:v>231</c:v>
                </c:pt>
                <c:pt idx="108">
                  <c:v>232</c:v>
                </c:pt>
                <c:pt idx="109">
                  <c:v>232</c:v>
                </c:pt>
                <c:pt idx="110">
                  <c:v>232</c:v>
                </c:pt>
                <c:pt idx="111">
                  <c:v>232.2</c:v>
                </c:pt>
                <c:pt idx="112">
                  <c:v>233</c:v>
                </c:pt>
                <c:pt idx="113">
                  <c:v>233</c:v>
                </c:pt>
                <c:pt idx="114">
                  <c:v>233</c:v>
                </c:pt>
                <c:pt idx="115">
                  <c:v>235</c:v>
                </c:pt>
                <c:pt idx="116">
                  <c:v>240</c:v>
                </c:pt>
                <c:pt idx="117">
                  <c:v>240</c:v>
                </c:pt>
                <c:pt idx="118">
                  <c:v>240.7</c:v>
                </c:pt>
                <c:pt idx="119">
                  <c:v>241</c:v>
                </c:pt>
                <c:pt idx="120">
                  <c:v>241</c:v>
                </c:pt>
                <c:pt idx="121">
                  <c:v>243</c:v>
                </c:pt>
                <c:pt idx="122">
                  <c:v>244</c:v>
                </c:pt>
                <c:pt idx="123">
                  <c:v>245</c:v>
                </c:pt>
                <c:pt idx="124">
                  <c:v>245</c:v>
                </c:pt>
                <c:pt idx="125">
                  <c:v>245</c:v>
                </c:pt>
                <c:pt idx="126">
                  <c:v>245.3</c:v>
                </c:pt>
                <c:pt idx="127">
                  <c:v>246</c:v>
                </c:pt>
                <c:pt idx="128">
                  <c:v>247</c:v>
                </c:pt>
                <c:pt idx="129">
                  <c:v>248</c:v>
                </c:pt>
                <c:pt idx="130">
                  <c:v>248</c:v>
                </c:pt>
                <c:pt idx="131">
                  <c:v>248</c:v>
                </c:pt>
                <c:pt idx="132">
                  <c:v>248</c:v>
                </c:pt>
                <c:pt idx="133">
                  <c:v>248</c:v>
                </c:pt>
                <c:pt idx="134">
                  <c:v>250</c:v>
                </c:pt>
                <c:pt idx="135">
                  <c:v>250</c:v>
                </c:pt>
                <c:pt idx="136">
                  <c:v>250</c:v>
                </c:pt>
                <c:pt idx="137">
                  <c:v>250</c:v>
                </c:pt>
                <c:pt idx="138">
                  <c:v>250</c:v>
                </c:pt>
                <c:pt idx="139">
                  <c:v>250</c:v>
                </c:pt>
                <c:pt idx="140">
                  <c:v>250</c:v>
                </c:pt>
                <c:pt idx="141">
                  <c:v>251</c:v>
                </c:pt>
                <c:pt idx="142">
                  <c:v>252</c:v>
                </c:pt>
                <c:pt idx="143">
                  <c:v>252</c:v>
                </c:pt>
                <c:pt idx="144">
                  <c:v>254</c:v>
                </c:pt>
                <c:pt idx="145">
                  <c:v>255</c:v>
                </c:pt>
                <c:pt idx="146">
                  <c:v>255</c:v>
                </c:pt>
                <c:pt idx="147">
                  <c:v>255</c:v>
                </c:pt>
                <c:pt idx="148">
                  <c:v>255</c:v>
                </c:pt>
                <c:pt idx="149">
                  <c:v>255.3</c:v>
                </c:pt>
                <c:pt idx="150">
                  <c:v>256</c:v>
                </c:pt>
                <c:pt idx="151">
                  <c:v>257</c:v>
                </c:pt>
                <c:pt idx="152">
                  <c:v>259</c:v>
                </c:pt>
                <c:pt idx="153">
                  <c:v>260</c:v>
                </c:pt>
                <c:pt idx="154">
                  <c:v>260</c:v>
                </c:pt>
                <c:pt idx="155">
                  <c:v>260</c:v>
                </c:pt>
                <c:pt idx="156">
                  <c:v>261</c:v>
                </c:pt>
                <c:pt idx="157">
                  <c:v>261.8</c:v>
                </c:pt>
                <c:pt idx="158">
                  <c:v>262</c:v>
                </c:pt>
                <c:pt idx="159">
                  <c:v>262</c:v>
                </c:pt>
                <c:pt idx="160">
                  <c:v>262</c:v>
                </c:pt>
                <c:pt idx="161">
                  <c:v>262</c:v>
                </c:pt>
                <c:pt idx="162">
                  <c:v>263</c:v>
                </c:pt>
                <c:pt idx="163">
                  <c:v>263</c:v>
                </c:pt>
                <c:pt idx="164">
                  <c:v>264</c:v>
                </c:pt>
                <c:pt idx="165">
                  <c:v>265</c:v>
                </c:pt>
                <c:pt idx="166">
                  <c:v>265</c:v>
                </c:pt>
                <c:pt idx="167">
                  <c:v>266</c:v>
                </c:pt>
                <c:pt idx="168">
                  <c:v>266</c:v>
                </c:pt>
                <c:pt idx="169">
                  <c:v>267</c:v>
                </c:pt>
                <c:pt idx="170">
                  <c:v>267</c:v>
                </c:pt>
                <c:pt idx="171">
                  <c:v>267</c:v>
                </c:pt>
                <c:pt idx="172">
                  <c:v>270</c:v>
                </c:pt>
                <c:pt idx="173">
                  <c:v>271</c:v>
                </c:pt>
                <c:pt idx="174">
                  <c:v>272</c:v>
                </c:pt>
                <c:pt idx="175">
                  <c:v>274</c:v>
                </c:pt>
                <c:pt idx="176">
                  <c:v>274</c:v>
                </c:pt>
                <c:pt idx="177">
                  <c:v>274</c:v>
                </c:pt>
                <c:pt idx="178">
                  <c:v>274</c:v>
                </c:pt>
                <c:pt idx="179">
                  <c:v>277</c:v>
                </c:pt>
                <c:pt idx="180">
                  <c:v>279.60000000000002</c:v>
                </c:pt>
                <c:pt idx="181">
                  <c:v>280</c:v>
                </c:pt>
                <c:pt idx="182">
                  <c:v>285</c:v>
                </c:pt>
                <c:pt idx="183">
                  <c:v>285</c:v>
                </c:pt>
                <c:pt idx="184">
                  <c:v>292</c:v>
                </c:pt>
                <c:pt idx="185">
                  <c:v>293</c:v>
                </c:pt>
                <c:pt idx="186">
                  <c:v>294</c:v>
                </c:pt>
                <c:pt idx="187">
                  <c:v>300</c:v>
                </c:pt>
                <c:pt idx="188">
                  <c:v>300</c:v>
                </c:pt>
                <c:pt idx="189">
                  <c:v>300.39999999999998</c:v>
                </c:pt>
                <c:pt idx="190">
                  <c:v>300.39999999999998</c:v>
                </c:pt>
                <c:pt idx="191">
                  <c:v>74</c:v>
                </c:pt>
                <c:pt idx="192">
                  <c:v>87</c:v>
                </c:pt>
                <c:pt idx="193">
                  <c:v>90</c:v>
                </c:pt>
                <c:pt idx="194">
                  <c:v>90</c:v>
                </c:pt>
                <c:pt idx="195">
                  <c:v>95</c:v>
                </c:pt>
                <c:pt idx="196">
                  <c:v>96</c:v>
                </c:pt>
                <c:pt idx="197">
                  <c:v>98</c:v>
                </c:pt>
                <c:pt idx="198">
                  <c:v>98</c:v>
                </c:pt>
                <c:pt idx="199">
                  <c:v>102</c:v>
                </c:pt>
                <c:pt idx="200">
                  <c:v>103.28</c:v>
                </c:pt>
                <c:pt idx="201">
                  <c:v>105</c:v>
                </c:pt>
                <c:pt idx="202">
                  <c:v>107</c:v>
                </c:pt>
                <c:pt idx="203">
                  <c:v>108</c:v>
                </c:pt>
                <c:pt idx="204">
                  <c:v>110</c:v>
                </c:pt>
                <c:pt idx="205">
                  <c:v>110</c:v>
                </c:pt>
                <c:pt idx="206">
                  <c:v>114</c:v>
                </c:pt>
                <c:pt idx="207">
                  <c:v>114</c:v>
                </c:pt>
                <c:pt idx="208">
                  <c:v>115</c:v>
                </c:pt>
                <c:pt idx="209">
                  <c:v>117</c:v>
                </c:pt>
                <c:pt idx="210">
                  <c:v>117</c:v>
                </c:pt>
                <c:pt idx="211">
                  <c:v>126</c:v>
                </c:pt>
                <c:pt idx="212">
                  <c:v>126</c:v>
                </c:pt>
                <c:pt idx="213">
                  <c:v>127</c:v>
                </c:pt>
                <c:pt idx="214">
                  <c:v>127</c:v>
                </c:pt>
                <c:pt idx="215">
                  <c:v>127</c:v>
                </c:pt>
                <c:pt idx="216">
                  <c:v>130</c:v>
                </c:pt>
                <c:pt idx="217">
                  <c:v>136</c:v>
                </c:pt>
                <c:pt idx="218">
                  <c:v>146</c:v>
                </c:pt>
                <c:pt idx="219">
                  <c:v>153</c:v>
                </c:pt>
                <c:pt idx="220">
                  <c:v>159</c:v>
                </c:pt>
                <c:pt idx="221">
                  <c:v>159.1</c:v>
                </c:pt>
                <c:pt idx="222">
                  <c:v>160</c:v>
                </c:pt>
                <c:pt idx="223">
                  <c:v>161</c:v>
                </c:pt>
                <c:pt idx="224">
                  <c:v>162</c:v>
                </c:pt>
                <c:pt idx="225">
                  <c:v>166</c:v>
                </c:pt>
                <c:pt idx="226">
                  <c:v>168</c:v>
                </c:pt>
                <c:pt idx="227">
                  <c:v>168</c:v>
                </c:pt>
                <c:pt idx="228">
                  <c:v>169</c:v>
                </c:pt>
                <c:pt idx="229">
                  <c:v>170</c:v>
                </c:pt>
                <c:pt idx="230">
                  <c:v>170</c:v>
                </c:pt>
                <c:pt idx="231">
                  <c:v>171</c:v>
                </c:pt>
                <c:pt idx="232">
                  <c:v>171</c:v>
                </c:pt>
                <c:pt idx="233">
                  <c:v>175</c:v>
                </c:pt>
                <c:pt idx="234">
                  <c:v>176</c:v>
                </c:pt>
                <c:pt idx="235">
                  <c:v>177</c:v>
                </c:pt>
                <c:pt idx="236">
                  <c:v>178</c:v>
                </c:pt>
                <c:pt idx="237">
                  <c:v>178</c:v>
                </c:pt>
                <c:pt idx="238">
                  <c:v>178</c:v>
                </c:pt>
                <c:pt idx="239">
                  <c:v>179</c:v>
                </c:pt>
                <c:pt idx="240">
                  <c:v>180</c:v>
                </c:pt>
                <c:pt idx="241">
                  <c:v>182</c:v>
                </c:pt>
                <c:pt idx="242">
                  <c:v>183</c:v>
                </c:pt>
                <c:pt idx="243">
                  <c:v>183</c:v>
                </c:pt>
                <c:pt idx="244">
                  <c:v>198</c:v>
                </c:pt>
                <c:pt idx="245">
                  <c:v>184</c:v>
                </c:pt>
                <c:pt idx="246">
                  <c:v>187</c:v>
                </c:pt>
                <c:pt idx="247">
                  <c:v>181</c:v>
                </c:pt>
                <c:pt idx="248">
                  <c:v>167</c:v>
                </c:pt>
                <c:pt idx="249">
                  <c:v>189</c:v>
                </c:pt>
                <c:pt idx="250">
                  <c:v>184</c:v>
                </c:pt>
                <c:pt idx="251">
                  <c:v>178</c:v>
                </c:pt>
                <c:pt idx="252">
                  <c:v>175</c:v>
                </c:pt>
                <c:pt idx="253">
                  <c:v>162</c:v>
                </c:pt>
                <c:pt idx="254">
                  <c:v>169.7</c:v>
                </c:pt>
                <c:pt idx="255">
                  <c:v>172</c:v>
                </c:pt>
                <c:pt idx="256">
                  <c:v>176</c:v>
                </c:pt>
                <c:pt idx="257">
                  <c:v>168</c:v>
                </c:pt>
                <c:pt idx="258">
                  <c:v>160</c:v>
                </c:pt>
                <c:pt idx="259">
                  <c:v>181.5</c:v>
                </c:pt>
                <c:pt idx="260">
                  <c:v>169</c:v>
                </c:pt>
                <c:pt idx="261">
                  <c:v>177</c:v>
                </c:pt>
                <c:pt idx="262">
                  <c:v>194</c:v>
                </c:pt>
                <c:pt idx="263">
                  <c:v>195</c:v>
                </c:pt>
                <c:pt idx="264">
                  <c:v>196</c:v>
                </c:pt>
                <c:pt idx="265">
                  <c:v>82</c:v>
                </c:pt>
                <c:pt idx="268">
                  <c:v>90</c:v>
                </c:pt>
                <c:pt idx="269">
                  <c:v>92</c:v>
                </c:pt>
                <c:pt idx="270">
                  <c:v>92</c:v>
                </c:pt>
                <c:pt idx="271">
                  <c:v>94</c:v>
                </c:pt>
                <c:pt idx="272">
                  <c:v>95</c:v>
                </c:pt>
                <c:pt idx="273">
                  <c:v>96</c:v>
                </c:pt>
                <c:pt idx="274">
                  <c:v>96</c:v>
                </c:pt>
                <c:pt idx="275">
                  <c:v>96</c:v>
                </c:pt>
                <c:pt idx="276">
                  <c:v>121</c:v>
                </c:pt>
                <c:pt idx="278">
                  <c:v>126</c:v>
                </c:pt>
                <c:pt idx="280">
                  <c:v>130</c:v>
                </c:pt>
                <c:pt idx="281">
                  <c:v>134</c:v>
                </c:pt>
                <c:pt idx="282">
                  <c:v>134</c:v>
                </c:pt>
                <c:pt idx="283">
                  <c:v>134</c:v>
                </c:pt>
                <c:pt idx="284">
                  <c:v>137</c:v>
                </c:pt>
                <c:pt idx="286">
                  <c:v>148</c:v>
                </c:pt>
                <c:pt idx="287">
                  <c:v>150</c:v>
                </c:pt>
                <c:pt idx="289">
                  <c:v>152</c:v>
                </c:pt>
                <c:pt idx="290">
                  <c:v>153</c:v>
                </c:pt>
                <c:pt idx="291">
                  <c:v>153</c:v>
                </c:pt>
                <c:pt idx="292">
                  <c:v>155</c:v>
                </c:pt>
                <c:pt idx="293">
                  <c:v>160</c:v>
                </c:pt>
                <c:pt idx="294">
                  <c:v>160</c:v>
                </c:pt>
                <c:pt idx="295">
                  <c:v>164</c:v>
                </c:pt>
                <c:pt idx="296">
                  <c:v>185</c:v>
                </c:pt>
                <c:pt idx="299">
                  <c:v>212</c:v>
                </c:pt>
                <c:pt idx="300">
                  <c:v>213</c:v>
                </c:pt>
                <c:pt idx="301">
                  <c:v>252.4</c:v>
                </c:pt>
                <c:pt idx="304">
                  <c:v>289</c:v>
                </c:pt>
                <c:pt idx="305">
                  <c:v>300</c:v>
                </c:pt>
                <c:pt idx="306">
                  <c:v>225</c:v>
                </c:pt>
                <c:pt idx="307">
                  <c:v>225</c:v>
                </c:pt>
                <c:pt idx="308">
                  <c:v>258</c:v>
                </c:pt>
                <c:pt idx="309">
                  <c:v>274</c:v>
                </c:pt>
                <c:pt idx="310">
                  <c:v>128</c:v>
                </c:pt>
                <c:pt idx="311">
                  <c:v>275</c:v>
                </c:pt>
                <c:pt idx="312">
                  <c:v>255</c:v>
                </c:pt>
                <c:pt idx="313">
                  <c:v>300</c:v>
                </c:pt>
                <c:pt idx="314">
                  <c:v>263</c:v>
                </c:pt>
                <c:pt idx="316">
                  <c:v>95</c:v>
                </c:pt>
                <c:pt idx="317">
                  <c:v>92</c:v>
                </c:pt>
                <c:pt idx="318">
                  <c:v>83</c:v>
                </c:pt>
                <c:pt idx="319">
                  <c:v>84</c:v>
                </c:pt>
                <c:pt idx="320">
                  <c:v>106</c:v>
                </c:pt>
                <c:pt idx="321">
                  <c:v>104</c:v>
                </c:pt>
                <c:pt idx="322">
                  <c:v>104</c:v>
                </c:pt>
                <c:pt idx="323">
                  <c:v>129</c:v>
                </c:pt>
                <c:pt idx="324">
                  <c:v>147</c:v>
                </c:pt>
                <c:pt idx="325">
                  <c:v>103</c:v>
                </c:pt>
                <c:pt idx="326">
                  <c:v>113</c:v>
                </c:pt>
                <c:pt idx="327">
                  <c:v>96</c:v>
                </c:pt>
                <c:pt idx="328">
                  <c:v>110</c:v>
                </c:pt>
                <c:pt idx="329">
                  <c:v>93</c:v>
                </c:pt>
                <c:pt idx="330">
                  <c:v>112</c:v>
                </c:pt>
                <c:pt idx="331">
                  <c:v>105</c:v>
                </c:pt>
                <c:pt idx="332">
                  <c:v>110</c:v>
                </c:pt>
                <c:pt idx="333">
                  <c:v>99</c:v>
                </c:pt>
                <c:pt idx="334">
                  <c:v>94</c:v>
                </c:pt>
                <c:pt idx="335">
                  <c:v>97</c:v>
                </c:pt>
                <c:pt idx="336">
                  <c:v>119</c:v>
                </c:pt>
                <c:pt idx="337">
                  <c:v>176</c:v>
                </c:pt>
                <c:pt idx="338">
                  <c:v>155</c:v>
                </c:pt>
                <c:pt idx="339">
                  <c:v>95</c:v>
                </c:pt>
                <c:pt idx="340">
                  <c:v>124</c:v>
                </c:pt>
                <c:pt idx="341">
                  <c:v>150</c:v>
                </c:pt>
                <c:pt idx="342">
                  <c:v>150</c:v>
                </c:pt>
                <c:pt idx="343">
                  <c:v>136</c:v>
                </c:pt>
                <c:pt idx="344">
                  <c:v>100</c:v>
                </c:pt>
                <c:pt idx="345">
                  <c:v>105</c:v>
                </c:pt>
                <c:pt idx="346">
                  <c:v>141</c:v>
                </c:pt>
                <c:pt idx="347">
                  <c:v>107</c:v>
                </c:pt>
                <c:pt idx="348">
                  <c:v>94</c:v>
                </c:pt>
                <c:pt idx="349">
                  <c:v>106</c:v>
                </c:pt>
                <c:pt idx="350">
                  <c:v>106</c:v>
                </c:pt>
                <c:pt idx="351">
                  <c:v>136</c:v>
                </c:pt>
                <c:pt idx="352">
                  <c:v>92</c:v>
                </c:pt>
                <c:pt idx="353">
                  <c:v>114</c:v>
                </c:pt>
                <c:pt idx="354">
                  <c:v>163</c:v>
                </c:pt>
                <c:pt idx="355">
                  <c:v>135</c:v>
                </c:pt>
                <c:pt idx="356">
                  <c:v>126</c:v>
                </c:pt>
                <c:pt idx="357">
                  <c:v>111</c:v>
                </c:pt>
                <c:pt idx="358">
                  <c:v>113</c:v>
                </c:pt>
                <c:pt idx="359">
                  <c:v>165</c:v>
                </c:pt>
                <c:pt idx="360">
                  <c:v>165</c:v>
                </c:pt>
                <c:pt idx="361">
                  <c:v>154</c:v>
                </c:pt>
                <c:pt idx="362">
                  <c:v>110</c:v>
                </c:pt>
                <c:pt idx="363">
                  <c:v>134</c:v>
                </c:pt>
                <c:pt idx="364">
                  <c:v>164</c:v>
                </c:pt>
                <c:pt idx="365">
                  <c:v>115</c:v>
                </c:pt>
                <c:pt idx="366">
                  <c:v>144</c:v>
                </c:pt>
                <c:pt idx="367">
                  <c:v>108</c:v>
                </c:pt>
                <c:pt idx="368">
                  <c:v>154</c:v>
                </c:pt>
                <c:pt idx="369">
                  <c:v>151</c:v>
                </c:pt>
                <c:pt idx="370">
                  <c:v>117</c:v>
                </c:pt>
                <c:pt idx="371">
                  <c:v>115</c:v>
                </c:pt>
                <c:pt idx="372">
                  <c:v>118</c:v>
                </c:pt>
                <c:pt idx="373">
                  <c:v>100</c:v>
                </c:pt>
                <c:pt idx="374">
                  <c:v>116</c:v>
                </c:pt>
                <c:pt idx="375">
                  <c:v>147</c:v>
                </c:pt>
                <c:pt idx="376">
                  <c:v>118</c:v>
                </c:pt>
                <c:pt idx="377">
                  <c:v>118</c:v>
                </c:pt>
                <c:pt idx="378">
                  <c:v>123</c:v>
                </c:pt>
                <c:pt idx="379">
                  <c:v>173</c:v>
                </c:pt>
                <c:pt idx="380">
                  <c:v>143</c:v>
                </c:pt>
                <c:pt idx="381">
                  <c:v>112</c:v>
                </c:pt>
                <c:pt idx="382">
                  <c:v>145</c:v>
                </c:pt>
                <c:pt idx="383">
                  <c:v>135</c:v>
                </c:pt>
                <c:pt idx="384">
                  <c:v>127</c:v>
                </c:pt>
                <c:pt idx="385">
                  <c:v>117</c:v>
                </c:pt>
                <c:pt idx="386">
                  <c:v>119</c:v>
                </c:pt>
                <c:pt idx="387">
                  <c:v>109</c:v>
                </c:pt>
                <c:pt idx="388">
                  <c:v>120</c:v>
                </c:pt>
                <c:pt idx="389">
                  <c:v>120</c:v>
                </c:pt>
                <c:pt idx="390">
                  <c:v>116</c:v>
                </c:pt>
                <c:pt idx="391">
                  <c:v>149</c:v>
                </c:pt>
                <c:pt idx="392">
                  <c:v>123</c:v>
                </c:pt>
                <c:pt idx="393">
                  <c:v>112</c:v>
                </c:pt>
                <c:pt idx="394">
                  <c:v>115</c:v>
                </c:pt>
                <c:pt idx="395">
                  <c:v>111</c:v>
                </c:pt>
                <c:pt idx="396">
                  <c:v>107</c:v>
                </c:pt>
                <c:pt idx="397">
                  <c:v>121</c:v>
                </c:pt>
                <c:pt idx="398">
                  <c:v>164</c:v>
                </c:pt>
                <c:pt idx="399">
                  <c:v>147</c:v>
                </c:pt>
                <c:pt idx="400">
                  <c:v>131</c:v>
                </c:pt>
                <c:pt idx="401">
                  <c:v>148</c:v>
                </c:pt>
                <c:pt idx="402">
                  <c:v>136</c:v>
                </c:pt>
                <c:pt idx="403">
                  <c:v>134</c:v>
                </c:pt>
                <c:pt idx="404">
                  <c:v>144</c:v>
                </c:pt>
                <c:pt idx="405">
                  <c:v>165</c:v>
                </c:pt>
                <c:pt idx="406">
                  <c:v>135</c:v>
                </c:pt>
                <c:pt idx="407">
                  <c:v>141</c:v>
                </c:pt>
                <c:pt idx="408">
                  <c:v>134</c:v>
                </c:pt>
                <c:pt idx="409">
                  <c:v>134</c:v>
                </c:pt>
                <c:pt idx="410">
                  <c:v>128</c:v>
                </c:pt>
                <c:pt idx="411">
                  <c:v>194</c:v>
                </c:pt>
                <c:pt idx="412">
                  <c:v>212</c:v>
                </c:pt>
                <c:pt idx="413">
                  <c:v>140</c:v>
                </c:pt>
                <c:pt idx="414">
                  <c:v>208</c:v>
                </c:pt>
                <c:pt idx="415">
                  <c:v>252</c:v>
                </c:pt>
                <c:pt idx="416">
                  <c:v>168</c:v>
                </c:pt>
                <c:pt idx="417">
                  <c:v>222</c:v>
                </c:pt>
                <c:pt idx="418">
                  <c:v>182</c:v>
                </c:pt>
                <c:pt idx="419">
                  <c:v>248</c:v>
                </c:pt>
                <c:pt idx="420">
                  <c:v>270</c:v>
                </c:pt>
                <c:pt idx="421">
                  <c:v>260</c:v>
                </c:pt>
              </c:numCache>
            </c:numRef>
          </c:yVal>
          <c:smooth val="0"/>
        </c:ser>
        <c:dLbls>
          <c:showLegendKey val="0"/>
          <c:showVal val="0"/>
          <c:showCatName val="0"/>
          <c:showSerName val="0"/>
          <c:showPercent val="0"/>
          <c:showBubbleSize val="0"/>
        </c:dLbls>
        <c:axId val="-547686608"/>
        <c:axId val="-547688784"/>
      </c:scatterChart>
      <c:valAx>
        <c:axId val="-547686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smtClean="0"/>
                  <a:t>Total Measured Depth (ft.)</a:t>
                </a:r>
                <a:endParaRPr lang="en-US" b="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7688784"/>
        <c:crosses val="autoZero"/>
        <c:crossBetween val="midCat"/>
      </c:valAx>
      <c:valAx>
        <c:axId val="-54768878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smtClean="0"/>
                  <a:t>Bottom</a:t>
                </a:r>
                <a:r>
                  <a:rPr lang="en-US" b="0" baseline="0" dirty="0" smtClean="0"/>
                  <a:t> Hole </a:t>
                </a:r>
                <a:r>
                  <a:rPr lang="en-US" b="0" dirty="0" smtClean="0"/>
                  <a:t>Temperature </a:t>
                </a:r>
                <a:r>
                  <a:rPr lang="en-US" b="0" dirty="0"/>
                  <a:t>(F)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7686608"/>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numCache>
            </c:numRef>
          </c:cat>
          <c:val>
            <c:numRef>
              <c:f>Sheet1!$B$2:$B$21</c:f>
              <c:numCache>
                <c:formatCode>General</c:formatCode>
                <c:ptCount val="20"/>
                <c:pt idx="0">
                  <c:v>32</c:v>
                </c:pt>
                <c:pt idx="1">
                  <c:v>10</c:v>
                </c:pt>
                <c:pt idx="2">
                  <c:v>15</c:v>
                </c:pt>
                <c:pt idx="3">
                  <c:v>13</c:v>
                </c:pt>
                <c:pt idx="4">
                  <c:v>22</c:v>
                </c:pt>
                <c:pt idx="5">
                  <c:v>31</c:v>
                </c:pt>
                <c:pt idx="6">
                  <c:v>38</c:v>
                </c:pt>
                <c:pt idx="7">
                  <c:v>107</c:v>
                </c:pt>
                <c:pt idx="8">
                  <c:v>196</c:v>
                </c:pt>
                <c:pt idx="9">
                  <c:v>233</c:v>
                </c:pt>
                <c:pt idx="10">
                  <c:v>156</c:v>
                </c:pt>
                <c:pt idx="11">
                  <c:v>101</c:v>
                </c:pt>
                <c:pt idx="12">
                  <c:v>75</c:v>
                </c:pt>
                <c:pt idx="13">
                  <c:v>47</c:v>
                </c:pt>
                <c:pt idx="14">
                  <c:v>25</c:v>
                </c:pt>
                <c:pt idx="15">
                  <c:v>19</c:v>
                </c:pt>
                <c:pt idx="16">
                  <c:v>16</c:v>
                </c:pt>
                <c:pt idx="17">
                  <c:v>24</c:v>
                </c:pt>
                <c:pt idx="18">
                  <c:v>56</c:v>
                </c:pt>
                <c:pt idx="19">
                  <c:v>59</c:v>
                </c:pt>
              </c:numCache>
            </c:numRef>
          </c:val>
        </c:ser>
        <c:dLbls>
          <c:showLegendKey val="0"/>
          <c:showVal val="0"/>
          <c:showCatName val="0"/>
          <c:showSerName val="0"/>
          <c:showPercent val="0"/>
          <c:showBubbleSize val="0"/>
        </c:dLbls>
        <c:gapWidth val="219"/>
        <c:overlap val="-27"/>
        <c:axId val="-547687696"/>
        <c:axId val="-547684432"/>
      </c:barChart>
      <c:catAx>
        <c:axId val="-54768769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a:t>
                </a:r>
                <a:r>
                  <a:rPr lang="en-US" sz="1100" baseline="0" dirty="0" smtClean="0"/>
                  <a:t>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7684432"/>
        <c:crosses val="autoZero"/>
        <c:auto val="1"/>
        <c:lblAlgn val="ctr"/>
        <c:lblOffset val="100"/>
        <c:noMultiLvlLbl val="0"/>
      </c:catAx>
      <c:valAx>
        <c:axId val="-54768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768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Total Directional Drilling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6</c:v>
                </c:pt>
                <c:pt idx="1">
                  <c:v>35</c:v>
                </c:pt>
                <c:pt idx="2">
                  <c:v>25</c:v>
                </c:pt>
                <c:pt idx="3">
                  <c:v>14</c:v>
                </c:pt>
                <c:pt idx="4">
                  <c:v>18</c:v>
                </c:pt>
                <c:pt idx="5">
                  <c:v>59</c:v>
                </c:pt>
                <c:pt idx="6">
                  <c:v>35</c:v>
                </c:pt>
                <c:pt idx="7">
                  <c:v>42</c:v>
                </c:pt>
                <c:pt idx="8">
                  <c:v>24</c:v>
                </c:pt>
                <c:pt idx="9">
                  <c:v>56</c:v>
                </c:pt>
                <c:pt idx="10">
                  <c:v>67</c:v>
                </c:pt>
                <c:pt idx="11">
                  <c:v>64</c:v>
                </c:pt>
                <c:pt idx="12">
                  <c:v>46</c:v>
                </c:pt>
                <c:pt idx="13">
                  <c:v>32</c:v>
                </c:pt>
                <c:pt idx="14">
                  <c:v>44</c:v>
                </c:pt>
                <c:pt idx="15">
                  <c:v>25</c:v>
                </c:pt>
                <c:pt idx="16">
                  <c:v>23</c:v>
                </c:pt>
                <c:pt idx="17">
                  <c:v>22</c:v>
                </c:pt>
                <c:pt idx="18">
                  <c:v>56</c:v>
                </c:pt>
                <c:pt idx="19">
                  <c:v>19</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4</c:v>
                </c:pt>
                <c:pt idx="1">
                  <c:v>18</c:v>
                </c:pt>
                <c:pt idx="2">
                  <c:v>11</c:v>
                </c:pt>
                <c:pt idx="3">
                  <c:v>14</c:v>
                </c:pt>
                <c:pt idx="4">
                  <c:v>9</c:v>
                </c:pt>
                <c:pt idx="5">
                  <c:v>29</c:v>
                </c:pt>
                <c:pt idx="6">
                  <c:v>11</c:v>
                </c:pt>
                <c:pt idx="7">
                  <c:v>14</c:v>
                </c:pt>
                <c:pt idx="8">
                  <c:v>26</c:v>
                </c:pt>
                <c:pt idx="9">
                  <c:v>45</c:v>
                </c:pt>
                <c:pt idx="10">
                  <c:v>59</c:v>
                </c:pt>
                <c:pt idx="11">
                  <c:v>35</c:v>
                </c:pt>
                <c:pt idx="12">
                  <c:v>36</c:v>
                </c:pt>
                <c:pt idx="13">
                  <c:v>15</c:v>
                </c:pt>
                <c:pt idx="14">
                  <c:v>15</c:v>
                </c:pt>
                <c:pt idx="15">
                  <c:v>10</c:v>
                </c:pt>
                <c:pt idx="16">
                  <c:v>6</c:v>
                </c:pt>
                <c:pt idx="17">
                  <c:v>22</c:v>
                </c:pt>
                <c:pt idx="18">
                  <c:v>34</c:v>
                </c:pt>
                <c:pt idx="19">
                  <c:v>13</c:v>
                </c:pt>
              </c:numCache>
            </c:numRef>
          </c:val>
        </c:ser>
        <c:dLbls>
          <c:showLegendKey val="0"/>
          <c:showVal val="0"/>
          <c:showCatName val="0"/>
          <c:showSerName val="0"/>
          <c:showPercent val="0"/>
          <c:showBubbleSize val="0"/>
        </c:dLbls>
        <c:gapWidth val="219"/>
        <c:overlap val="-27"/>
        <c:axId val="-547691504"/>
        <c:axId val="-547690960"/>
      </c:barChart>
      <c:catAx>
        <c:axId val="-5476915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a:t>
                </a:r>
                <a:r>
                  <a:rPr lang="en-US" sz="1100" baseline="0" dirty="0" smtClean="0"/>
                  <a:t>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7690960"/>
        <c:crosses val="autoZero"/>
        <c:auto val="1"/>
        <c:lblAlgn val="ctr"/>
        <c:lblOffset val="100"/>
        <c:noMultiLvlLbl val="0"/>
      </c:catAx>
      <c:valAx>
        <c:axId val="-54769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7691504"/>
        <c:crosses val="autoZero"/>
        <c:crossBetween val="between"/>
      </c:valAx>
      <c:spPr>
        <a:noFill/>
        <a:ln>
          <a:noFill/>
        </a:ln>
        <a:effectLst/>
      </c:spPr>
    </c:plotArea>
    <c:legend>
      <c:legendPos val="b"/>
      <c:layout>
        <c:manualLayout>
          <c:xMode val="edge"/>
          <c:yMode val="edge"/>
          <c:x val="0.80745871955878934"/>
          <c:y val="0.27047239890785402"/>
          <c:w val="0.1066015482241935"/>
          <c:h val="0.152246068426913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New Well Drilling </a:t>
            </a:r>
            <a:r>
              <a:rPr lang="en-US" dirty="0"/>
              <a:t>Activity</a:t>
            </a:r>
          </a:p>
        </c:rich>
      </c:tx>
      <c:layout>
        <c:manualLayout>
          <c:xMode val="edge"/>
          <c:yMode val="edge"/>
          <c:x val="0.33859366797900264"/>
          <c:y val="2.2058823529411766E-2"/>
        </c:manualLayout>
      </c:layout>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3050.9769230769234</c:v>
                </c:pt>
                <c:pt idx="1">
                  <c:v>3516.48</c:v>
                </c:pt>
                <c:pt idx="2">
                  <c:v>3572.9831076923083</c:v>
                </c:pt>
                <c:pt idx="3">
                  <c:v>2181.4802185796598</c:v>
                </c:pt>
                <c:pt idx="4">
                  <c:v>2222.9190396176023</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311.53846153846155</c:v>
                </c:pt>
                <c:pt idx="1">
                  <c:v>319.23076923076923</c:v>
                </c:pt>
                <c:pt idx="2">
                  <c:v>252.33076923076922</c:v>
                </c:pt>
                <c:pt idx="3">
                  <c:v>94.946947331689984</c:v>
                </c:pt>
                <c:pt idx="4">
                  <c:v>106.53047490615614</c:v>
                </c:pt>
              </c:numCache>
            </c:numRef>
          </c:val>
        </c:ser>
        <c:dLbls>
          <c:showLegendKey val="0"/>
          <c:showVal val="0"/>
          <c:showCatName val="0"/>
          <c:showSerName val="0"/>
          <c:showPercent val="0"/>
          <c:showBubbleSize val="0"/>
        </c:dLbls>
        <c:gapWidth val="150"/>
        <c:overlap val="100"/>
        <c:axId val="-547692592"/>
        <c:axId val="-547689872"/>
      </c:barChart>
      <c:catAx>
        <c:axId val="-547692592"/>
        <c:scaling>
          <c:orientation val="minMax"/>
        </c:scaling>
        <c:delete val="0"/>
        <c:axPos val="b"/>
        <c:numFmt formatCode="General" sourceLinked="0"/>
        <c:majorTickMark val="out"/>
        <c:minorTickMark val="none"/>
        <c:tickLblPos val="nextTo"/>
        <c:crossAx val="-547689872"/>
        <c:crosses val="autoZero"/>
        <c:auto val="1"/>
        <c:lblAlgn val="ctr"/>
        <c:lblOffset val="100"/>
        <c:noMultiLvlLbl val="0"/>
      </c:catAx>
      <c:valAx>
        <c:axId val="-547689872"/>
        <c:scaling>
          <c:orientation val="minMax"/>
        </c:scaling>
        <c:delete val="0"/>
        <c:axPos val="l"/>
        <c:majorGridlines/>
        <c:title>
          <c:tx>
            <c:rich>
              <a:bodyPr rot="-5400000" vert="horz"/>
              <a:lstStyle/>
              <a:p>
                <a:pPr>
                  <a:defRPr/>
                </a:pPr>
                <a:r>
                  <a:rPr lang="en-US"/>
                  <a:t>New Wells Drilled</a:t>
                </a:r>
              </a:p>
            </c:rich>
          </c:tx>
          <c:layout>
            <c:manualLayout>
              <c:xMode val="edge"/>
              <c:yMode val="edge"/>
              <c:x val="0.10416666666666667"/>
              <c:y val="0.32168972904122278"/>
            </c:manualLayout>
          </c:layout>
          <c:overlay val="0"/>
        </c:title>
        <c:numFmt formatCode="#,##0" sourceLinked="1"/>
        <c:majorTickMark val="out"/>
        <c:minorTickMark val="none"/>
        <c:tickLblPos val="nextTo"/>
        <c:crossAx val="-547692592"/>
        <c:crosses val="autoZero"/>
        <c:crossBetween val="between"/>
      </c:valAx>
      <c:dTable>
        <c:showHorzBorder val="1"/>
        <c:showVertBorder val="1"/>
        <c:showOutline val="1"/>
        <c:showKeys val="0"/>
      </c:dTable>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42749343832027E-2"/>
          <c:y val="0.18039928276325765"/>
          <c:w val="0.51415916760404945"/>
          <c:h val="0.68126519170267541"/>
        </c:manualLayout>
      </c:layout>
      <c:pieChart>
        <c:varyColors val="1"/>
        <c:ser>
          <c:idx val="0"/>
          <c:order val="0"/>
          <c:tx>
            <c:strRef>
              <c:f>Sheet1!$B$1</c:f>
              <c:strCache>
                <c:ptCount val="1"/>
                <c:pt idx="0">
                  <c:v>Wells</c:v>
                </c:pt>
              </c:strCache>
            </c:strRef>
          </c:tx>
          <c:explosion val="25"/>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5">
                  <a:lumMod val="80000"/>
                  <a:lumOff val="20000"/>
                </a:schemeClr>
              </a:solidFill>
              <a:ln>
                <a:noFill/>
              </a:ln>
              <a:effectLst/>
            </c:spPr>
          </c:dPt>
          <c:dPt>
            <c:idx val="8"/>
            <c:bubble3D val="0"/>
            <c:spPr>
              <a:solidFill>
                <a:schemeClr val="accent4">
                  <a:lumMod val="80000"/>
                  <a:lumOff val="20000"/>
                </a:schemeClr>
              </a:solidFill>
              <a:ln>
                <a:noFill/>
              </a:ln>
              <a:effectLst/>
            </c:spPr>
          </c:dPt>
          <c:dPt>
            <c:idx val="9"/>
            <c:bubble3D val="0"/>
            <c:spPr>
              <a:solidFill>
                <a:schemeClr val="accent6">
                  <a:lumMod val="80000"/>
                </a:schemeClr>
              </a:solidFill>
              <a:ln>
                <a:noFill/>
              </a:ln>
              <a:effectLst/>
            </c:spPr>
          </c:dPt>
          <c:dPt>
            <c:idx val="10"/>
            <c:bubble3D val="0"/>
            <c:spPr>
              <a:solidFill>
                <a:schemeClr val="accent5">
                  <a:lumMod val="80000"/>
                </a:schemeClr>
              </a:solidFill>
              <a:ln>
                <a:noFill/>
              </a:ln>
              <a:effectLst/>
            </c:spPr>
          </c:dPt>
          <c:dPt>
            <c:idx val="11"/>
            <c:bubble3D val="0"/>
            <c:spPr>
              <a:solidFill>
                <a:schemeClr val="accent4">
                  <a:lumMod val="80000"/>
                </a:schemeClr>
              </a:solidFill>
              <a:ln>
                <a:noFill/>
              </a:ln>
              <a:effectLst/>
            </c:spPr>
          </c:dPt>
          <c:dPt>
            <c:idx val="12"/>
            <c:bubble3D val="0"/>
            <c:spPr>
              <a:solidFill>
                <a:schemeClr val="accent6">
                  <a:lumMod val="60000"/>
                  <a:lumOff val="40000"/>
                </a:schemeClr>
              </a:solidFill>
              <a:ln>
                <a:noFill/>
              </a:ln>
              <a:effectLst/>
            </c:spPr>
          </c:dPt>
          <c:dPt>
            <c:idx val="13"/>
            <c:bubble3D val="0"/>
            <c:spPr>
              <a:solidFill>
                <a:schemeClr val="accent5">
                  <a:lumMod val="60000"/>
                  <a:lumOff val="40000"/>
                </a:schemeClr>
              </a:solidFill>
              <a:ln>
                <a:noFill/>
              </a:ln>
              <a:effectLst/>
            </c:spPr>
          </c:dPt>
          <c:dPt>
            <c:idx val="14"/>
            <c:bubble3D val="0"/>
            <c:spPr>
              <a:solidFill>
                <a:schemeClr val="accent4">
                  <a:lumMod val="60000"/>
                  <a:lumOff val="40000"/>
                </a:schemeClr>
              </a:solidFill>
              <a:ln>
                <a:noFill/>
              </a:ln>
              <a:effectLst/>
            </c:spPr>
          </c:dPt>
          <c:dPt>
            <c:idx val="15"/>
            <c:bubble3D val="0"/>
            <c:spPr>
              <a:solidFill>
                <a:schemeClr val="accent6">
                  <a:lumMod val="50000"/>
                </a:schemeClr>
              </a:solidFill>
              <a:ln>
                <a:noFill/>
              </a:ln>
              <a:effectLst/>
            </c:spPr>
          </c:dPt>
          <c:dPt>
            <c:idx val="16"/>
            <c:bubble3D val="0"/>
            <c:spPr>
              <a:solidFill>
                <a:schemeClr val="accent5">
                  <a:lumMod val="50000"/>
                </a:schemeClr>
              </a:solidFill>
              <a:ln>
                <a:noFill/>
              </a:ln>
              <a:effectLst/>
            </c:spPr>
          </c:dPt>
          <c:dPt>
            <c:idx val="17"/>
            <c:bubble3D val="0"/>
            <c:spPr>
              <a:solidFill>
                <a:schemeClr val="accent4">
                  <a:lumMod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Sheet1!$A$2:$A$19</c:f>
              <c:strCache>
                <c:ptCount val="18"/>
                <c:pt idx="0">
                  <c:v>EOG</c:v>
                </c:pt>
                <c:pt idx="1">
                  <c:v>Chesapeake</c:v>
                </c:pt>
                <c:pt idx="2">
                  <c:v>Marathon Oil</c:v>
                </c:pt>
                <c:pt idx="3">
                  <c:v>Omni Oil &amp; Gas</c:v>
                </c:pt>
                <c:pt idx="4">
                  <c:v>Anadarko</c:v>
                </c:pt>
                <c:pt idx="5">
                  <c:v>ConocoPhillips</c:v>
                </c:pt>
                <c:pt idx="6">
                  <c:v>Murphy Expl &amp; Prod</c:v>
                </c:pt>
                <c:pt idx="7">
                  <c:v>Comstock Oil &amp; Gas</c:v>
                </c:pt>
                <c:pt idx="8">
                  <c:v>Talisman Energy</c:v>
                </c:pt>
                <c:pt idx="9">
                  <c:v>Geosouthern Energy </c:v>
                </c:pt>
                <c:pt idx="10">
                  <c:v>Carrizo</c:v>
                </c:pt>
                <c:pt idx="11">
                  <c:v>EP Energy</c:v>
                </c:pt>
                <c:pt idx="12">
                  <c:v>BHP Billiton</c:v>
                </c:pt>
                <c:pt idx="13">
                  <c:v>Plains Exploration</c:v>
                </c:pt>
                <c:pt idx="14">
                  <c:v>Hunt Oil</c:v>
                </c:pt>
                <c:pt idx="15">
                  <c:v>Pioneer Natural Resources</c:v>
                </c:pt>
                <c:pt idx="16">
                  <c:v>Companies with 1% Share</c:v>
                </c:pt>
                <c:pt idx="17">
                  <c:v>Companies with &lt;1% Share</c:v>
                </c:pt>
              </c:strCache>
            </c:strRef>
          </c:cat>
          <c:val>
            <c:numRef>
              <c:f>Sheet1!$B$2:$B$19</c:f>
              <c:numCache>
                <c:formatCode>0%</c:formatCode>
                <c:ptCount val="18"/>
                <c:pt idx="0">
                  <c:v>0.12240663900414937</c:v>
                </c:pt>
                <c:pt idx="1">
                  <c:v>0.10892116182572614</c:v>
                </c:pt>
                <c:pt idx="2">
                  <c:v>8.5062240663900418E-2</c:v>
                </c:pt>
                <c:pt idx="3">
                  <c:v>4.9792531120331947E-2</c:v>
                </c:pt>
                <c:pt idx="4">
                  <c:v>4.0456431535269712E-2</c:v>
                </c:pt>
                <c:pt idx="5">
                  <c:v>3.9419087136929459E-2</c:v>
                </c:pt>
                <c:pt idx="6">
                  <c:v>2.4896265560165973E-2</c:v>
                </c:pt>
                <c:pt idx="7">
                  <c:v>2.2821576763485476E-2</c:v>
                </c:pt>
                <c:pt idx="8">
                  <c:v>2.2821576763485476E-2</c:v>
                </c:pt>
                <c:pt idx="9">
                  <c:v>2.1784232365145227E-2</c:v>
                </c:pt>
                <c:pt idx="10">
                  <c:v>2.0746887966804978E-2</c:v>
                </c:pt>
                <c:pt idx="11">
                  <c:v>2.0746887966804978E-2</c:v>
                </c:pt>
                <c:pt idx="12">
                  <c:v>1.8672199170124481E-2</c:v>
                </c:pt>
                <c:pt idx="13">
                  <c:v>1.7634854771784232E-2</c:v>
                </c:pt>
                <c:pt idx="14">
                  <c:v>1.5560165975103735E-2</c:v>
                </c:pt>
                <c:pt idx="15">
                  <c:v>1.5560165975103735E-2</c:v>
                </c:pt>
                <c:pt idx="16">
                  <c:v>0.21887966804979253</c:v>
                </c:pt>
                <c:pt idx="17">
                  <c:v>0.13381742738589211</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414681758530188"/>
          <c:y val="1.4692456921145724E-2"/>
          <c:w val="0.36335318241469811"/>
          <c:h val="0.970615086157708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05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5006561679788"/>
          <c:y val="0.15559527031042064"/>
          <c:w val="0.47911615699200388"/>
          <c:h val="0.67112036221224436"/>
        </c:manualLayout>
      </c:layout>
      <c:pieChart>
        <c:varyColors val="1"/>
        <c:ser>
          <c:idx val="0"/>
          <c:order val="0"/>
          <c:tx>
            <c:strRef>
              <c:f>Sheet1!$B$1</c:f>
              <c:strCache>
                <c:ptCount val="1"/>
                <c:pt idx="0">
                  <c:v>Sales</c:v>
                </c:pt>
              </c:strCache>
            </c:strRef>
          </c:tx>
          <c:explosion val="15"/>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Sheet1!$A$2:$A$19</c:f>
              <c:strCache>
                <c:ptCount val="18"/>
                <c:pt idx="0">
                  <c:v>Chesapeake</c:v>
                </c:pt>
                <c:pt idx="1">
                  <c:v>Anadarko</c:v>
                </c:pt>
                <c:pt idx="2">
                  <c:v>Carrizo Oil &amp; Gas</c:v>
                </c:pt>
                <c:pt idx="3">
                  <c:v>Cabot Oil &amp; Gas</c:v>
                </c:pt>
                <c:pt idx="4">
                  <c:v>Blackbrush O&amp;G </c:v>
                </c:pt>
                <c:pt idx="5">
                  <c:v>Rosetta Resources</c:v>
                </c:pt>
                <c:pt idx="6">
                  <c:v>BHP Billiton  </c:v>
                </c:pt>
                <c:pt idx="7">
                  <c:v>Ballard Exploration</c:v>
                </c:pt>
                <c:pt idx="8">
                  <c:v>Marathon Oil</c:v>
                </c:pt>
                <c:pt idx="9">
                  <c:v>BBX Operating</c:v>
                </c:pt>
                <c:pt idx="10">
                  <c:v>XTO Energy</c:v>
                </c:pt>
                <c:pt idx="11">
                  <c:v>Century Exploration</c:v>
                </c:pt>
                <c:pt idx="12">
                  <c:v>Laredo  </c:v>
                </c:pt>
                <c:pt idx="13">
                  <c:v>Argent Energy</c:v>
                </c:pt>
                <c:pt idx="14">
                  <c:v>BRC Operating </c:v>
                </c:pt>
                <c:pt idx="15">
                  <c:v>Abraxas Petroleum </c:v>
                </c:pt>
                <c:pt idx="16">
                  <c:v>Shell Western</c:v>
                </c:pt>
                <c:pt idx="17">
                  <c:v>Companies with &lt;1% Share</c:v>
                </c:pt>
              </c:strCache>
            </c:strRef>
          </c:cat>
          <c:val>
            <c:numRef>
              <c:f>Sheet1!$B$2:$B$19</c:f>
              <c:numCache>
                <c:formatCode>0%</c:formatCode>
                <c:ptCount val="18"/>
                <c:pt idx="0">
                  <c:v>0.45507257120893463</c:v>
                </c:pt>
                <c:pt idx="1">
                  <c:v>0.21257696338275925</c:v>
                </c:pt>
                <c:pt idx="2">
                  <c:v>8.9081669197091845E-2</c:v>
                </c:pt>
                <c:pt idx="3">
                  <c:v>6.6994882171798401E-2</c:v>
                </c:pt>
                <c:pt idx="4">
                  <c:v>3.5787572931386596E-2</c:v>
                </c:pt>
                <c:pt idx="5">
                  <c:v>1.7974124710559338E-2</c:v>
                </c:pt>
                <c:pt idx="6">
                  <c:v>1.503931943892242E-2</c:v>
                </c:pt>
                <c:pt idx="7">
                  <c:v>1.3397795954026953E-2</c:v>
                </c:pt>
                <c:pt idx="8">
                  <c:v>1.2595725150180708E-2</c:v>
                </c:pt>
                <c:pt idx="9">
                  <c:v>1.1009946569886167E-2</c:v>
                </c:pt>
                <c:pt idx="10">
                  <c:v>1.0889275246985342E-2</c:v>
                </c:pt>
                <c:pt idx="11">
                  <c:v>9.9042299915666487E-3</c:v>
                </c:pt>
                <c:pt idx="12">
                  <c:v>7.9564374425696322E-3</c:v>
                </c:pt>
                <c:pt idx="13">
                  <c:v>7.8777387537212681E-3</c:v>
                </c:pt>
                <c:pt idx="14">
                  <c:v>7.366853098613969E-3</c:v>
                </c:pt>
                <c:pt idx="15">
                  <c:v>6.7326728309775666E-3</c:v>
                </c:pt>
                <c:pt idx="16">
                  <c:v>6.6205271993686476E-3</c:v>
                </c:pt>
                <c:pt idx="17">
                  <c:v>6.5608473603253042E-3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5015671732893854"/>
          <c:y val="1.005520861616437E-3"/>
          <c:w val="0.33529695415979976"/>
          <c:h val="0.99899447913838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Directional</c:v>
                </c:pt>
              </c:strCache>
            </c:strRef>
          </c:tx>
          <c:spPr>
            <a:solidFill>
              <a:srgbClr val="C00000"/>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General</c:formatCode>
                <c:ptCount val="12"/>
                <c:pt idx="0">
                  <c:v>4.5747495238095244</c:v>
                </c:pt>
                <c:pt idx="1">
                  <c:v>6.4158714285714282</c:v>
                </c:pt>
                <c:pt idx="2">
                  <c:v>8.3215000000000003</c:v>
                </c:pt>
                <c:pt idx="3">
                  <c:v>9.9867999999999988</c:v>
                </c:pt>
                <c:pt idx="4">
                  <c:v>8.4688999999999997</c:v>
                </c:pt>
                <c:pt idx="5">
                  <c:v>9.6834885714285726</c:v>
                </c:pt>
                <c:pt idx="6">
                  <c:v>11.553900000000001</c:v>
                </c:pt>
                <c:pt idx="7">
                  <c:v>13.0619</c:v>
                </c:pt>
                <c:pt idx="8">
                  <c:v>14.5396</c:v>
                </c:pt>
                <c:pt idx="9">
                  <c:v>16.363</c:v>
                </c:pt>
                <c:pt idx="10">
                  <c:v>11.5</c:v>
                </c:pt>
                <c:pt idx="11">
                  <c:v>12.650000000000002</c:v>
                </c:pt>
              </c:numCache>
            </c:numRef>
          </c:val>
        </c:ser>
        <c:dLbls>
          <c:showLegendKey val="0"/>
          <c:showVal val="0"/>
          <c:showCatName val="0"/>
          <c:showSerName val="0"/>
          <c:showPercent val="0"/>
          <c:showBubbleSize val="0"/>
        </c:dLbls>
        <c:gapWidth val="150"/>
        <c:overlap val="100"/>
        <c:axId val="-612884896"/>
        <c:axId val="-612870752"/>
      </c:barChart>
      <c:lineChart>
        <c:grouping val="standard"/>
        <c:varyColors val="0"/>
        <c:ser>
          <c:idx val="1"/>
          <c:order val="1"/>
          <c:tx>
            <c:strRef>
              <c:f>Sheet1!$A$3</c:f>
              <c:strCache>
                <c:ptCount val="1"/>
                <c:pt idx="0">
                  <c:v>Global Oilfield</c:v>
                </c:pt>
              </c:strCache>
            </c:strRef>
          </c:tx>
          <c:spPr>
            <a:ln>
              <a:solidFill>
                <a:schemeClr val="tx2">
                  <a:lumMod val="60000"/>
                  <a:lumOff val="40000"/>
                </a:schemeClr>
              </a:solidFill>
            </a:ln>
          </c:spPr>
          <c:marker>
            <c:symbol val="none"/>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c:formatCode>
                <c:ptCount val="12"/>
                <c:pt idx="0">
                  <c:v>170.65672705732453</c:v>
                </c:pt>
                <c:pt idx="1">
                  <c:v>227.11108617401277</c:v>
                </c:pt>
                <c:pt idx="2">
                  <c:v>270.82163980730979</c:v>
                </c:pt>
                <c:pt idx="3">
                  <c:v>318.08640390303168</c:v>
                </c:pt>
                <c:pt idx="4">
                  <c:v>265.63598238417251</c:v>
                </c:pt>
                <c:pt idx="5">
                  <c:v>286.17503876828255</c:v>
                </c:pt>
                <c:pt idx="6">
                  <c:v>346.77423696388678</c:v>
                </c:pt>
                <c:pt idx="7">
                  <c:v>387.89712301587304</c:v>
                </c:pt>
                <c:pt idx="8">
                  <c:v>412.68203465294386</c:v>
                </c:pt>
                <c:pt idx="9">
                  <c:v>450.88319999999999</c:v>
                </c:pt>
                <c:pt idx="10">
                  <c:v>352.76626999999991</c:v>
                </c:pt>
                <c:pt idx="11">
                  <c:v>388.04289699999993</c:v>
                </c:pt>
              </c:numCache>
            </c:numRef>
          </c:val>
          <c:smooth val="0"/>
        </c:ser>
        <c:dLbls>
          <c:showLegendKey val="0"/>
          <c:showVal val="0"/>
          <c:showCatName val="0"/>
          <c:showSerName val="0"/>
          <c:showPercent val="0"/>
          <c:showBubbleSize val="0"/>
        </c:dLbls>
        <c:marker val="1"/>
        <c:smooth val="0"/>
        <c:axId val="-612882176"/>
        <c:axId val="-612875104"/>
      </c:lineChart>
      <c:catAx>
        <c:axId val="-6128848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612870752"/>
        <c:crosses val="autoZero"/>
        <c:auto val="1"/>
        <c:lblAlgn val="ctr"/>
        <c:lblOffset val="100"/>
        <c:noMultiLvlLbl val="0"/>
      </c:catAx>
      <c:valAx>
        <c:axId val="-612870752"/>
        <c:scaling>
          <c:orientation val="minMax"/>
          <c:max val="20"/>
        </c:scaling>
        <c:delete val="0"/>
        <c:axPos val="l"/>
        <c:majorGridlines/>
        <c:title>
          <c:tx>
            <c:rich>
              <a:bodyPr rot="-5400000" vert="horz"/>
              <a:lstStyle/>
              <a:p>
                <a:pPr>
                  <a:defRPr/>
                </a:pPr>
                <a:r>
                  <a:rPr lang="en-US" dirty="0" smtClean="0"/>
                  <a:t>Global Directional Market (Billions)</a:t>
                </a:r>
                <a:endParaRPr lang="en-US" dirty="0"/>
              </a:p>
            </c:rich>
          </c:tx>
          <c:overlay val="0"/>
        </c:title>
        <c:numFmt formatCode="&quot;$&quot;#,##0" sourceLinked="0"/>
        <c:majorTickMark val="out"/>
        <c:minorTickMark val="none"/>
        <c:tickLblPos val="nextTo"/>
        <c:crossAx val="-612884896"/>
        <c:crosses val="autoZero"/>
        <c:crossBetween val="between"/>
      </c:valAx>
      <c:valAx>
        <c:axId val="-612875104"/>
        <c:scaling>
          <c:orientation val="minMax"/>
          <c:max val="500"/>
        </c:scaling>
        <c:delete val="0"/>
        <c:axPos val="r"/>
        <c:title>
          <c:tx>
            <c:rich>
              <a:bodyPr rot="-5400000" vert="horz"/>
              <a:lstStyle/>
              <a:p>
                <a:pPr>
                  <a:defRPr/>
                </a:pPr>
                <a:r>
                  <a:rPr lang="en-US" dirty="0" smtClean="0"/>
                  <a:t>Global Oilfield Market (billions)</a:t>
                </a:r>
                <a:endParaRPr lang="en-US" dirty="0"/>
              </a:p>
            </c:rich>
          </c:tx>
          <c:overlay val="0"/>
        </c:title>
        <c:numFmt formatCode="&quot;$&quot;#,##0" sourceLinked="1"/>
        <c:majorTickMark val="out"/>
        <c:minorTickMark val="none"/>
        <c:tickLblPos val="nextTo"/>
        <c:crossAx val="-612882176"/>
        <c:crosses val="max"/>
        <c:crossBetween val="between"/>
      </c:valAx>
      <c:catAx>
        <c:axId val="-612882176"/>
        <c:scaling>
          <c:orientation val="minMax"/>
        </c:scaling>
        <c:delete val="1"/>
        <c:axPos val="b"/>
        <c:numFmt formatCode="General" sourceLinked="1"/>
        <c:majorTickMark val="out"/>
        <c:minorTickMark val="none"/>
        <c:tickLblPos val="nextTo"/>
        <c:crossAx val="-612875104"/>
        <c:crosses val="autoZero"/>
        <c:auto val="1"/>
        <c:lblAlgn val="ctr"/>
        <c:lblOffset val="100"/>
        <c:noMultiLvlLbl val="0"/>
      </c:catAx>
    </c:plotArea>
    <c:legend>
      <c:legendPos val="r"/>
      <c:layout>
        <c:manualLayout>
          <c:xMode val="edge"/>
          <c:yMode val="edge"/>
          <c:x val="0.20953909856095576"/>
          <c:y val="0.15313208558354291"/>
          <c:w val="0.28471377500226264"/>
          <c:h val="0.10734839427794038"/>
        </c:manualLayout>
      </c:layout>
      <c:overlay val="1"/>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424.08579230769243</c:v>
                </c:pt>
                <c:pt idx="1">
                  <c:v>489.19804560000017</c:v>
                </c:pt>
                <c:pt idx="2">
                  <c:v>492.02049881116864</c:v>
                </c:pt>
                <c:pt idx="3">
                  <c:v>315</c:v>
                </c:pt>
                <c:pt idx="4">
                  <c:v>335</c:v>
                </c:pt>
              </c:numCache>
            </c:numRef>
          </c:val>
        </c:ser>
        <c:dLbls>
          <c:showLegendKey val="0"/>
          <c:showVal val="0"/>
          <c:showCatName val="0"/>
          <c:showSerName val="0"/>
          <c:showPercent val="0"/>
          <c:showBubbleSize val="0"/>
        </c:dLbls>
        <c:gapWidth val="150"/>
        <c:overlap val="100"/>
        <c:axId val="-547695312"/>
        <c:axId val="-547694224"/>
      </c:barChart>
      <c:catAx>
        <c:axId val="-547695312"/>
        <c:scaling>
          <c:orientation val="minMax"/>
        </c:scaling>
        <c:delete val="0"/>
        <c:axPos val="b"/>
        <c:numFmt formatCode="General" sourceLinked="0"/>
        <c:majorTickMark val="out"/>
        <c:minorTickMark val="none"/>
        <c:tickLblPos val="nextTo"/>
        <c:crossAx val="-547694224"/>
        <c:crosses val="autoZero"/>
        <c:auto val="1"/>
        <c:lblAlgn val="ctr"/>
        <c:lblOffset val="100"/>
        <c:noMultiLvlLbl val="0"/>
      </c:catAx>
      <c:valAx>
        <c:axId val="-547694224"/>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47695312"/>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6315908653854E-2"/>
          <c:y val="0.185244600933306"/>
          <c:w val="0.48308055565514824"/>
          <c:h val="0.67912384994754671"/>
        </c:manualLayout>
      </c:layout>
      <c:pieChart>
        <c:varyColors val="1"/>
        <c:ser>
          <c:idx val="0"/>
          <c:order val="0"/>
          <c:tx>
            <c:strRef>
              <c:f>Sheet1!$B$1</c:f>
              <c:strCache>
                <c:ptCount val="1"/>
                <c:pt idx="0">
                  <c:v>Wells</c:v>
                </c:pt>
              </c:strCache>
            </c:strRef>
          </c:tx>
          <c:explosion val="25"/>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5">
                  <a:lumMod val="80000"/>
                  <a:lumOff val="20000"/>
                </a:schemeClr>
              </a:solidFill>
              <a:ln>
                <a:noFill/>
              </a:ln>
              <a:effectLst/>
            </c:spPr>
          </c:dPt>
          <c:dPt>
            <c:idx val="8"/>
            <c:bubble3D val="0"/>
            <c:spPr>
              <a:solidFill>
                <a:schemeClr val="accent4">
                  <a:lumMod val="80000"/>
                  <a:lumOff val="20000"/>
                </a:schemeClr>
              </a:solidFill>
              <a:ln>
                <a:noFill/>
              </a:ln>
              <a:effectLst/>
            </c:spPr>
          </c:dPt>
          <c:dPt>
            <c:idx val="9"/>
            <c:bubble3D val="0"/>
            <c:spPr>
              <a:solidFill>
                <a:schemeClr val="accent6">
                  <a:lumMod val="80000"/>
                </a:schemeClr>
              </a:solidFill>
              <a:ln>
                <a:noFill/>
              </a:ln>
              <a:effectLst/>
            </c:spPr>
          </c:dPt>
          <c:dPt>
            <c:idx val="10"/>
            <c:bubble3D val="0"/>
            <c:spPr>
              <a:solidFill>
                <a:schemeClr val="accent5">
                  <a:lumMod val="80000"/>
                </a:schemeClr>
              </a:solidFill>
              <a:ln>
                <a:noFill/>
              </a:ln>
              <a:effectLst/>
            </c:spPr>
          </c:dPt>
          <c:dPt>
            <c:idx val="11"/>
            <c:bubble3D val="0"/>
            <c:spPr>
              <a:solidFill>
                <a:schemeClr val="accent4">
                  <a:lumMod val="80000"/>
                </a:schemeClr>
              </a:solidFill>
              <a:ln>
                <a:noFill/>
              </a:ln>
              <a:effectLst/>
            </c:spPr>
          </c:dPt>
          <c:dPt>
            <c:idx val="12"/>
            <c:bubble3D val="0"/>
            <c:spPr>
              <a:solidFill>
                <a:schemeClr val="accent6">
                  <a:lumMod val="60000"/>
                  <a:lumOff val="40000"/>
                </a:schemeClr>
              </a:solidFill>
              <a:ln>
                <a:noFill/>
              </a:ln>
              <a:effectLst/>
            </c:spPr>
          </c:dPt>
          <c:dPt>
            <c:idx val="13"/>
            <c:bubble3D val="0"/>
            <c:spPr>
              <a:solidFill>
                <a:schemeClr val="accent5">
                  <a:lumMod val="60000"/>
                  <a:lumOff val="40000"/>
                </a:schemeClr>
              </a:solidFill>
              <a:ln>
                <a:noFill/>
              </a:ln>
              <a:effectLst/>
            </c:spPr>
          </c:dPt>
          <c:dPt>
            <c:idx val="14"/>
            <c:bubble3D val="0"/>
            <c:spPr>
              <a:solidFill>
                <a:schemeClr val="accent4">
                  <a:lumMod val="60000"/>
                  <a:lumOff val="40000"/>
                </a:schemeClr>
              </a:solidFill>
              <a:ln>
                <a:noFill/>
              </a:ln>
              <a:effectLst/>
            </c:spPr>
          </c:dPt>
          <c:dPt>
            <c:idx val="15"/>
            <c:bubble3D val="0"/>
            <c:spPr>
              <a:solidFill>
                <a:schemeClr val="accent6">
                  <a:lumMod val="50000"/>
                </a:schemeClr>
              </a:solidFill>
              <a:ln>
                <a:noFill/>
              </a:ln>
              <a:effectLst/>
            </c:spPr>
          </c:dPt>
          <c:dPt>
            <c:idx val="16"/>
            <c:bubble3D val="0"/>
            <c:spPr>
              <a:solidFill>
                <a:schemeClr val="accent5">
                  <a:lumMod val="50000"/>
                </a:schemeClr>
              </a:solidFill>
              <a:ln>
                <a:noFill/>
              </a:ln>
              <a:effectLst/>
            </c:spPr>
          </c:dPt>
          <c:dPt>
            <c:idx val="17"/>
            <c:bubble3D val="0"/>
            <c:spPr>
              <a:solidFill>
                <a:schemeClr val="accent4">
                  <a:lumMod val="50000"/>
                </a:schemeClr>
              </a:solidFill>
              <a:ln>
                <a:noFill/>
              </a:ln>
              <a:effectLst/>
            </c:spPr>
          </c:dPt>
          <c:dPt>
            <c:idx val="18"/>
            <c:bubble3D val="0"/>
            <c:spPr>
              <a:solidFill>
                <a:schemeClr val="accent6">
                  <a:lumMod val="70000"/>
                  <a:lumOff val="30000"/>
                </a:schemeClr>
              </a:solidFill>
              <a:ln>
                <a:noFill/>
              </a:ln>
              <a:effectLst/>
            </c:spPr>
          </c:dPt>
          <c:dPt>
            <c:idx val="19"/>
            <c:bubble3D val="0"/>
            <c:spPr>
              <a:solidFill>
                <a:schemeClr val="accent5">
                  <a:lumMod val="70000"/>
                  <a:lumOff val="30000"/>
                </a:schemeClr>
              </a:solidFill>
              <a:ln>
                <a:noFill/>
              </a:ln>
              <a:effectLst/>
            </c:spPr>
          </c:dPt>
          <c:dLbls>
            <c:dLbl>
              <c:idx val="0"/>
              <c:layout>
                <c:manualLayout>
                  <c:x val="-1.8505998748734626E-2"/>
                  <c:y val="-2.626038513945327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6.4078030651713806E-3"/>
                  <c:y val="-2.913988737625254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9.5616985850271192E-3"/>
                  <c:y val="-2.115445370247555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1.3992677335645333E-2"/>
                  <c:y val="-2.6204917340921972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1.7045960414794302E-2"/>
                  <c:y val="-9.675995707274722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1.5800527644919227E-2"/>
                  <c:y val="-2.6950115155973038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1.147093329746853E-2"/>
                  <c:y val="-2.435639266378073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7"/>
              <c:layout>
                <c:manualLayout>
                  <c:x val="1.2155149358439154E-2"/>
                  <c:y val="-2.121980923900592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8"/>
              <c:layout>
                <c:manualLayout>
                  <c:x val="1.1143535440539228E-2"/>
                  <c:y val="-1.770218615475515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9"/>
              <c:layout>
                <c:manualLayout>
                  <c:x val="6.8138553194818105E-3"/>
                  <c:y val="-9.4196380123234974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0"/>
              <c:layout>
                <c:manualLayout>
                  <c:x val="6.0411208963547765E-3"/>
                  <c:y val="6.0484016833271034E-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1"/>
              <c:layout>
                <c:manualLayout>
                  <c:x val="1.2423963841964531E-2"/>
                  <c:y val="-8.9657667217324689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7"/>
              <c:layout>
                <c:manualLayout>
                  <c:x val="5.9887132226362034E-3"/>
                  <c:y val="-1.1144204217964332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8"/>
              <c:layout>
                <c:manualLayout>
                  <c:x val="2.3058518700104422E-2"/>
                  <c:y val="-1.557559899193305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9"/>
              <c:layout>
                <c:manualLayout>
                  <c:x val="5.1260022860381673E-3"/>
                  <c:y val="-1.5919981671510052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Sheet1!$A$2:$A$21</c:f>
              <c:strCache>
                <c:ptCount val="20"/>
                <c:pt idx="0">
                  <c:v>SLB Pathfinder</c:v>
                </c:pt>
                <c:pt idx="1">
                  <c:v>Leam</c:v>
                </c:pt>
                <c:pt idx="2">
                  <c:v>Professional Directional</c:v>
                </c:pt>
                <c:pt idx="3">
                  <c:v>Crescent</c:v>
                </c:pt>
                <c:pt idx="4">
                  <c:v>Aim</c:v>
                </c:pt>
                <c:pt idx="5">
                  <c:v>Nova</c:v>
                </c:pt>
                <c:pt idx="6">
                  <c:v>Nomac</c:v>
                </c:pt>
                <c:pt idx="7">
                  <c:v>Weatherford</c:v>
                </c:pt>
                <c:pt idx="8">
                  <c:v>MS Energy</c:v>
                </c:pt>
                <c:pt idx="9">
                  <c:v>Precision</c:v>
                </c:pt>
                <c:pt idx="10">
                  <c:v>DDC</c:v>
                </c:pt>
                <c:pt idx="11">
                  <c:v>Nabors</c:v>
                </c:pt>
                <c:pt idx="12">
                  <c:v>Archer</c:v>
                </c:pt>
                <c:pt idx="13">
                  <c:v>Halliburton</c:v>
                </c:pt>
                <c:pt idx="14">
                  <c:v>Premier</c:v>
                </c:pt>
                <c:pt idx="15">
                  <c:v>MWD Solutions</c:v>
                </c:pt>
                <c:pt idx="16">
                  <c:v>Wellbenders</c:v>
                </c:pt>
                <c:pt idx="17">
                  <c:v>Scientific Drilling</c:v>
                </c:pt>
                <c:pt idx="18">
                  <c:v>Sharewell MWD</c:v>
                </c:pt>
                <c:pt idx="19">
                  <c:v>Companies with &lt;1% Share</c:v>
                </c:pt>
              </c:strCache>
            </c:strRef>
          </c:cat>
          <c:val>
            <c:numRef>
              <c:f>Sheet1!$B$2:$B$21</c:f>
              <c:numCache>
                <c:formatCode>0%</c:formatCode>
                <c:ptCount val="20"/>
                <c:pt idx="0">
                  <c:v>0.1951219512195122</c:v>
                </c:pt>
                <c:pt idx="1">
                  <c:v>0.1024390243902439</c:v>
                </c:pt>
                <c:pt idx="2">
                  <c:v>7.9674796747967486E-2</c:v>
                </c:pt>
                <c:pt idx="3">
                  <c:v>7.9674796747967486E-2</c:v>
                </c:pt>
                <c:pt idx="4">
                  <c:v>5.6910569105691054E-2</c:v>
                </c:pt>
                <c:pt idx="5">
                  <c:v>4.5528455284552849E-2</c:v>
                </c:pt>
                <c:pt idx="6">
                  <c:v>4.5528455284552849E-2</c:v>
                </c:pt>
                <c:pt idx="7">
                  <c:v>4.2276422764227641E-2</c:v>
                </c:pt>
                <c:pt idx="8">
                  <c:v>3.9024390243902439E-2</c:v>
                </c:pt>
                <c:pt idx="9">
                  <c:v>3.7398373983739838E-2</c:v>
                </c:pt>
                <c:pt idx="10">
                  <c:v>3.5772357723577237E-2</c:v>
                </c:pt>
                <c:pt idx="11">
                  <c:v>3.4146341463414637E-2</c:v>
                </c:pt>
                <c:pt idx="12">
                  <c:v>3.2520325203252036E-2</c:v>
                </c:pt>
                <c:pt idx="13">
                  <c:v>2.7642276422764227E-2</c:v>
                </c:pt>
                <c:pt idx="14">
                  <c:v>2.4390243902439025E-2</c:v>
                </c:pt>
                <c:pt idx="15">
                  <c:v>2.2764227642276424E-2</c:v>
                </c:pt>
                <c:pt idx="16">
                  <c:v>2.113821138211382E-2</c:v>
                </c:pt>
                <c:pt idx="17">
                  <c:v>1.7886178861788619E-2</c:v>
                </c:pt>
                <c:pt idx="18">
                  <c:v>1.6260162601626018E-2</c:v>
                </c:pt>
                <c:pt idx="19">
                  <c:v>4.3902439024390241E-2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567472349591272"/>
          <c:y val="5.7372514500006036E-2"/>
          <c:w val="0.32988083129721085"/>
          <c:h val="0.902773148762224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0" dirty="0" smtClean="0"/>
              <a:t>Drilling Speeds of the Most Active Directional</a:t>
            </a:r>
            <a:r>
              <a:rPr lang="en-US" sz="1200" b="0" baseline="0" dirty="0" smtClean="0"/>
              <a:t> Drillers</a:t>
            </a:r>
            <a:endParaRPr lang="en-US" sz="1200" b="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463162729658792"/>
          <c:y val="8.0806118497482898E-2"/>
          <c:w val="0.79676837270341205"/>
          <c:h val="0.84059614474420219"/>
        </c:manualLayout>
      </c:layout>
      <c:barChart>
        <c:barDir val="bar"/>
        <c:grouping val="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Sheet1!$A$2:$A$22</c:f>
              <c:strCache>
                <c:ptCount val="21"/>
                <c:pt idx="0">
                  <c:v>East Coast</c:v>
                </c:pt>
                <c:pt idx="1">
                  <c:v>Wellbenders</c:v>
                </c:pt>
                <c:pt idx="2">
                  <c:v>Sharewell MWD</c:v>
                </c:pt>
                <c:pt idx="3">
                  <c:v>Archer</c:v>
                </c:pt>
                <c:pt idx="4">
                  <c:v>Weatherford </c:v>
                </c:pt>
                <c:pt idx="5">
                  <c:v>Halliburton</c:v>
                </c:pt>
                <c:pt idx="6">
                  <c:v>Precision</c:v>
                </c:pt>
                <c:pt idx="7">
                  <c:v>Leam</c:v>
                </c:pt>
                <c:pt idx="8">
                  <c:v>Aim</c:v>
                </c:pt>
                <c:pt idx="9">
                  <c:v>Professional Directional</c:v>
                </c:pt>
                <c:pt idx="10">
                  <c:v>DDC</c:v>
                </c:pt>
                <c:pt idx="11">
                  <c:v>Nabors</c:v>
                </c:pt>
                <c:pt idx="12">
                  <c:v>MWD Solutions</c:v>
                </c:pt>
                <c:pt idx="13">
                  <c:v>Nomac</c:v>
                </c:pt>
                <c:pt idx="14">
                  <c:v>Crescent</c:v>
                </c:pt>
                <c:pt idx="15">
                  <c:v>Scientific Drilling</c:v>
                </c:pt>
                <c:pt idx="16">
                  <c:v>MS Energy</c:v>
                </c:pt>
                <c:pt idx="17">
                  <c:v>SLB Pathfinder</c:v>
                </c:pt>
                <c:pt idx="18">
                  <c:v>Cathedral</c:v>
                </c:pt>
                <c:pt idx="19">
                  <c:v>Premier</c:v>
                </c:pt>
                <c:pt idx="20">
                  <c:v>Baker Hughes</c:v>
                </c:pt>
              </c:strCache>
            </c:strRef>
          </c:cat>
          <c:val>
            <c:numRef>
              <c:f>Sheet1!$B$2:$B$22</c:f>
              <c:numCache>
                <c:formatCode>_(* #,##0_);_(* \(#,##0\);_(* "-"??_);_(@_)</c:formatCode>
                <c:ptCount val="21"/>
                <c:pt idx="0">
                  <c:v>491.55842293906812</c:v>
                </c:pt>
                <c:pt idx="1">
                  <c:v>585.37062937062933</c:v>
                </c:pt>
                <c:pt idx="2">
                  <c:v>613.51917232671542</c:v>
                </c:pt>
                <c:pt idx="3">
                  <c:v>818.02452125885338</c:v>
                </c:pt>
                <c:pt idx="4">
                  <c:v>824.54807635014186</c:v>
                </c:pt>
                <c:pt idx="5">
                  <c:v>864.04029321723374</c:v>
                </c:pt>
                <c:pt idx="6">
                  <c:v>931.50094097936267</c:v>
                </c:pt>
                <c:pt idx="7">
                  <c:v>965.96365197190335</c:v>
                </c:pt>
                <c:pt idx="8">
                  <c:v>967.84862710801292</c:v>
                </c:pt>
                <c:pt idx="9">
                  <c:v>968.24824972601436</c:v>
                </c:pt>
                <c:pt idx="10">
                  <c:v>987.25147404214874</c:v>
                </c:pt>
                <c:pt idx="11">
                  <c:v>1011.875</c:v>
                </c:pt>
                <c:pt idx="12">
                  <c:v>1069.6896844962432</c:v>
                </c:pt>
                <c:pt idx="13">
                  <c:v>1070.8515680496935</c:v>
                </c:pt>
                <c:pt idx="14">
                  <c:v>1138.2883373092516</c:v>
                </c:pt>
                <c:pt idx="15">
                  <c:v>1193.2666666666667</c:v>
                </c:pt>
                <c:pt idx="16">
                  <c:v>1204.2839052287582</c:v>
                </c:pt>
                <c:pt idx="17">
                  <c:v>1242.1214075560745</c:v>
                </c:pt>
                <c:pt idx="18">
                  <c:v>1263.0336182336184</c:v>
                </c:pt>
                <c:pt idx="19">
                  <c:v>1306.9610962566842</c:v>
                </c:pt>
                <c:pt idx="20">
                  <c:v>1600</c:v>
                </c:pt>
              </c:numCache>
            </c:numRef>
          </c:val>
        </c:ser>
        <c:dLbls>
          <c:showLegendKey val="0"/>
          <c:showVal val="0"/>
          <c:showCatName val="0"/>
          <c:showSerName val="0"/>
          <c:showPercent val="0"/>
          <c:showBubbleSize val="0"/>
        </c:dLbls>
        <c:gapWidth val="150"/>
        <c:overlap val="100"/>
        <c:axId val="-545583776"/>
        <c:axId val="-545583232"/>
      </c:barChart>
      <c:catAx>
        <c:axId val="-545583776"/>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45583232"/>
        <c:crosses val="autoZero"/>
        <c:auto val="1"/>
        <c:lblAlgn val="ctr"/>
        <c:lblOffset val="100"/>
        <c:noMultiLvlLbl val="0"/>
      </c:catAx>
      <c:valAx>
        <c:axId val="-545583232"/>
        <c:scaling>
          <c:orientation val="minMax"/>
        </c:scaling>
        <c:delete val="0"/>
        <c:axPos val="b"/>
        <c:majorGridlines>
          <c:spPr>
            <a:ln w="9525" cap="flat" cmpd="sng" algn="ctr">
              <a:solidFill>
                <a:schemeClr val="tx1">
                  <a:tint val="75000"/>
                  <a:shade val="95000"/>
                  <a:satMod val="105000"/>
                </a:schemeClr>
              </a:solidFill>
              <a:prstDash val="solid"/>
              <a:round/>
            </a:ln>
            <a:effectLst/>
          </c:spPr>
        </c:majorGridlines>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4558377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a:t>
            </a:r>
            <a:r>
              <a:rPr lang="en-US" sz="1200" b="1" baseline="0" dirty="0" smtClean="0"/>
              <a:t> Depth Drilling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059875328084"/>
          <c:y val="0.12728124999999998"/>
          <c:w val="0.73228904199475064"/>
          <c:h val="0.69406028543307086"/>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Sheet1!$A$2:$A$14</c:f>
              <c:strCache>
                <c:ptCount val="13"/>
                <c:pt idx="0">
                  <c:v>BHP Billiton  </c:v>
                </c:pt>
                <c:pt idx="1">
                  <c:v>Anadarko</c:v>
                </c:pt>
                <c:pt idx="2">
                  <c:v>Blackbrush O&amp;G </c:v>
                </c:pt>
                <c:pt idx="3">
                  <c:v>Carrizo Oil &amp; Gas</c:v>
                </c:pt>
                <c:pt idx="4">
                  <c:v>Enco Exploration </c:v>
                </c:pt>
                <c:pt idx="5">
                  <c:v>Chesapeake</c:v>
                </c:pt>
                <c:pt idx="6">
                  <c:v>Rosetta Resources</c:v>
                </c:pt>
                <c:pt idx="7">
                  <c:v>Cabot Oil &amp; Gas</c:v>
                </c:pt>
                <c:pt idx="8">
                  <c:v>XTO Energy</c:v>
                </c:pt>
                <c:pt idx="9">
                  <c:v>Kingman Operating </c:v>
                </c:pt>
                <c:pt idx="10">
                  <c:v>Apache</c:v>
                </c:pt>
                <c:pt idx="11">
                  <c:v>Century Exploration</c:v>
                </c:pt>
                <c:pt idx="12">
                  <c:v>Hilcorp Energy</c:v>
                </c:pt>
              </c:strCache>
            </c:strRef>
          </c:cat>
          <c:val>
            <c:numRef>
              <c:f>Sheet1!$B$2:$B$14</c:f>
              <c:numCache>
                <c:formatCode>General</c:formatCode>
                <c:ptCount val="13"/>
                <c:pt idx="0">
                  <c:v>100</c:v>
                </c:pt>
                <c:pt idx="1">
                  <c:v>417</c:v>
                </c:pt>
                <c:pt idx="2">
                  <c:v>520</c:v>
                </c:pt>
                <c:pt idx="3">
                  <c:v>536</c:v>
                </c:pt>
                <c:pt idx="4">
                  <c:v>539</c:v>
                </c:pt>
                <c:pt idx="5">
                  <c:v>571</c:v>
                </c:pt>
                <c:pt idx="6">
                  <c:v>575</c:v>
                </c:pt>
                <c:pt idx="7">
                  <c:v>631</c:v>
                </c:pt>
                <c:pt idx="8">
                  <c:v>755</c:v>
                </c:pt>
                <c:pt idx="9">
                  <c:v>800</c:v>
                </c:pt>
                <c:pt idx="10">
                  <c:v>825</c:v>
                </c:pt>
                <c:pt idx="11">
                  <c:v>846</c:v>
                </c:pt>
                <c:pt idx="12">
                  <c:v>848</c:v>
                </c:pt>
              </c:numCache>
            </c:numRef>
          </c:val>
        </c:ser>
        <c:dLbls>
          <c:showLegendKey val="0"/>
          <c:showVal val="0"/>
          <c:showCatName val="0"/>
          <c:showSerName val="0"/>
          <c:showPercent val="0"/>
          <c:showBubbleSize val="0"/>
        </c:dLbls>
        <c:gapWidth val="182"/>
        <c:axId val="-545585408"/>
        <c:axId val="-545589216"/>
      </c:barChart>
      <c:catAx>
        <c:axId val="-545585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9216"/>
        <c:crosses val="autoZero"/>
        <c:auto val="1"/>
        <c:lblAlgn val="ctr"/>
        <c:lblOffset val="100"/>
        <c:noMultiLvlLbl val="0"/>
      </c:catAx>
      <c:valAx>
        <c:axId val="-545589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Directional</a:t>
            </a:r>
            <a:r>
              <a:rPr lang="en-US" sz="1200" b="1" baseline="0" dirty="0" smtClean="0"/>
              <a:t> Drilling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Average Directional Drilling Speed</c:v>
                </c:pt>
              </c:strCache>
            </c:strRef>
          </c:tx>
          <c:spPr>
            <a:solidFill>
              <a:schemeClr val="accent5"/>
            </a:solidFill>
            <a:ln>
              <a:noFill/>
            </a:ln>
            <a:effectLst/>
          </c:spPr>
          <c:invertIfNegative val="0"/>
          <c:cat>
            <c:strRef>
              <c:f>Sheet1!$A$2:$A$11</c:f>
              <c:strCache>
                <c:ptCount val="10"/>
                <c:pt idx="0">
                  <c:v>Ballard</c:v>
                </c:pt>
                <c:pt idx="1">
                  <c:v>Century Exploration</c:v>
                </c:pt>
                <c:pt idx="2">
                  <c:v>XTO Energy</c:v>
                </c:pt>
                <c:pt idx="3">
                  <c:v>Blackbrush O&amp;G</c:v>
                </c:pt>
                <c:pt idx="4">
                  <c:v>Cabot Oil &amp; Gas</c:v>
                </c:pt>
                <c:pt idx="5">
                  <c:v>Rosetta Resources</c:v>
                </c:pt>
                <c:pt idx="6">
                  <c:v>Chesapeake</c:v>
                </c:pt>
                <c:pt idx="7">
                  <c:v>Carrizo Oil &amp; Gas</c:v>
                </c:pt>
                <c:pt idx="8">
                  <c:v>Anadarko</c:v>
                </c:pt>
                <c:pt idx="9">
                  <c:v>BHP Billiton</c:v>
                </c:pt>
              </c:strCache>
            </c:strRef>
          </c:cat>
          <c:val>
            <c:numRef>
              <c:f>Sheet1!$B$2:$B$11</c:f>
              <c:numCache>
                <c:formatCode>_(* #,##0_);_(* \(#,##0\);_(* "-"??_);_(@_)</c:formatCode>
                <c:ptCount val="10"/>
                <c:pt idx="0">
                  <c:v>171</c:v>
                </c:pt>
                <c:pt idx="1">
                  <c:v>300</c:v>
                </c:pt>
                <c:pt idx="2">
                  <c:v>531</c:v>
                </c:pt>
                <c:pt idx="3">
                  <c:v>605</c:v>
                </c:pt>
                <c:pt idx="4">
                  <c:v>710</c:v>
                </c:pt>
                <c:pt idx="5">
                  <c:v>714</c:v>
                </c:pt>
                <c:pt idx="6">
                  <c:v>884</c:v>
                </c:pt>
                <c:pt idx="7">
                  <c:v>1138</c:v>
                </c:pt>
                <c:pt idx="8">
                  <c:v>1350</c:v>
                </c:pt>
                <c:pt idx="9">
                  <c:v>1829</c:v>
                </c:pt>
              </c:numCache>
            </c:numRef>
          </c:val>
        </c:ser>
        <c:dLbls>
          <c:showLegendKey val="0"/>
          <c:showVal val="0"/>
          <c:showCatName val="0"/>
          <c:showSerName val="0"/>
          <c:showPercent val="0"/>
          <c:showBubbleSize val="0"/>
        </c:dLbls>
        <c:gapWidth val="182"/>
        <c:axId val="-545588128"/>
        <c:axId val="-545588672"/>
      </c:barChart>
      <c:catAx>
        <c:axId val="-545588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8672"/>
        <c:crosses val="autoZero"/>
        <c:auto val="1"/>
        <c:lblAlgn val="ctr"/>
        <c:lblOffset val="100"/>
        <c:noMultiLvlLbl val="0"/>
      </c:catAx>
      <c:valAx>
        <c:axId val="-545588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0" dirty="0" smtClean="0"/>
              <a:t>2012 Days in the Hole</a:t>
            </a:r>
          </a:p>
        </c:rich>
      </c:tx>
      <c:layout>
        <c:manualLayout>
          <c:xMode val="edge"/>
          <c:yMode val="edge"/>
          <c:x val="0.24456621004566209"/>
          <c:y val="1.88679245283018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numRef>
              <c:f>Sheet1!$A$2:$A$368</c:f>
              <c:numCache>
                <c:formatCode>General</c:formatCode>
                <c:ptCount val="367"/>
              </c:numCache>
            </c:numRef>
          </c:cat>
          <c:val>
            <c:numRef>
              <c:f>Sheet1!$B$2:$B$368</c:f>
              <c:numCache>
                <c:formatCode>#,##0</c:formatCode>
                <c:ptCount val="367"/>
                <c:pt idx="0">
                  <c:v>1</c:v>
                </c:pt>
                <c:pt idx="1">
                  <c:v>1</c:v>
                </c:pt>
                <c:pt idx="2">
                  <c:v>1</c:v>
                </c:pt>
                <c:pt idx="3">
                  <c:v>1</c:v>
                </c:pt>
                <c:pt idx="4" formatCode="General">
                  <c:v>1</c:v>
                </c:pt>
                <c:pt idx="5">
                  <c:v>1</c:v>
                </c:pt>
                <c:pt idx="6">
                  <c:v>1</c:v>
                </c:pt>
                <c:pt idx="7">
                  <c:v>1</c:v>
                </c:pt>
                <c:pt idx="8">
                  <c:v>1</c:v>
                </c:pt>
                <c:pt idx="9" formatCode="General">
                  <c:v>2</c:v>
                </c:pt>
                <c:pt idx="10">
                  <c:v>2</c:v>
                </c:pt>
                <c:pt idx="11">
                  <c:v>2</c:v>
                </c:pt>
                <c:pt idx="12" formatCode="General">
                  <c:v>3</c:v>
                </c:pt>
                <c:pt idx="13" formatCode="General">
                  <c:v>3</c:v>
                </c:pt>
                <c:pt idx="14" formatCode="General">
                  <c:v>4</c:v>
                </c:pt>
                <c:pt idx="15" formatCode="General">
                  <c:v>4</c:v>
                </c:pt>
                <c:pt idx="16" formatCode="General">
                  <c:v>4</c:v>
                </c:pt>
                <c:pt idx="17">
                  <c:v>4</c:v>
                </c:pt>
                <c:pt idx="18">
                  <c:v>4</c:v>
                </c:pt>
                <c:pt idx="19">
                  <c:v>4</c:v>
                </c:pt>
                <c:pt idx="20" formatCode="General">
                  <c:v>5</c:v>
                </c:pt>
                <c:pt idx="21" formatCode="General">
                  <c:v>5</c:v>
                </c:pt>
                <c:pt idx="22" formatCode="General">
                  <c:v>5</c:v>
                </c:pt>
                <c:pt idx="23" formatCode="General">
                  <c:v>5</c:v>
                </c:pt>
                <c:pt idx="24">
                  <c:v>5</c:v>
                </c:pt>
                <c:pt idx="25">
                  <c:v>5</c:v>
                </c:pt>
                <c:pt idx="26">
                  <c:v>5</c:v>
                </c:pt>
                <c:pt idx="27">
                  <c:v>5</c:v>
                </c:pt>
                <c:pt idx="28">
                  <c:v>5</c:v>
                </c:pt>
                <c:pt idx="29" formatCode="General">
                  <c:v>6</c:v>
                </c:pt>
                <c:pt idx="30" formatCode="General">
                  <c:v>6</c:v>
                </c:pt>
                <c:pt idx="31" formatCode="General">
                  <c:v>6</c:v>
                </c:pt>
                <c:pt idx="32" formatCode="General">
                  <c:v>6</c:v>
                </c:pt>
                <c:pt idx="33" formatCode="General">
                  <c:v>6</c:v>
                </c:pt>
                <c:pt idx="34">
                  <c:v>6</c:v>
                </c:pt>
                <c:pt idx="35">
                  <c:v>6</c:v>
                </c:pt>
                <c:pt idx="36">
                  <c:v>6</c:v>
                </c:pt>
                <c:pt idx="37">
                  <c:v>6</c:v>
                </c:pt>
                <c:pt idx="38">
                  <c:v>6</c:v>
                </c:pt>
                <c:pt idx="39">
                  <c:v>6</c:v>
                </c:pt>
                <c:pt idx="40">
                  <c:v>6</c:v>
                </c:pt>
                <c:pt idx="41">
                  <c:v>6</c:v>
                </c:pt>
                <c:pt idx="42">
                  <c:v>6</c:v>
                </c:pt>
                <c:pt idx="43" formatCode="General">
                  <c:v>7</c:v>
                </c:pt>
                <c:pt idx="44" formatCode="General">
                  <c:v>7</c:v>
                </c:pt>
                <c:pt idx="45" formatCode="General">
                  <c:v>7</c:v>
                </c:pt>
                <c:pt idx="46" formatCode="General">
                  <c:v>7</c:v>
                </c:pt>
                <c:pt idx="47" formatCode="General">
                  <c:v>7</c:v>
                </c:pt>
                <c:pt idx="48" formatCode="General">
                  <c:v>7</c:v>
                </c:pt>
                <c:pt idx="49" formatCode="General">
                  <c:v>7</c:v>
                </c:pt>
                <c:pt idx="50" formatCode="General">
                  <c:v>7</c:v>
                </c:pt>
                <c:pt idx="51" formatCode="General">
                  <c:v>7</c:v>
                </c:pt>
                <c:pt idx="52" formatCode="General">
                  <c:v>7</c:v>
                </c:pt>
                <c:pt idx="53">
                  <c:v>7</c:v>
                </c:pt>
                <c:pt idx="54">
                  <c:v>7</c:v>
                </c:pt>
                <c:pt idx="55">
                  <c:v>7</c:v>
                </c:pt>
                <c:pt idx="56">
                  <c:v>7</c:v>
                </c:pt>
                <c:pt idx="57">
                  <c:v>7</c:v>
                </c:pt>
                <c:pt idx="58">
                  <c:v>7</c:v>
                </c:pt>
                <c:pt idx="59">
                  <c:v>7</c:v>
                </c:pt>
                <c:pt idx="60">
                  <c:v>7</c:v>
                </c:pt>
                <c:pt idx="61">
                  <c:v>7</c:v>
                </c:pt>
                <c:pt idx="62" formatCode="General">
                  <c:v>8</c:v>
                </c:pt>
                <c:pt idx="63" formatCode="General">
                  <c:v>8</c:v>
                </c:pt>
                <c:pt idx="64" formatCode="General">
                  <c:v>8</c:v>
                </c:pt>
                <c:pt idx="65" formatCode="General">
                  <c:v>8</c:v>
                </c:pt>
                <c:pt idx="66" formatCode="General">
                  <c:v>8</c:v>
                </c:pt>
                <c:pt idx="67" formatCode="General">
                  <c:v>8</c:v>
                </c:pt>
                <c:pt idx="68" formatCode="General">
                  <c:v>8</c:v>
                </c:pt>
                <c:pt idx="69" formatCode="General">
                  <c:v>8</c:v>
                </c:pt>
                <c:pt idx="70" formatCode="General">
                  <c:v>8</c:v>
                </c:pt>
                <c:pt idx="71" formatCode="General">
                  <c:v>8</c:v>
                </c:pt>
                <c:pt idx="72" formatCode="General">
                  <c:v>8</c:v>
                </c:pt>
                <c:pt idx="73" formatCode="General">
                  <c:v>8</c:v>
                </c:pt>
                <c:pt idx="74">
                  <c:v>8</c:v>
                </c:pt>
                <c:pt idx="75">
                  <c:v>8</c:v>
                </c:pt>
                <c:pt idx="76">
                  <c:v>8</c:v>
                </c:pt>
                <c:pt idx="77">
                  <c:v>8</c:v>
                </c:pt>
                <c:pt idx="78">
                  <c:v>8</c:v>
                </c:pt>
                <c:pt idx="79">
                  <c:v>8</c:v>
                </c:pt>
                <c:pt idx="80">
                  <c:v>8</c:v>
                </c:pt>
                <c:pt idx="81">
                  <c:v>8</c:v>
                </c:pt>
                <c:pt idx="82">
                  <c:v>8</c:v>
                </c:pt>
                <c:pt idx="83">
                  <c:v>8</c:v>
                </c:pt>
                <c:pt idx="84">
                  <c:v>8</c:v>
                </c:pt>
                <c:pt idx="85">
                  <c:v>8</c:v>
                </c:pt>
                <c:pt idx="86">
                  <c:v>8</c:v>
                </c:pt>
                <c:pt idx="87">
                  <c:v>8</c:v>
                </c:pt>
                <c:pt idx="88">
                  <c:v>8</c:v>
                </c:pt>
                <c:pt idx="89" formatCode="General">
                  <c:v>9</c:v>
                </c:pt>
                <c:pt idx="90" formatCode="General">
                  <c:v>9</c:v>
                </c:pt>
                <c:pt idx="91" formatCode="General">
                  <c:v>9</c:v>
                </c:pt>
                <c:pt idx="92" formatCode="General">
                  <c:v>9</c:v>
                </c:pt>
                <c:pt idx="93" formatCode="General">
                  <c:v>9</c:v>
                </c:pt>
                <c:pt idx="94" formatCode="General">
                  <c:v>9</c:v>
                </c:pt>
                <c:pt idx="95" formatCode="General">
                  <c:v>9</c:v>
                </c:pt>
                <c:pt idx="96" formatCode="General">
                  <c:v>9</c:v>
                </c:pt>
                <c:pt idx="97" formatCode="General">
                  <c:v>9</c:v>
                </c:pt>
                <c:pt idx="98" formatCode="General">
                  <c:v>9</c:v>
                </c:pt>
                <c:pt idx="99" formatCode="General">
                  <c:v>9</c:v>
                </c:pt>
                <c:pt idx="100" formatCode="General">
                  <c:v>9</c:v>
                </c:pt>
                <c:pt idx="101" formatCode="General">
                  <c:v>9</c:v>
                </c:pt>
                <c:pt idx="102">
                  <c:v>9</c:v>
                </c:pt>
                <c:pt idx="103">
                  <c:v>9</c:v>
                </c:pt>
                <c:pt idx="104">
                  <c:v>9</c:v>
                </c:pt>
                <c:pt idx="105">
                  <c:v>9</c:v>
                </c:pt>
                <c:pt idx="106">
                  <c:v>9</c:v>
                </c:pt>
                <c:pt idx="107">
                  <c:v>9</c:v>
                </c:pt>
                <c:pt idx="108">
                  <c:v>9</c:v>
                </c:pt>
                <c:pt idx="109">
                  <c:v>9</c:v>
                </c:pt>
                <c:pt idx="110">
                  <c:v>9</c:v>
                </c:pt>
                <c:pt idx="111" formatCode="General">
                  <c:v>10</c:v>
                </c:pt>
                <c:pt idx="112" formatCode="General">
                  <c:v>10</c:v>
                </c:pt>
                <c:pt idx="113" formatCode="General">
                  <c:v>10</c:v>
                </c:pt>
                <c:pt idx="114" formatCode="General">
                  <c:v>10</c:v>
                </c:pt>
                <c:pt idx="115" formatCode="General">
                  <c:v>10</c:v>
                </c:pt>
                <c:pt idx="116" formatCode="General">
                  <c:v>10</c:v>
                </c:pt>
                <c:pt idx="117" formatCode="General">
                  <c:v>10</c:v>
                </c:pt>
                <c:pt idx="118" formatCode="General">
                  <c:v>10</c:v>
                </c:pt>
                <c:pt idx="119" formatCode="General">
                  <c:v>10</c:v>
                </c:pt>
                <c:pt idx="120" formatCode="General">
                  <c:v>10</c:v>
                </c:pt>
                <c:pt idx="121" formatCode="General">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formatCode="General">
                  <c:v>11</c:v>
                </c:pt>
                <c:pt idx="137" formatCode="General">
                  <c:v>11</c:v>
                </c:pt>
                <c:pt idx="138" formatCode="General">
                  <c:v>11</c:v>
                </c:pt>
                <c:pt idx="139" formatCode="General">
                  <c:v>11</c:v>
                </c:pt>
                <c:pt idx="140" formatCode="General">
                  <c:v>11</c:v>
                </c:pt>
                <c:pt idx="141" formatCode="General">
                  <c:v>11</c:v>
                </c:pt>
                <c:pt idx="142" formatCode="General">
                  <c:v>11</c:v>
                </c:pt>
                <c:pt idx="143" formatCode="General">
                  <c:v>11</c:v>
                </c:pt>
                <c:pt idx="144" formatCode="General">
                  <c:v>11</c:v>
                </c:pt>
                <c:pt idx="145" formatCode="General">
                  <c:v>11</c:v>
                </c:pt>
                <c:pt idx="146" formatCode="General">
                  <c:v>11</c:v>
                </c:pt>
                <c:pt idx="147">
                  <c:v>11</c:v>
                </c:pt>
                <c:pt idx="148">
                  <c:v>11</c:v>
                </c:pt>
                <c:pt idx="149">
                  <c:v>11</c:v>
                </c:pt>
                <c:pt idx="150">
                  <c:v>11</c:v>
                </c:pt>
                <c:pt idx="151">
                  <c:v>11</c:v>
                </c:pt>
                <c:pt idx="152">
                  <c:v>11</c:v>
                </c:pt>
                <c:pt idx="153">
                  <c:v>11</c:v>
                </c:pt>
                <c:pt idx="154">
                  <c:v>11</c:v>
                </c:pt>
                <c:pt idx="155">
                  <c:v>11</c:v>
                </c:pt>
                <c:pt idx="156">
                  <c:v>11</c:v>
                </c:pt>
                <c:pt idx="157">
                  <c:v>11</c:v>
                </c:pt>
                <c:pt idx="158">
                  <c:v>11</c:v>
                </c:pt>
                <c:pt idx="159">
                  <c:v>11</c:v>
                </c:pt>
                <c:pt idx="160">
                  <c:v>11</c:v>
                </c:pt>
                <c:pt idx="161">
                  <c:v>11</c:v>
                </c:pt>
                <c:pt idx="162">
                  <c:v>11</c:v>
                </c:pt>
                <c:pt idx="163">
                  <c:v>11</c:v>
                </c:pt>
                <c:pt idx="164">
                  <c:v>11</c:v>
                </c:pt>
                <c:pt idx="165">
                  <c:v>11</c:v>
                </c:pt>
                <c:pt idx="166">
                  <c:v>11</c:v>
                </c:pt>
                <c:pt idx="167">
                  <c:v>11</c:v>
                </c:pt>
                <c:pt idx="168" formatCode="General">
                  <c:v>12</c:v>
                </c:pt>
                <c:pt idx="169" formatCode="General">
                  <c:v>12</c:v>
                </c:pt>
                <c:pt idx="170" formatCode="General">
                  <c:v>12</c:v>
                </c:pt>
                <c:pt idx="171" formatCode="General">
                  <c:v>12</c:v>
                </c:pt>
                <c:pt idx="172" formatCode="General">
                  <c:v>12</c:v>
                </c:pt>
                <c:pt idx="173" formatCode="General">
                  <c:v>12</c:v>
                </c:pt>
                <c:pt idx="174" formatCode="General">
                  <c:v>12</c:v>
                </c:pt>
                <c:pt idx="175">
                  <c:v>12</c:v>
                </c:pt>
                <c:pt idx="176">
                  <c:v>12</c:v>
                </c:pt>
                <c:pt idx="177">
                  <c:v>12</c:v>
                </c:pt>
                <c:pt idx="178">
                  <c:v>12</c:v>
                </c:pt>
                <c:pt idx="179">
                  <c:v>12</c:v>
                </c:pt>
                <c:pt idx="180">
                  <c:v>12</c:v>
                </c:pt>
                <c:pt idx="181">
                  <c:v>12</c:v>
                </c:pt>
                <c:pt idx="182">
                  <c:v>12</c:v>
                </c:pt>
                <c:pt idx="183">
                  <c:v>12</c:v>
                </c:pt>
                <c:pt idx="184">
                  <c:v>12</c:v>
                </c:pt>
                <c:pt idx="185">
                  <c:v>12</c:v>
                </c:pt>
                <c:pt idx="186">
                  <c:v>12</c:v>
                </c:pt>
                <c:pt idx="187">
                  <c:v>12</c:v>
                </c:pt>
                <c:pt idx="188" formatCode="General">
                  <c:v>13</c:v>
                </c:pt>
                <c:pt idx="189" formatCode="General">
                  <c:v>13</c:v>
                </c:pt>
                <c:pt idx="190">
                  <c:v>13</c:v>
                </c:pt>
                <c:pt idx="191">
                  <c:v>13</c:v>
                </c:pt>
                <c:pt idx="192">
                  <c:v>13</c:v>
                </c:pt>
                <c:pt idx="193">
                  <c:v>13</c:v>
                </c:pt>
                <c:pt idx="194">
                  <c:v>13</c:v>
                </c:pt>
                <c:pt idx="195">
                  <c:v>13</c:v>
                </c:pt>
                <c:pt idx="196">
                  <c:v>13</c:v>
                </c:pt>
                <c:pt idx="197">
                  <c:v>13</c:v>
                </c:pt>
                <c:pt idx="198">
                  <c:v>13</c:v>
                </c:pt>
                <c:pt idx="199">
                  <c:v>13</c:v>
                </c:pt>
                <c:pt idx="200">
                  <c:v>13</c:v>
                </c:pt>
                <c:pt idx="201">
                  <c:v>13</c:v>
                </c:pt>
                <c:pt idx="202" formatCode="General">
                  <c:v>14</c:v>
                </c:pt>
                <c:pt idx="203" formatCode="General">
                  <c:v>14</c:v>
                </c:pt>
                <c:pt idx="204" formatCode="General">
                  <c:v>14</c:v>
                </c:pt>
                <c:pt idx="205" formatCode="General">
                  <c:v>14</c:v>
                </c:pt>
                <c:pt idx="206" formatCode="General">
                  <c:v>14</c:v>
                </c:pt>
                <c:pt idx="207" formatCode="General">
                  <c:v>14</c:v>
                </c:pt>
                <c:pt idx="208" formatCode="General">
                  <c:v>14</c:v>
                </c:pt>
                <c:pt idx="209">
                  <c:v>14</c:v>
                </c:pt>
                <c:pt idx="210">
                  <c:v>14</c:v>
                </c:pt>
                <c:pt idx="211">
                  <c:v>14</c:v>
                </c:pt>
                <c:pt idx="212">
                  <c:v>14</c:v>
                </c:pt>
                <c:pt idx="213">
                  <c:v>14</c:v>
                </c:pt>
                <c:pt idx="214">
                  <c:v>14</c:v>
                </c:pt>
                <c:pt idx="215">
                  <c:v>14</c:v>
                </c:pt>
                <c:pt idx="216">
                  <c:v>14</c:v>
                </c:pt>
                <c:pt idx="217">
                  <c:v>14</c:v>
                </c:pt>
                <c:pt idx="218">
                  <c:v>14</c:v>
                </c:pt>
                <c:pt idx="219">
                  <c:v>14</c:v>
                </c:pt>
                <c:pt idx="220">
                  <c:v>14</c:v>
                </c:pt>
                <c:pt idx="221">
                  <c:v>14</c:v>
                </c:pt>
                <c:pt idx="222">
                  <c:v>14</c:v>
                </c:pt>
                <c:pt idx="223" formatCode="General">
                  <c:v>15</c:v>
                </c:pt>
                <c:pt idx="224" formatCode="General">
                  <c:v>15</c:v>
                </c:pt>
                <c:pt idx="225" formatCode="General">
                  <c:v>15</c:v>
                </c:pt>
                <c:pt idx="226" formatCode="General">
                  <c:v>15</c:v>
                </c:pt>
                <c:pt idx="227">
                  <c:v>15</c:v>
                </c:pt>
                <c:pt idx="228">
                  <c:v>15</c:v>
                </c:pt>
                <c:pt idx="229">
                  <c:v>15</c:v>
                </c:pt>
                <c:pt idx="230">
                  <c:v>15</c:v>
                </c:pt>
                <c:pt idx="231">
                  <c:v>15</c:v>
                </c:pt>
                <c:pt idx="232">
                  <c:v>15</c:v>
                </c:pt>
                <c:pt idx="233">
                  <c:v>15</c:v>
                </c:pt>
                <c:pt idx="234">
                  <c:v>15</c:v>
                </c:pt>
                <c:pt idx="235">
                  <c:v>15</c:v>
                </c:pt>
                <c:pt idx="236">
                  <c:v>15</c:v>
                </c:pt>
                <c:pt idx="237">
                  <c:v>15</c:v>
                </c:pt>
                <c:pt idx="238">
                  <c:v>15</c:v>
                </c:pt>
                <c:pt idx="239">
                  <c:v>15</c:v>
                </c:pt>
                <c:pt idx="240">
                  <c:v>15</c:v>
                </c:pt>
                <c:pt idx="241">
                  <c:v>15</c:v>
                </c:pt>
                <c:pt idx="242">
                  <c:v>15</c:v>
                </c:pt>
                <c:pt idx="243">
                  <c:v>15</c:v>
                </c:pt>
                <c:pt idx="244" formatCode="General">
                  <c:v>16</c:v>
                </c:pt>
                <c:pt idx="245" formatCode="General">
                  <c:v>16</c:v>
                </c:pt>
                <c:pt idx="246" formatCode="General">
                  <c:v>16</c:v>
                </c:pt>
                <c:pt idx="247" formatCode="General">
                  <c:v>16</c:v>
                </c:pt>
                <c:pt idx="248" formatCode="General">
                  <c:v>16</c:v>
                </c:pt>
                <c:pt idx="249" formatCode="General">
                  <c:v>16</c:v>
                </c:pt>
                <c:pt idx="250" formatCode="General">
                  <c:v>16</c:v>
                </c:pt>
                <c:pt idx="251" formatCode="General">
                  <c:v>16</c:v>
                </c:pt>
                <c:pt idx="252" formatCode="General">
                  <c:v>16</c:v>
                </c:pt>
                <c:pt idx="253">
                  <c:v>16</c:v>
                </c:pt>
                <c:pt idx="254">
                  <c:v>16</c:v>
                </c:pt>
                <c:pt idx="255">
                  <c:v>16</c:v>
                </c:pt>
                <c:pt idx="256">
                  <c:v>16</c:v>
                </c:pt>
                <c:pt idx="257">
                  <c:v>16</c:v>
                </c:pt>
                <c:pt idx="258">
                  <c:v>16</c:v>
                </c:pt>
                <c:pt idx="259">
                  <c:v>16</c:v>
                </c:pt>
                <c:pt idx="260">
                  <c:v>16</c:v>
                </c:pt>
                <c:pt idx="261">
                  <c:v>16</c:v>
                </c:pt>
                <c:pt idx="262">
                  <c:v>16</c:v>
                </c:pt>
                <c:pt idx="263">
                  <c:v>16</c:v>
                </c:pt>
                <c:pt idx="264">
                  <c:v>16</c:v>
                </c:pt>
                <c:pt idx="265">
                  <c:v>16</c:v>
                </c:pt>
                <c:pt idx="266">
                  <c:v>16</c:v>
                </c:pt>
                <c:pt idx="267">
                  <c:v>16</c:v>
                </c:pt>
                <c:pt idx="268">
                  <c:v>16</c:v>
                </c:pt>
                <c:pt idx="269" formatCode="General">
                  <c:v>17</c:v>
                </c:pt>
                <c:pt idx="270" formatCode="General">
                  <c:v>17</c:v>
                </c:pt>
                <c:pt idx="271" formatCode="General">
                  <c:v>17</c:v>
                </c:pt>
                <c:pt idx="272" formatCode="General">
                  <c:v>17</c:v>
                </c:pt>
                <c:pt idx="273" formatCode="General">
                  <c:v>17</c:v>
                </c:pt>
                <c:pt idx="274" formatCode="General">
                  <c:v>17</c:v>
                </c:pt>
                <c:pt idx="275" formatCode="General">
                  <c:v>17</c:v>
                </c:pt>
                <c:pt idx="276">
                  <c:v>17</c:v>
                </c:pt>
                <c:pt idx="277">
                  <c:v>17</c:v>
                </c:pt>
                <c:pt idx="278">
                  <c:v>17</c:v>
                </c:pt>
                <c:pt idx="279">
                  <c:v>17</c:v>
                </c:pt>
                <c:pt idx="280">
                  <c:v>17</c:v>
                </c:pt>
                <c:pt idx="281">
                  <c:v>17</c:v>
                </c:pt>
                <c:pt idx="282">
                  <c:v>17</c:v>
                </c:pt>
                <c:pt idx="283">
                  <c:v>17</c:v>
                </c:pt>
                <c:pt idx="284" formatCode="General">
                  <c:v>18</c:v>
                </c:pt>
                <c:pt idx="285" formatCode="General">
                  <c:v>18</c:v>
                </c:pt>
                <c:pt idx="286">
                  <c:v>18</c:v>
                </c:pt>
                <c:pt idx="287">
                  <c:v>18</c:v>
                </c:pt>
                <c:pt idx="288">
                  <c:v>18</c:v>
                </c:pt>
                <c:pt idx="289">
                  <c:v>18</c:v>
                </c:pt>
                <c:pt idx="290">
                  <c:v>18</c:v>
                </c:pt>
                <c:pt idx="291">
                  <c:v>18</c:v>
                </c:pt>
                <c:pt idx="292">
                  <c:v>18</c:v>
                </c:pt>
                <c:pt idx="293">
                  <c:v>18</c:v>
                </c:pt>
                <c:pt idx="294">
                  <c:v>18</c:v>
                </c:pt>
                <c:pt idx="295">
                  <c:v>18</c:v>
                </c:pt>
                <c:pt idx="296" formatCode="General">
                  <c:v>19</c:v>
                </c:pt>
                <c:pt idx="297" formatCode="General">
                  <c:v>19</c:v>
                </c:pt>
                <c:pt idx="298">
                  <c:v>19</c:v>
                </c:pt>
                <c:pt idx="299">
                  <c:v>19</c:v>
                </c:pt>
                <c:pt idx="300">
                  <c:v>19</c:v>
                </c:pt>
                <c:pt idx="301">
                  <c:v>19</c:v>
                </c:pt>
                <c:pt idx="302">
                  <c:v>19</c:v>
                </c:pt>
                <c:pt idx="303">
                  <c:v>19</c:v>
                </c:pt>
                <c:pt idx="304">
                  <c:v>19</c:v>
                </c:pt>
                <c:pt idx="305">
                  <c:v>19</c:v>
                </c:pt>
                <c:pt idx="306" formatCode="General">
                  <c:v>20</c:v>
                </c:pt>
                <c:pt idx="307" formatCode="General">
                  <c:v>20</c:v>
                </c:pt>
                <c:pt idx="308" formatCode="General">
                  <c:v>20</c:v>
                </c:pt>
                <c:pt idx="309" formatCode="General">
                  <c:v>20</c:v>
                </c:pt>
                <c:pt idx="310">
                  <c:v>20</c:v>
                </c:pt>
                <c:pt idx="311">
                  <c:v>20</c:v>
                </c:pt>
                <c:pt idx="312">
                  <c:v>20</c:v>
                </c:pt>
                <c:pt idx="313" formatCode="General">
                  <c:v>21</c:v>
                </c:pt>
                <c:pt idx="314">
                  <c:v>21</c:v>
                </c:pt>
                <c:pt idx="315">
                  <c:v>21</c:v>
                </c:pt>
                <c:pt idx="316" formatCode="General">
                  <c:v>22</c:v>
                </c:pt>
                <c:pt idx="317" formatCode="General">
                  <c:v>22</c:v>
                </c:pt>
                <c:pt idx="318" formatCode="General">
                  <c:v>22</c:v>
                </c:pt>
                <c:pt idx="319" formatCode="General">
                  <c:v>22</c:v>
                </c:pt>
                <c:pt idx="320">
                  <c:v>22</c:v>
                </c:pt>
                <c:pt idx="321">
                  <c:v>22</c:v>
                </c:pt>
                <c:pt idx="322">
                  <c:v>23</c:v>
                </c:pt>
                <c:pt idx="323">
                  <c:v>23</c:v>
                </c:pt>
                <c:pt idx="324" formatCode="General">
                  <c:v>25</c:v>
                </c:pt>
                <c:pt idx="325" formatCode="General">
                  <c:v>25</c:v>
                </c:pt>
                <c:pt idx="326">
                  <c:v>25</c:v>
                </c:pt>
                <c:pt idx="327" formatCode="General">
                  <c:v>26</c:v>
                </c:pt>
                <c:pt idx="328">
                  <c:v>26</c:v>
                </c:pt>
                <c:pt idx="329">
                  <c:v>26</c:v>
                </c:pt>
                <c:pt idx="330">
                  <c:v>26</c:v>
                </c:pt>
                <c:pt idx="331" formatCode="General">
                  <c:v>27</c:v>
                </c:pt>
                <c:pt idx="332">
                  <c:v>27</c:v>
                </c:pt>
                <c:pt idx="333">
                  <c:v>27</c:v>
                </c:pt>
                <c:pt idx="334" formatCode="General">
                  <c:v>28</c:v>
                </c:pt>
                <c:pt idx="335">
                  <c:v>29</c:v>
                </c:pt>
                <c:pt idx="336">
                  <c:v>29</c:v>
                </c:pt>
                <c:pt idx="337">
                  <c:v>30</c:v>
                </c:pt>
                <c:pt idx="338">
                  <c:v>30</c:v>
                </c:pt>
                <c:pt idx="339">
                  <c:v>30</c:v>
                </c:pt>
                <c:pt idx="340">
                  <c:v>31</c:v>
                </c:pt>
                <c:pt idx="341">
                  <c:v>31</c:v>
                </c:pt>
                <c:pt idx="342">
                  <c:v>31</c:v>
                </c:pt>
                <c:pt idx="343">
                  <c:v>31</c:v>
                </c:pt>
                <c:pt idx="344">
                  <c:v>31</c:v>
                </c:pt>
                <c:pt idx="345" formatCode="General">
                  <c:v>32</c:v>
                </c:pt>
                <c:pt idx="346">
                  <c:v>33</c:v>
                </c:pt>
                <c:pt idx="347">
                  <c:v>33</c:v>
                </c:pt>
                <c:pt idx="348" formatCode="General">
                  <c:v>34</c:v>
                </c:pt>
                <c:pt idx="349">
                  <c:v>34</c:v>
                </c:pt>
                <c:pt idx="350">
                  <c:v>37</c:v>
                </c:pt>
                <c:pt idx="351">
                  <c:v>39</c:v>
                </c:pt>
                <c:pt idx="352">
                  <c:v>40</c:v>
                </c:pt>
                <c:pt idx="353">
                  <c:v>40</c:v>
                </c:pt>
                <c:pt idx="354">
                  <c:v>40</c:v>
                </c:pt>
                <c:pt idx="355">
                  <c:v>41</c:v>
                </c:pt>
                <c:pt idx="356">
                  <c:v>46</c:v>
                </c:pt>
                <c:pt idx="357">
                  <c:v>52</c:v>
                </c:pt>
                <c:pt idx="358" formatCode="General">
                  <c:v>54</c:v>
                </c:pt>
                <c:pt idx="359">
                  <c:v>57</c:v>
                </c:pt>
                <c:pt idx="360">
                  <c:v>60</c:v>
                </c:pt>
                <c:pt idx="361">
                  <c:v>63</c:v>
                </c:pt>
                <c:pt idx="362">
                  <c:v>65</c:v>
                </c:pt>
                <c:pt idx="363">
                  <c:v>68</c:v>
                </c:pt>
                <c:pt idx="364">
                  <c:v>68</c:v>
                </c:pt>
                <c:pt idx="365">
                  <c:v>68</c:v>
                </c:pt>
                <c:pt idx="366">
                  <c:v>78</c:v>
                </c:pt>
              </c:numCache>
            </c:numRef>
          </c:val>
        </c:ser>
        <c:dLbls>
          <c:showLegendKey val="0"/>
          <c:showVal val="0"/>
          <c:showCatName val="0"/>
          <c:showSerName val="0"/>
          <c:showPercent val="0"/>
          <c:showBubbleSize val="0"/>
        </c:dLbls>
        <c:gapWidth val="150"/>
        <c:overlap val="100"/>
        <c:axId val="-545587584"/>
        <c:axId val="-545596288"/>
      </c:barChart>
      <c:catAx>
        <c:axId val="-545587584"/>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596288"/>
        <c:crosses val="autoZero"/>
        <c:auto val="1"/>
        <c:lblAlgn val="ctr"/>
        <c:lblOffset val="100"/>
        <c:noMultiLvlLbl val="0"/>
      </c:catAx>
      <c:valAx>
        <c:axId val="-545596288"/>
        <c:scaling>
          <c:orientation val="minMax"/>
          <c:max val="80"/>
        </c:scaling>
        <c:delete val="1"/>
        <c:axPos val="b"/>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crossAx val="-545587584"/>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0" dirty="0" smtClean="0"/>
              <a:t>2013 Days in the Hole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6.4405169462512832E-2"/>
          <c:y val="0.13203703703703701"/>
          <c:w val="0.8846165696679219"/>
          <c:h val="0.70034558180227469"/>
        </c:manualLayout>
      </c:layout>
      <c:barChart>
        <c:barDir val="bar"/>
        <c:grouping val="stacked"/>
        <c:varyColors val="0"/>
        <c:ser>
          <c:idx val="0"/>
          <c:order val="0"/>
          <c:tx>
            <c:strRef>
              <c:f>Sheet1!$B$1</c:f>
              <c:strCache>
                <c:ptCount val="1"/>
                <c:pt idx="0">
                  <c:v>Series 1</c:v>
                </c:pt>
              </c:strCache>
            </c:strRef>
          </c:tx>
          <c:spPr>
            <a:solidFill>
              <a:schemeClr val="dk1">
                <a:tint val="88500"/>
              </a:schemeClr>
            </a:solidFill>
            <a:ln>
              <a:noFill/>
            </a:ln>
            <a:effectLst/>
          </c:spPr>
          <c:invertIfNegative val="0"/>
          <c:cat>
            <c:numRef>
              <c:f>Sheet1!$A$2:$A$73</c:f>
              <c:numCache>
                <c:formatCode>General</c:formatCode>
                <c:ptCount val="72"/>
              </c:numCache>
            </c:numRef>
          </c:cat>
          <c:val>
            <c:numRef>
              <c:f>Sheet1!$B$2:$B$73</c:f>
              <c:numCache>
                <c:formatCode>#,##0</c:formatCode>
                <c:ptCount val="72"/>
                <c:pt idx="0" formatCode="General">
                  <c:v>2</c:v>
                </c:pt>
                <c:pt idx="1">
                  <c:v>4</c:v>
                </c:pt>
                <c:pt idx="2">
                  <c:v>4</c:v>
                </c:pt>
                <c:pt idx="3">
                  <c:v>4</c:v>
                </c:pt>
                <c:pt idx="4">
                  <c:v>4</c:v>
                </c:pt>
                <c:pt idx="5">
                  <c:v>5</c:v>
                </c:pt>
                <c:pt idx="6">
                  <c:v>6</c:v>
                </c:pt>
                <c:pt idx="7">
                  <c:v>6</c:v>
                </c:pt>
                <c:pt idx="8">
                  <c:v>6</c:v>
                </c:pt>
                <c:pt idx="9">
                  <c:v>6</c:v>
                </c:pt>
                <c:pt idx="10">
                  <c:v>7</c:v>
                </c:pt>
                <c:pt idx="11">
                  <c:v>7</c:v>
                </c:pt>
                <c:pt idx="12">
                  <c:v>8</c:v>
                </c:pt>
                <c:pt idx="13">
                  <c:v>8</c:v>
                </c:pt>
                <c:pt idx="14">
                  <c:v>8</c:v>
                </c:pt>
                <c:pt idx="15">
                  <c:v>8</c:v>
                </c:pt>
                <c:pt idx="16">
                  <c:v>8</c:v>
                </c:pt>
                <c:pt idx="17">
                  <c:v>8</c:v>
                </c:pt>
                <c:pt idx="18">
                  <c:v>9</c:v>
                </c:pt>
                <c:pt idx="19">
                  <c:v>9</c:v>
                </c:pt>
                <c:pt idx="20">
                  <c:v>9</c:v>
                </c:pt>
                <c:pt idx="21">
                  <c:v>9</c:v>
                </c:pt>
                <c:pt idx="22">
                  <c:v>9</c:v>
                </c:pt>
                <c:pt idx="23">
                  <c:v>9</c:v>
                </c:pt>
                <c:pt idx="24">
                  <c:v>9</c:v>
                </c:pt>
                <c:pt idx="25">
                  <c:v>9</c:v>
                </c:pt>
                <c:pt idx="26">
                  <c:v>9</c:v>
                </c:pt>
                <c:pt idx="27">
                  <c:v>10</c:v>
                </c:pt>
                <c:pt idx="28">
                  <c:v>11</c:v>
                </c:pt>
                <c:pt idx="29">
                  <c:v>11</c:v>
                </c:pt>
                <c:pt idx="30">
                  <c:v>11</c:v>
                </c:pt>
                <c:pt idx="31">
                  <c:v>11</c:v>
                </c:pt>
                <c:pt idx="32">
                  <c:v>12</c:v>
                </c:pt>
                <c:pt idx="33">
                  <c:v>12</c:v>
                </c:pt>
                <c:pt idx="34">
                  <c:v>12</c:v>
                </c:pt>
                <c:pt idx="35">
                  <c:v>12</c:v>
                </c:pt>
                <c:pt idx="36">
                  <c:v>12</c:v>
                </c:pt>
                <c:pt idx="37">
                  <c:v>12</c:v>
                </c:pt>
                <c:pt idx="38">
                  <c:v>12</c:v>
                </c:pt>
                <c:pt idx="39">
                  <c:v>12</c:v>
                </c:pt>
                <c:pt idx="40">
                  <c:v>13</c:v>
                </c:pt>
                <c:pt idx="41">
                  <c:v>13</c:v>
                </c:pt>
                <c:pt idx="42">
                  <c:v>13</c:v>
                </c:pt>
                <c:pt idx="43">
                  <c:v>13</c:v>
                </c:pt>
                <c:pt idx="44">
                  <c:v>13</c:v>
                </c:pt>
                <c:pt idx="45">
                  <c:v>14</c:v>
                </c:pt>
                <c:pt idx="46">
                  <c:v>14</c:v>
                </c:pt>
                <c:pt idx="47">
                  <c:v>15</c:v>
                </c:pt>
                <c:pt idx="48">
                  <c:v>15</c:v>
                </c:pt>
                <c:pt idx="49">
                  <c:v>15</c:v>
                </c:pt>
                <c:pt idx="50">
                  <c:v>16</c:v>
                </c:pt>
                <c:pt idx="51">
                  <c:v>17</c:v>
                </c:pt>
                <c:pt idx="52">
                  <c:v>17</c:v>
                </c:pt>
                <c:pt idx="53">
                  <c:v>17</c:v>
                </c:pt>
                <c:pt idx="54">
                  <c:v>17</c:v>
                </c:pt>
                <c:pt idx="55">
                  <c:v>19</c:v>
                </c:pt>
                <c:pt idx="56">
                  <c:v>21</c:v>
                </c:pt>
                <c:pt idx="57">
                  <c:v>21</c:v>
                </c:pt>
                <c:pt idx="58">
                  <c:v>21</c:v>
                </c:pt>
                <c:pt idx="59">
                  <c:v>23</c:v>
                </c:pt>
                <c:pt idx="60">
                  <c:v>26</c:v>
                </c:pt>
                <c:pt idx="61">
                  <c:v>26</c:v>
                </c:pt>
                <c:pt idx="62">
                  <c:v>26</c:v>
                </c:pt>
                <c:pt idx="63">
                  <c:v>32</c:v>
                </c:pt>
                <c:pt idx="64">
                  <c:v>34</c:v>
                </c:pt>
                <c:pt idx="65">
                  <c:v>35</c:v>
                </c:pt>
                <c:pt idx="66">
                  <c:v>35</c:v>
                </c:pt>
                <c:pt idx="67">
                  <c:v>40</c:v>
                </c:pt>
                <c:pt idx="68">
                  <c:v>40</c:v>
                </c:pt>
                <c:pt idx="69">
                  <c:v>43</c:v>
                </c:pt>
                <c:pt idx="70">
                  <c:v>45</c:v>
                </c:pt>
                <c:pt idx="71">
                  <c:v>69</c:v>
                </c:pt>
              </c:numCache>
            </c:numRef>
          </c:val>
        </c:ser>
        <c:dLbls>
          <c:showLegendKey val="0"/>
          <c:showVal val="0"/>
          <c:showCatName val="0"/>
          <c:showSerName val="0"/>
          <c:showPercent val="0"/>
          <c:showBubbleSize val="0"/>
        </c:dLbls>
        <c:gapWidth val="150"/>
        <c:overlap val="100"/>
        <c:axId val="-545595200"/>
        <c:axId val="-545594112"/>
      </c:barChart>
      <c:catAx>
        <c:axId val="-545595200"/>
        <c:scaling>
          <c:orientation val="minMax"/>
        </c:scaling>
        <c:delete val="0"/>
        <c:axPos val="l"/>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594112"/>
        <c:crosses val="autoZero"/>
        <c:auto val="1"/>
        <c:lblAlgn val="ctr"/>
        <c:lblOffset val="100"/>
        <c:noMultiLvlLbl val="0"/>
      </c:catAx>
      <c:valAx>
        <c:axId val="-545594112"/>
        <c:scaling>
          <c:orientation val="minMax"/>
          <c:max val="80"/>
        </c:scaling>
        <c:delete val="0"/>
        <c:axPos val="b"/>
        <c:majorGridlines>
          <c:spPr>
            <a:ln w="9525" cap="flat" cmpd="sng" algn="ctr">
              <a:solidFill>
                <a:schemeClr val="tx1">
                  <a:tint val="75000"/>
                  <a:shade val="95000"/>
                  <a:satMod val="105000"/>
                </a:schemeClr>
              </a:solidFill>
              <a:prstDash val="solid"/>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Days in the Hole</a:t>
                </a:r>
                <a:endParaRPr lang="en-US"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59520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a:t>
            </a:r>
            <a:r>
              <a:rPr lang="en-US" sz="1200" baseline="0" dirty="0" smtClean="0"/>
              <a:t> Days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 Frequency</c:v>
                </c:pt>
              </c:strCache>
            </c:strRef>
          </c:tx>
          <c:spPr>
            <a:solidFill>
              <a:schemeClr val="accent2"/>
            </a:solidFill>
            <a:ln>
              <a:noFill/>
            </a:ln>
            <a:effectLst/>
          </c:spPr>
          <c:invertIfNegative val="0"/>
          <c:cat>
            <c:numRef>
              <c:f>Sheet1!$A$2:$A$26</c:f>
              <c:numCache>
                <c:formatCode>General</c:formatCode>
                <c:ptCount val="2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numCache>
            </c:numRef>
          </c:cat>
          <c:val>
            <c:numRef>
              <c:f>Sheet1!$B$2:$B$26</c:f>
              <c:numCache>
                <c:formatCode>General</c:formatCode>
                <c:ptCount val="25"/>
                <c:pt idx="0">
                  <c:v>5</c:v>
                </c:pt>
                <c:pt idx="1">
                  <c:v>1</c:v>
                </c:pt>
                <c:pt idx="2">
                  <c:v>3</c:v>
                </c:pt>
                <c:pt idx="3">
                  <c:v>6</c:v>
                </c:pt>
                <c:pt idx="4">
                  <c:v>14</c:v>
                </c:pt>
                <c:pt idx="5">
                  <c:v>11</c:v>
                </c:pt>
                <c:pt idx="6">
                  <c:v>10</c:v>
                </c:pt>
                <c:pt idx="7">
                  <c:v>10</c:v>
                </c:pt>
                <c:pt idx="8">
                  <c:v>8</c:v>
                </c:pt>
                <c:pt idx="9">
                  <c:v>9</c:v>
                </c:pt>
                <c:pt idx="10">
                  <c:v>4</c:v>
                </c:pt>
                <c:pt idx="11">
                  <c:v>0</c:v>
                </c:pt>
                <c:pt idx="12">
                  <c:v>0</c:v>
                </c:pt>
                <c:pt idx="13">
                  <c:v>3</c:v>
                </c:pt>
                <c:pt idx="14">
                  <c:v>0</c:v>
                </c:pt>
                <c:pt idx="15">
                  <c:v>3</c:v>
                </c:pt>
                <c:pt idx="16">
                  <c:v>0</c:v>
                </c:pt>
                <c:pt idx="17">
                  <c:v>1</c:v>
                </c:pt>
                <c:pt idx="18">
                  <c:v>0</c:v>
                </c:pt>
                <c:pt idx="19">
                  <c:v>0</c:v>
                </c:pt>
                <c:pt idx="20">
                  <c:v>1</c:v>
                </c:pt>
                <c:pt idx="21">
                  <c:v>0</c:v>
                </c:pt>
                <c:pt idx="22">
                  <c:v>0</c:v>
                </c:pt>
                <c:pt idx="23">
                  <c:v>0</c:v>
                </c:pt>
                <c:pt idx="24">
                  <c:v>0</c:v>
                </c:pt>
              </c:numCache>
            </c:numRef>
          </c:val>
        </c:ser>
        <c:dLbls>
          <c:showLegendKey val="0"/>
          <c:showVal val="0"/>
          <c:showCatName val="0"/>
          <c:showSerName val="0"/>
          <c:showPercent val="0"/>
          <c:showBubbleSize val="0"/>
        </c:dLbls>
        <c:gapWidth val="219"/>
        <c:overlap val="-27"/>
        <c:axId val="-545584320"/>
        <c:axId val="-545593024"/>
      </c:barChart>
      <c:catAx>
        <c:axId val="-5455843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Days</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93024"/>
        <c:crosses val="autoZero"/>
        <c:auto val="1"/>
        <c:lblAlgn val="ctr"/>
        <c:lblOffset val="100"/>
        <c:noMultiLvlLbl val="0"/>
      </c:catAx>
      <c:valAx>
        <c:axId val="-545593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4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numCache>
            </c:numRef>
          </c:cat>
          <c:val>
            <c:numRef>
              <c:f>Sheet1!$B$2:$B$21</c:f>
              <c:numCache>
                <c:formatCode>General</c:formatCode>
                <c:ptCount val="20"/>
                <c:pt idx="0">
                  <c:v>7</c:v>
                </c:pt>
                <c:pt idx="1">
                  <c:v>1</c:v>
                </c:pt>
                <c:pt idx="2">
                  <c:v>6</c:v>
                </c:pt>
                <c:pt idx="3">
                  <c:v>3</c:v>
                </c:pt>
                <c:pt idx="4">
                  <c:v>7</c:v>
                </c:pt>
                <c:pt idx="5">
                  <c:v>4</c:v>
                </c:pt>
                <c:pt idx="6">
                  <c:v>16</c:v>
                </c:pt>
                <c:pt idx="7">
                  <c:v>56</c:v>
                </c:pt>
                <c:pt idx="8">
                  <c:v>92</c:v>
                </c:pt>
                <c:pt idx="9">
                  <c:v>138</c:v>
                </c:pt>
                <c:pt idx="10">
                  <c:v>123</c:v>
                </c:pt>
                <c:pt idx="11">
                  <c:v>84</c:v>
                </c:pt>
                <c:pt idx="12">
                  <c:v>67</c:v>
                </c:pt>
                <c:pt idx="13">
                  <c:v>40</c:v>
                </c:pt>
                <c:pt idx="14">
                  <c:v>18</c:v>
                </c:pt>
                <c:pt idx="15">
                  <c:v>13</c:v>
                </c:pt>
                <c:pt idx="16">
                  <c:v>9</c:v>
                </c:pt>
                <c:pt idx="17">
                  <c:v>3</c:v>
                </c:pt>
                <c:pt idx="18">
                  <c:v>1</c:v>
                </c:pt>
                <c:pt idx="19">
                  <c:v>1</c:v>
                </c:pt>
              </c:numCache>
            </c:numRef>
          </c:val>
        </c:ser>
        <c:dLbls>
          <c:showLegendKey val="0"/>
          <c:showVal val="0"/>
          <c:showCatName val="0"/>
          <c:showSerName val="0"/>
          <c:showPercent val="0"/>
          <c:showBubbleSize val="0"/>
        </c:dLbls>
        <c:gapWidth val="219"/>
        <c:overlap val="-27"/>
        <c:axId val="-545586496"/>
        <c:axId val="-545261376"/>
      </c:barChart>
      <c:catAx>
        <c:axId val="-54558649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a:t>
                </a:r>
                <a:r>
                  <a:rPr lang="en-US" sz="1100" baseline="0" dirty="0" smtClean="0"/>
                  <a:t>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261376"/>
        <c:crosses val="autoZero"/>
        <c:auto val="1"/>
        <c:lblAlgn val="ctr"/>
        <c:lblOffset val="100"/>
        <c:noMultiLvlLbl val="0"/>
      </c:catAx>
      <c:valAx>
        <c:axId val="-54526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586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Total Directional Drilling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0</c:v>
                </c:pt>
                <c:pt idx="1">
                  <c:v>8</c:v>
                </c:pt>
                <c:pt idx="2">
                  <c:v>2</c:v>
                </c:pt>
                <c:pt idx="3">
                  <c:v>2</c:v>
                </c:pt>
                <c:pt idx="4">
                  <c:v>1</c:v>
                </c:pt>
                <c:pt idx="5">
                  <c:v>2</c:v>
                </c:pt>
                <c:pt idx="6">
                  <c:v>4</c:v>
                </c:pt>
                <c:pt idx="7">
                  <c:v>1</c:v>
                </c:pt>
                <c:pt idx="8">
                  <c:v>0</c:v>
                </c:pt>
                <c:pt idx="9">
                  <c:v>4</c:v>
                </c:pt>
                <c:pt idx="10">
                  <c:v>6</c:v>
                </c:pt>
                <c:pt idx="11">
                  <c:v>19</c:v>
                </c:pt>
                <c:pt idx="12">
                  <c:v>16</c:v>
                </c:pt>
                <c:pt idx="13">
                  <c:v>10</c:v>
                </c:pt>
                <c:pt idx="14">
                  <c:v>18</c:v>
                </c:pt>
                <c:pt idx="15">
                  <c:v>6</c:v>
                </c:pt>
                <c:pt idx="16">
                  <c:v>5</c:v>
                </c:pt>
                <c:pt idx="17">
                  <c:v>1</c:v>
                </c:pt>
                <c:pt idx="18">
                  <c:v>0</c:v>
                </c:pt>
                <c:pt idx="19">
                  <c:v>1</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0</c:v>
                </c:pt>
                <c:pt idx="1">
                  <c:v>0</c:v>
                </c:pt>
                <c:pt idx="2">
                  <c:v>0</c:v>
                </c:pt>
                <c:pt idx="3">
                  <c:v>1</c:v>
                </c:pt>
                <c:pt idx="4">
                  <c:v>0</c:v>
                </c:pt>
                <c:pt idx="5">
                  <c:v>0</c:v>
                </c:pt>
                <c:pt idx="6">
                  <c:v>1</c:v>
                </c:pt>
                <c:pt idx="7">
                  <c:v>0</c:v>
                </c:pt>
                <c:pt idx="8">
                  <c:v>1</c:v>
                </c:pt>
                <c:pt idx="9">
                  <c:v>0</c:v>
                </c:pt>
                <c:pt idx="10">
                  <c:v>5</c:v>
                </c:pt>
                <c:pt idx="11">
                  <c:v>5</c:v>
                </c:pt>
                <c:pt idx="12">
                  <c:v>7</c:v>
                </c:pt>
                <c:pt idx="13">
                  <c:v>1</c:v>
                </c:pt>
                <c:pt idx="14">
                  <c:v>4</c:v>
                </c:pt>
                <c:pt idx="15">
                  <c:v>1</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45260832"/>
        <c:axId val="-545259744"/>
      </c:barChart>
      <c:catAx>
        <c:axId val="-5452608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a:t>
                </a:r>
                <a:r>
                  <a:rPr lang="en-US" sz="1100" baseline="0" dirty="0" smtClean="0"/>
                  <a:t>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259744"/>
        <c:crosses val="autoZero"/>
        <c:auto val="1"/>
        <c:lblAlgn val="ctr"/>
        <c:lblOffset val="100"/>
        <c:noMultiLvlLbl val="0"/>
      </c:catAx>
      <c:valAx>
        <c:axId val="-54525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5260832"/>
        <c:crosses val="autoZero"/>
        <c:crossBetween val="between"/>
      </c:valAx>
      <c:spPr>
        <a:noFill/>
        <a:ln>
          <a:noFill/>
        </a:ln>
        <a:effectLst/>
      </c:spPr>
    </c:plotArea>
    <c:legend>
      <c:legendPos val="b"/>
      <c:layout>
        <c:manualLayout>
          <c:xMode val="edge"/>
          <c:yMode val="edge"/>
          <c:x val="0.80745871955878934"/>
          <c:y val="0.27047239890785402"/>
          <c:w val="0.1066015482241935"/>
          <c:h val="0.1522460684269131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$16.4B</a:t>
            </a:r>
            <a:r>
              <a:rPr lang="en-US" baseline="0" dirty="0" smtClean="0"/>
              <a:t> </a:t>
            </a:r>
            <a:r>
              <a:rPr lang="en-US" dirty="0" smtClean="0"/>
              <a:t>2014 Directional Market as a % of $451B</a:t>
            </a:r>
            <a:r>
              <a:rPr lang="en-US" baseline="0" dirty="0" smtClean="0"/>
              <a:t> </a:t>
            </a:r>
            <a:r>
              <a:rPr lang="en-US" dirty="0" smtClean="0"/>
              <a:t>Global Oilfield Services</a:t>
            </a:r>
            <a:endParaRPr lang="en-US" dirty="0"/>
          </a:p>
        </c:rich>
      </c:tx>
      <c:overlay val="0"/>
    </c:title>
    <c:autoTitleDeleted val="0"/>
    <c:plotArea>
      <c:layout>
        <c:manualLayout>
          <c:layoutTarget val="inner"/>
          <c:xMode val="edge"/>
          <c:yMode val="edge"/>
          <c:x val="4.42492344706912E-2"/>
          <c:y val="0.208826787178261"/>
          <c:w val="0.70041803368329003"/>
          <c:h val="0.711715070496449"/>
        </c:manualLayout>
      </c:layout>
      <c:pieChart>
        <c:varyColors val="1"/>
        <c:ser>
          <c:idx val="0"/>
          <c:order val="0"/>
          <c:tx>
            <c:strRef>
              <c:f>Sheet1!$B$1</c:f>
              <c:strCache>
                <c:ptCount val="1"/>
                <c:pt idx="0">
                  <c:v>Share</c:v>
                </c:pt>
              </c:strCache>
            </c:strRef>
          </c:tx>
          <c:spPr>
            <a:solidFill>
              <a:srgbClr val="FF0000"/>
            </a:solidFill>
          </c:spPr>
          <c:explosion val="14"/>
          <c:dPt>
            <c:idx val="0"/>
            <c:bubble3D val="0"/>
          </c:dPt>
          <c:dPt>
            <c:idx val="1"/>
            <c:bubble3D val="0"/>
            <c:spPr>
              <a:solidFill>
                <a:schemeClr val="tx2">
                  <a:lumMod val="60000"/>
                  <a:lumOff val="40000"/>
                </a:schemeClr>
              </a:solidFill>
            </c:spPr>
          </c:dPt>
          <c:dLbls>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Directional</c:v>
                </c:pt>
                <c:pt idx="1">
                  <c:v>Oilfield Mkt</c:v>
                </c:pt>
              </c:strCache>
            </c:strRef>
          </c:cat>
          <c:val>
            <c:numRef>
              <c:f>Sheet1!$B$2:$B$3</c:f>
              <c:numCache>
                <c:formatCode>General</c:formatCode>
                <c:ptCount val="2"/>
                <c:pt idx="0">
                  <c:v>16.5</c:v>
                </c:pt>
                <c:pt idx="1">
                  <c:v>425.5</c:v>
                </c:pt>
              </c:numCache>
            </c:numRef>
          </c:val>
        </c:ser>
        <c:dLbls>
          <c:showLegendKey val="0"/>
          <c:showVal val="1"/>
          <c:showCatName val="0"/>
          <c:showSerName val="0"/>
          <c:showPercent val="0"/>
          <c:showBubbleSize val="0"/>
          <c:showLeaderLines val="0"/>
        </c:dLbls>
        <c:firstSliceAng val="45"/>
      </c:pieChart>
    </c:plotArea>
    <c:legend>
      <c:legendPos val="r"/>
      <c:layout>
        <c:manualLayout>
          <c:xMode val="edge"/>
          <c:yMode val="edge"/>
          <c:x val="0.70785597112860887"/>
          <c:y val="0.48978078606089698"/>
          <c:w val="0.29214402887139107"/>
          <c:h val="0.1587595980934249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0"/>
              <a:t>Bottom Hole Temperature Gradient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22170171766504"/>
          <c:y val="0.10404685274099087"/>
          <c:w val="0.83731353201103031"/>
          <c:h val="0.73102570985445003"/>
        </c:manualLayout>
      </c:layout>
      <c:scatterChart>
        <c:scatterStyle val="lineMarker"/>
        <c:varyColors val="0"/>
        <c:ser>
          <c:idx val="1"/>
          <c:order val="0"/>
          <c:tx>
            <c:strRef>
              <c:f>Sheet1!$C$1</c:f>
              <c:strCache>
                <c:ptCount val="1"/>
              </c:strCache>
            </c:strRef>
          </c:tx>
          <c:spPr>
            <a:ln w="28575" cap="rnd" cmpd="sng" algn="ctr">
              <a:noFill/>
              <a:prstDash val="solid"/>
              <a:round/>
            </a:ln>
            <a:effectLst/>
          </c:spPr>
          <c:marker>
            <c:symbol val="circle"/>
            <c:size val="7"/>
            <c:spPr>
              <a:solidFill>
                <a:schemeClr val="accent5"/>
              </a:solidFill>
              <a:ln w="9525" cap="flat" cmpd="sng" algn="ctr">
                <a:solidFill>
                  <a:schemeClr val="accent5">
                    <a:shade val="95000"/>
                    <a:satMod val="105000"/>
                  </a:schemeClr>
                </a:solidFill>
                <a:prstDash val="solid"/>
                <a:round/>
              </a:ln>
              <a:effectLst/>
            </c:spPr>
          </c:marker>
          <c:xVal>
            <c:numRef>
              <c:f>Sheet1!$A$2:$A$192</c:f>
              <c:numCache>
                <c:formatCode>_(* #,##0_);_(* \(#,##0\);_(* "-"??_);_(@_)</c:formatCode>
                <c:ptCount val="191"/>
                <c:pt idx="0">
                  <c:v>980</c:v>
                </c:pt>
                <c:pt idx="1">
                  <c:v>1000</c:v>
                </c:pt>
                <c:pt idx="2">
                  <c:v>1000</c:v>
                </c:pt>
                <c:pt idx="3">
                  <c:v>3990</c:v>
                </c:pt>
                <c:pt idx="4">
                  <c:v>1989</c:v>
                </c:pt>
                <c:pt idx="5">
                  <c:v>2550</c:v>
                </c:pt>
                <c:pt idx="6">
                  <c:v>2230</c:v>
                </c:pt>
                <c:pt idx="7">
                  <c:v>3343</c:v>
                </c:pt>
                <c:pt idx="9">
                  <c:v>1960</c:v>
                </c:pt>
                <c:pt idx="10">
                  <c:v>1515</c:v>
                </c:pt>
                <c:pt idx="11">
                  <c:v>3350</c:v>
                </c:pt>
                <c:pt idx="13">
                  <c:v>4754</c:v>
                </c:pt>
                <c:pt idx="14">
                  <c:v>5000</c:v>
                </c:pt>
                <c:pt idx="15">
                  <c:v>3818</c:v>
                </c:pt>
                <c:pt idx="16">
                  <c:v>4531</c:v>
                </c:pt>
                <c:pt idx="17">
                  <c:v>4748</c:v>
                </c:pt>
                <c:pt idx="18">
                  <c:v>4887</c:v>
                </c:pt>
                <c:pt idx="19">
                  <c:v>4900</c:v>
                </c:pt>
                <c:pt idx="20">
                  <c:v>3697</c:v>
                </c:pt>
                <c:pt idx="21">
                  <c:v>5023</c:v>
                </c:pt>
                <c:pt idx="22">
                  <c:v>4310</c:v>
                </c:pt>
                <c:pt idx="23">
                  <c:v>5500</c:v>
                </c:pt>
                <c:pt idx="24">
                  <c:v>8053</c:v>
                </c:pt>
                <c:pt idx="25">
                  <c:v>5980</c:v>
                </c:pt>
                <c:pt idx="27">
                  <c:v>5304</c:v>
                </c:pt>
                <c:pt idx="28">
                  <c:v>4200</c:v>
                </c:pt>
                <c:pt idx="29">
                  <c:v>4241</c:v>
                </c:pt>
                <c:pt idx="30">
                  <c:v>4496</c:v>
                </c:pt>
                <c:pt idx="31">
                  <c:v>5630</c:v>
                </c:pt>
                <c:pt idx="32">
                  <c:v>4548</c:v>
                </c:pt>
                <c:pt idx="33">
                  <c:v>4548</c:v>
                </c:pt>
                <c:pt idx="34">
                  <c:v>6428</c:v>
                </c:pt>
                <c:pt idx="35">
                  <c:v>4961</c:v>
                </c:pt>
                <c:pt idx="36">
                  <c:v>6000</c:v>
                </c:pt>
                <c:pt idx="37">
                  <c:v>6285</c:v>
                </c:pt>
                <c:pt idx="38">
                  <c:v>4740</c:v>
                </c:pt>
                <c:pt idx="39">
                  <c:v>6222</c:v>
                </c:pt>
                <c:pt idx="40">
                  <c:v>4850</c:v>
                </c:pt>
                <c:pt idx="41">
                  <c:v>6215</c:v>
                </c:pt>
                <c:pt idx="43">
                  <c:v>8915</c:v>
                </c:pt>
                <c:pt idx="44">
                  <c:v>6375</c:v>
                </c:pt>
                <c:pt idx="45">
                  <c:v>12697</c:v>
                </c:pt>
                <c:pt idx="46">
                  <c:v>7321</c:v>
                </c:pt>
                <c:pt idx="47">
                  <c:v>13355</c:v>
                </c:pt>
                <c:pt idx="48">
                  <c:v>6370</c:v>
                </c:pt>
                <c:pt idx="49">
                  <c:v>6100</c:v>
                </c:pt>
                <c:pt idx="50">
                  <c:v>8550</c:v>
                </c:pt>
                <c:pt idx="51">
                  <c:v>5907</c:v>
                </c:pt>
                <c:pt idx="52">
                  <c:v>8200</c:v>
                </c:pt>
                <c:pt idx="53">
                  <c:v>14425</c:v>
                </c:pt>
                <c:pt idx="54">
                  <c:v>8416</c:v>
                </c:pt>
                <c:pt idx="55">
                  <c:v>7200</c:v>
                </c:pt>
                <c:pt idx="57">
                  <c:v>14512</c:v>
                </c:pt>
                <c:pt idx="58">
                  <c:v>7508</c:v>
                </c:pt>
                <c:pt idx="59">
                  <c:v>11976</c:v>
                </c:pt>
                <c:pt idx="60">
                  <c:v>12235</c:v>
                </c:pt>
                <c:pt idx="61">
                  <c:v>6993</c:v>
                </c:pt>
                <c:pt idx="62">
                  <c:v>15097</c:v>
                </c:pt>
                <c:pt idx="63">
                  <c:v>14897</c:v>
                </c:pt>
                <c:pt idx="64">
                  <c:v>15863</c:v>
                </c:pt>
                <c:pt idx="65">
                  <c:v>12160</c:v>
                </c:pt>
                <c:pt idx="66">
                  <c:v>15355</c:v>
                </c:pt>
                <c:pt idx="67">
                  <c:v>12750</c:v>
                </c:pt>
                <c:pt idx="68">
                  <c:v>11917</c:v>
                </c:pt>
                <c:pt idx="69">
                  <c:v>11917</c:v>
                </c:pt>
                <c:pt idx="70">
                  <c:v>14905</c:v>
                </c:pt>
                <c:pt idx="71">
                  <c:v>14740</c:v>
                </c:pt>
                <c:pt idx="72">
                  <c:v>15820</c:v>
                </c:pt>
                <c:pt idx="73">
                  <c:v>16000</c:v>
                </c:pt>
                <c:pt idx="74">
                  <c:v>16619</c:v>
                </c:pt>
                <c:pt idx="75">
                  <c:v>15028</c:v>
                </c:pt>
                <c:pt idx="76">
                  <c:v>10130</c:v>
                </c:pt>
                <c:pt idx="77">
                  <c:v>7518</c:v>
                </c:pt>
                <c:pt idx="78">
                  <c:v>13095</c:v>
                </c:pt>
                <c:pt idx="79">
                  <c:v>14356</c:v>
                </c:pt>
                <c:pt idx="80">
                  <c:v>11105</c:v>
                </c:pt>
                <c:pt idx="81">
                  <c:v>16132</c:v>
                </c:pt>
                <c:pt idx="82">
                  <c:v>15100</c:v>
                </c:pt>
                <c:pt idx="83">
                  <c:v>12260</c:v>
                </c:pt>
                <c:pt idx="84">
                  <c:v>16994</c:v>
                </c:pt>
                <c:pt idx="85">
                  <c:v>14800</c:v>
                </c:pt>
                <c:pt idx="86">
                  <c:v>14990</c:v>
                </c:pt>
                <c:pt idx="87">
                  <c:v>14990</c:v>
                </c:pt>
                <c:pt idx="88">
                  <c:v>17350</c:v>
                </c:pt>
                <c:pt idx="89">
                  <c:v>14631</c:v>
                </c:pt>
                <c:pt idx="90">
                  <c:v>14711</c:v>
                </c:pt>
                <c:pt idx="91">
                  <c:v>17578</c:v>
                </c:pt>
                <c:pt idx="92">
                  <c:v>3300</c:v>
                </c:pt>
                <c:pt idx="93">
                  <c:v>13931</c:v>
                </c:pt>
                <c:pt idx="94">
                  <c:v>15990</c:v>
                </c:pt>
                <c:pt idx="95">
                  <c:v>10700</c:v>
                </c:pt>
                <c:pt idx="96">
                  <c:v>13065</c:v>
                </c:pt>
                <c:pt idx="97">
                  <c:v>16897</c:v>
                </c:pt>
                <c:pt idx="98">
                  <c:v>15828</c:v>
                </c:pt>
                <c:pt idx="99">
                  <c:v>14227</c:v>
                </c:pt>
                <c:pt idx="100">
                  <c:v>14227</c:v>
                </c:pt>
                <c:pt idx="101">
                  <c:v>5378</c:v>
                </c:pt>
                <c:pt idx="102">
                  <c:v>13038</c:v>
                </c:pt>
                <c:pt idx="103">
                  <c:v>15089</c:v>
                </c:pt>
                <c:pt idx="104">
                  <c:v>15089</c:v>
                </c:pt>
                <c:pt idx="105">
                  <c:v>12975</c:v>
                </c:pt>
                <c:pt idx="106">
                  <c:v>14394</c:v>
                </c:pt>
                <c:pt idx="107">
                  <c:v>14472</c:v>
                </c:pt>
                <c:pt idx="108">
                  <c:v>16692</c:v>
                </c:pt>
                <c:pt idx="109">
                  <c:v>16692</c:v>
                </c:pt>
                <c:pt idx="110">
                  <c:v>11200</c:v>
                </c:pt>
                <c:pt idx="111">
                  <c:v>14261</c:v>
                </c:pt>
                <c:pt idx="112">
                  <c:v>14870</c:v>
                </c:pt>
                <c:pt idx="113">
                  <c:v>15548</c:v>
                </c:pt>
                <c:pt idx="114">
                  <c:v>14546</c:v>
                </c:pt>
                <c:pt idx="115">
                  <c:v>14669</c:v>
                </c:pt>
                <c:pt idx="116">
                  <c:v>18035</c:v>
                </c:pt>
                <c:pt idx="117">
                  <c:v>17406</c:v>
                </c:pt>
                <c:pt idx="118">
                  <c:v>15803</c:v>
                </c:pt>
                <c:pt idx="119">
                  <c:v>15393</c:v>
                </c:pt>
                <c:pt idx="120">
                  <c:v>15748</c:v>
                </c:pt>
                <c:pt idx="121">
                  <c:v>15620</c:v>
                </c:pt>
                <c:pt idx="122">
                  <c:v>16869</c:v>
                </c:pt>
                <c:pt idx="123">
                  <c:v>15180</c:v>
                </c:pt>
                <c:pt idx="124">
                  <c:v>16825</c:v>
                </c:pt>
                <c:pt idx="125">
                  <c:v>16730</c:v>
                </c:pt>
                <c:pt idx="126">
                  <c:v>16612</c:v>
                </c:pt>
                <c:pt idx="127">
                  <c:v>15007</c:v>
                </c:pt>
                <c:pt idx="128">
                  <c:v>16721</c:v>
                </c:pt>
                <c:pt idx="129">
                  <c:v>15642</c:v>
                </c:pt>
                <c:pt idx="130">
                  <c:v>16152</c:v>
                </c:pt>
                <c:pt idx="131">
                  <c:v>17118</c:v>
                </c:pt>
                <c:pt idx="132">
                  <c:v>15370</c:v>
                </c:pt>
                <c:pt idx="133">
                  <c:v>16451</c:v>
                </c:pt>
                <c:pt idx="134">
                  <c:v>16536</c:v>
                </c:pt>
                <c:pt idx="135">
                  <c:v>11007</c:v>
                </c:pt>
                <c:pt idx="136">
                  <c:v>11300</c:v>
                </c:pt>
                <c:pt idx="137">
                  <c:v>13309</c:v>
                </c:pt>
                <c:pt idx="138">
                  <c:v>15218</c:v>
                </c:pt>
                <c:pt idx="139">
                  <c:v>10023</c:v>
                </c:pt>
                <c:pt idx="140">
                  <c:v>16675</c:v>
                </c:pt>
                <c:pt idx="141">
                  <c:v>17497</c:v>
                </c:pt>
                <c:pt idx="142">
                  <c:v>16144</c:v>
                </c:pt>
                <c:pt idx="143">
                  <c:v>15777</c:v>
                </c:pt>
                <c:pt idx="144">
                  <c:v>17406</c:v>
                </c:pt>
                <c:pt idx="145">
                  <c:v>15255</c:v>
                </c:pt>
                <c:pt idx="146">
                  <c:v>15165</c:v>
                </c:pt>
                <c:pt idx="147">
                  <c:v>16834</c:v>
                </c:pt>
                <c:pt idx="148">
                  <c:v>16807</c:v>
                </c:pt>
                <c:pt idx="149">
                  <c:v>16680</c:v>
                </c:pt>
                <c:pt idx="150">
                  <c:v>17165</c:v>
                </c:pt>
                <c:pt idx="151">
                  <c:v>15888</c:v>
                </c:pt>
                <c:pt idx="152">
                  <c:v>12500</c:v>
                </c:pt>
                <c:pt idx="153">
                  <c:v>15825</c:v>
                </c:pt>
                <c:pt idx="154">
                  <c:v>15291</c:v>
                </c:pt>
                <c:pt idx="155">
                  <c:v>11143</c:v>
                </c:pt>
                <c:pt idx="156">
                  <c:v>16260</c:v>
                </c:pt>
                <c:pt idx="157">
                  <c:v>16649</c:v>
                </c:pt>
                <c:pt idx="158">
                  <c:v>15815</c:v>
                </c:pt>
                <c:pt idx="159">
                  <c:v>15483</c:v>
                </c:pt>
                <c:pt idx="160">
                  <c:v>17055</c:v>
                </c:pt>
                <c:pt idx="161">
                  <c:v>12796</c:v>
                </c:pt>
                <c:pt idx="162">
                  <c:v>18004</c:v>
                </c:pt>
                <c:pt idx="163">
                  <c:v>16585</c:v>
                </c:pt>
                <c:pt idx="164">
                  <c:v>15999</c:v>
                </c:pt>
                <c:pt idx="165">
                  <c:v>16775</c:v>
                </c:pt>
                <c:pt idx="166">
                  <c:v>16025</c:v>
                </c:pt>
                <c:pt idx="167">
                  <c:v>16148</c:v>
                </c:pt>
                <c:pt idx="168">
                  <c:v>18992</c:v>
                </c:pt>
                <c:pt idx="169">
                  <c:v>16482</c:v>
                </c:pt>
                <c:pt idx="170">
                  <c:v>17502</c:v>
                </c:pt>
                <c:pt idx="171">
                  <c:v>15950</c:v>
                </c:pt>
                <c:pt idx="172">
                  <c:v>16962</c:v>
                </c:pt>
                <c:pt idx="173">
                  <c:v>16597</c:v>
                </c:pt>
                <c:pt idx="174">
                  <c:v>19367</c:v>
                </c:pt>
                <c:pt idx="175">
                  <c:v>16420</c:v>
                </c:pt>
                <c:pt idx="176">
                  <c:v>15996</c:v>
                </c:pt>
                <c:pt idx="177">
                  <c:v>16665</c:v>
                </c:pt>
                <c:pt idx="178">
                  <c:v>16665</c:v>
                </c:pt>
                <c:pt idx="179">
                  <c:v>15971</c:v>
                </c:pt>
                <c:pt idx="180">
                  <c:v>16751</c:v>
                </c:pt>
                <c:pt idx="181">
                  <c:v>13960</c:v>
                </c:pt>
                <c:pt idx="182">
                  <c:v>16945</c:v>
                </c:pt>
                <c:pt idx="183">
                  <c:v>17153</c:v>
                </c:pt>
                <c:pt idx="184">
                  <c:v>15204</c:v>
                </c:pt>
                <c:pt idx="185">
                  <c:v>12331</c:v>
                </c:pt>
                <c:pt idx="186">
                  <c:v>17395</c:v>
                </c:pt>
                <c:pt idx="187">
                  <c:v>15804</c:v>
                </c:pt>
                <c:pt idx="188">
                  <c:v>15358</c:v>
                </c:pt>
                <c:pt idx="189">
                  <c:v>17939</c:v>
                </c:pt>
                <c:pt idx="190">
                  <c:v>17939</c:v>
                </c:pt>
              </c:numCache>
            </c:numRef>
          </c:xVal>
          <c:yVal>
            <c:numRef>
              <c:f>Sheet1!$B$2:$B$192</c:f>
              <c:numCache>
                <c:formatCode>_(* #,##0_);_(* \(#,##0\);_(* "-"??_);_(@_)</c:formatCode>
                <c:ptCount val="191"/>
                <c:pt idx="0">
                  <c:v>68.5</c:v>
                </c:pt>
                <c:pt idx="1">
                  <c:v>68.5</c:v>
                </c:pt>
                <c:pt idx="2">
                  <c:v>68.5</c:v>
                </c:pt>
                <c:pt idx="3">
                  <c:v>69</c:v>
                </c:pt>
                <c:pt idx="4">
                  <c:v>90</c:v>
                </c:pt>
                <c:pt idx="5">
                  <c:v>93</c:v>
                </c:pt>
                <c:pt idx="6">
                  <c:v>94</c:v>
                </c:pt>
                <c:pt idx="7">
                  <c:v>104</c:v>
                </c:pt>
                <c:pt idx="9">
                  <c:v>115</c:v>
                </c:pt>
                <c:pt idx="10">
                  <c:v>122</c:v>
                </c:pt>
                <c:pt idx="11">
                  <c:v>123</c:v>
                </c:pt>
                <c:pt idx="13">
                  <c:v>127</c:v>
                </c:pt>
                <c:pt idx="14">
                  <c:v>127</c:v>
                </c:pt>
                <c:pt idx="15">
                  <c:v>127</c:v>
                </c:pt>
                <c:pt idx="16">
                  <c:v>128</c:v>
                </c:pt>
                <c:pt idx="17">
                  <c:v>128</c:v>
                </c:pt>
                <c:pt idx="18">
                  <c:v>129</c:v>
                </c:pt>
                <c:pt idx="19">
                  <c:v>130</c:v>
                </c:pt>
                <c:pt idx="20">
                  <c:v>134.30000000000001</c:v>
                </c:pt>
                <c:pt idx="21">
                  <c:v>138</c:v>
                </c:pt>
                <c:pt idx="22">
                  <c:v>140</c:v>
                </c:pt>
                <c:pt idx="23">
                  <c:v>140</c:v>
                </c:pt>
                <c:pt idx="24">
                  <c:v>140</c:v>
                </c:pt>
                <c:pt idx="25">
                  <c:v>140.4</c:v>
                </c:pt>
                <c:pt idx="27">
                  <c:v>143</c:v>
                </c:pt>
                <c:pt idx="28">
                  <c:v>144</c:v>
                </c:pt>
                <c:pt idx="29">
                  <c:v>144</c:v>
                </c:pt>
                <c:pt idx="30">
                  <c:v>145</c:v>
                </c:pt>
                <c:pt idx="31">
                  <c:v>146</c:v>
                </c:pt>
                <c:pt idx="32">
                  <c:v>149</c:v>
                </c:pt>
                <c:pt idx="33">
                  <c:v>149</c:v>
                </c:pt>
                <c:pt idx="34">
                  <c:v>149</c:v>
                </c:pt>
                <c:pt idx="35">
                  <c:v>150</c:v>
                </c:pt>
                <c:pt idx="36">
                  <c:v>150</c:v>
                </c:pt>
                <c:pt idx="37">
                  <c:v>151</c:v>
                </c:pt>
                <c:pt idx="38">
                  <c:v>152</c:v>
                </c:pt>
                <c:pt idx="39">
                  <c:v>154</c:v>
                </c:pt>
                <c:pt idx="40">
                  <c:v>154</c:v>
                </c:pt>
                <c:pt idx="41">
                  <c:v>155</c:v>
                </c:pt>
                <c:pt idx="43">
                  <c:v>158</c:v>
                </c:pt>
                <c:pt idx="44">
                  <c:v>158</c:v>
                </c:pt>
                <c:pt idx="45">
                  <c:v>159</c:v>
                </c:pt>
                <c:pt idx="46">
                  <c:v>160</c:v>
                </c:pt>
                <c:pt idx="47">
                  <c:v>161</c:v>
                </c:pt>
                <c:pt idx="48">
                  <c:v>164</c:v>
                </c:pt>
                <c:pt idx="49">
                  <c:v>164</c:v>
                </c:pt>
                <c:pt idx="50">
                  <c:v>164</c:v>
                </c:pt>
                <c:pt idx="51">
                  <c:v>166</c:v>
                </c:pt>
                <c:pt idx="52">
                  <c:v>167</c:v>
                </c:pt>
                <c:pt idx="53">
                  <c:v>167</c:v>
                </c:pt>
                <c:pt idx="54">
                  <c:v>167</c:v>
                </c:pt>
                <c:pt idx="55">
                  <c:v>169</c:v>
                </c:pt>
                <c:pt idx="57">
                  <c:v>178</c:v>
                </c:pt>
                <c:pt idx="58">
                  <c:v>181</c:v>
                </c:pt>
                <c:pt idx="59">
                  <c:v>183</c:v>
                </c:pt>
                <c:pt idx="60">
                  <c:v>185</c:v>
                </c:pt>
                <c:pt idx="61">
                  <c:v>185</c:v>
                </c:pt>
                <c:pt idx="62">
                  <c:v>186</c:v>
                </c:pt>
                <c:pt idx="63">
                  <c:v>187</c:v>
                </c:pt>
                <c:pt idx="64">
                  <c:v>187</c:v>
                </c:pt>
                <c:pt idx="65">
                  <c:v>188</c:v>
                </c:pt>
                <c:pt idx="66">
                  <c:v>194</c:v>
                </c:pt>
                <c:pt idx="67">
                  <c:v>198</c:v>
                </c:pt>
                <c:pt idx="68">
                  <c:v>200</c:v>
                </c:pt>
                <c:pt idx="69">
                  <c:v>200</c:v>
                </c:pt>
                <c:pt idx="70">
                  <c:v>201</c:v>
                </c:pt>
                <c:pt idx="71">
                  <c:v>201</c:v>
                </c:pt>
                <c:pt idx="72">
                  <c:v>201</c:v>
                </c:pt>
                <c:pt idx="73">
                  <c:v>204</c:v>
                </c:pt>
                <c:pt idx="74">
                  <c:v>206</c:v>
                </c:pt>
                <c:pt idx="75">
                  <c:v>207</c:v>
                </c:pt>
                <c:pt idx="76">
                  <c:v>208</c:v>
                </c:pt>
                <c:pt idx="77">
                  <c:v>208</c:v>
                </c:pt>
                <c:pt idx="78">
                  <c:v>210</c:v>
                </c:pt>
                <c:pt idx="79">
                  <c:v>211</c:v>
                </c:pt>
                <c:pt idx="80">
                  <c:v>212</c:v>
                </c:pt>
                <c:pt idx="81">
                  <c:v>213</c:v>
                </c:pt>
                <c:pt idx="82">
                  <c:v>214</c:v>
                </c:pt>
                <c:pt idx="83">
                  <c:v>215</c:v>
                </c:pt>
                <c:pt idx="84">
                  <c:v>216</c:v>
                </c:pt>
                <c:pt idx="85">
                  <c:v>217</c:v>
                </c:pt>
                <c:pt idx="86">
                  <c:v>217</c:v>
                </c:pt>
                <c:pt idx="87">
                  <c:v>217</c:v>
                </c:pt>
                <c:pt idx="88">
                  <c:v>217</c:v>
                </c:pt>
                <c:pt idx="89">
                  <c:v>218</c:v>
                </c:pt>
                <c:pt idx="90">
                  <c:v>218</c:v>
                </c:pt>
                <c:pt idx="91">
                  <c:v>220</c:v>
                </c:pt>
                <c:pt idx="92">
                  <c:v>220</c:v>
                </c:pt>
                <c:pt idx="93">
                  <c:v>220</c:v>
                </c:pt>
                <c:pt idx="94">
                  <c:v>220</c:v>
                </c:pt>
                <c:pt idx="95">
                  <c:v>220</c:v>
                </c:pt>
                <c:pt idx="96">
                  <c:v>222</c:v>
                </c:pt>
                <c:pt idx="97">
                  <c:v>225</c:v>
                </c:pt>
                <c:pt idx="98">
                  <c:v>225</c:v>
                </c:pt>
                <c:pt idx="99">
                  <c:v>225</c:v>
                </c:pt>
                <c:pt idx="100">
                  <c:v>225</c:v>
                </c:pt>
                <c:pt idx="101">
                  <c:v>229</c:v>
                </c:pt>
                <c:pt idx="102">
                  <c:v>230</c:v>
                </c:pt>
                <c:pt idx="103">
                  <c:v>230</c:v>
                </c:pt>
                <c:pt idx="104">
                  <c:v>230</c:v>
                </c:pt>
                <c:pt idx="105">
                  <c:v>230</c:v>
                </c:pt>
                <c:pt idx="106">
                  <c:v>230</c:v>
                </c:pt>
                <c:pt idx="107">
                  <c:v>231</c:v>
                </c:pt>
                <c:pt idx="108">
                  <c:v>232</c:v>
                </c:pt>
                <c:pt idx="109">
                  <c:v>232</c:v>
                </c:pt>
                <c:pt idx="110">
                  <c:v>232</c:v>
                </c:pt>
                <c:pt idx="111">
                  <c:v>232.2</c:v>
                </c:pt>
                <c:pt idx="112">
                  <c:v>233</c:v>
                </c:pt>
                <c:pt idx="113">
                  <c:v>233</c:v>
                </c:pt>
                <c:pt idx="114">
                  <c:v>233</c:v>
                </c:pt>
                <c:pt idx="115">
                  <c:v>235</c:v>
                </c:pt>
                <c:pt idx="116">
                  <c:v>240</c:v>
                </c:pt>
                <c:pt idx="117">
                  <c:v>240</c:v>
                </c:pt>
                <c:pt idx="118">
                  <c:v>240.7</c:v>
                </c:pt>
                <c:pt idx="119">
                  <c:v>241</c:v>
                </c:pt>
                <c:pt idx="120">
                  <c:v>241</c:v>
                </c:pt>
                <c:pt idx="121">
                  <c:v>243</c:v>
                </c:pt>
                <c:pt idx="122">
                  <c:v>244</c:v>
                </c:pt>
                <c:pt idx="123">
                  <c:v>245</c:v>
                </c:pt>
                <c:pt idx="124">
                  <c:v>245</c:v>
                </c:pt>
                <c:pt idx="125">
                  <c:v>245</c:v>
                </c:pt>
                <c:pt idx="126">
                  <c:v>245.3</c:v>
                </c:pt>
                <c:pt idx="127">
                  <c:v>246</c:v>
                </c:pt>
                <c:pt idx="128">
                  <c:v>247</c:v>
                </c:pt>
                <c:pt idx="129">
                  <c:v>248</c:v>
                </c:pt>
                <c:pt idx="130">
                  <c:v>248</c:v>
                </c:pt>
                <c:pt idx="131">
                  <c:v>248</c:v>
                </c:pt>
                <c:pt idx="132">
                  <c:v>248</c:v>
                </c:pt>
                <c:pt idx="133">
                  <c:v>248</c:v>
                </c:pt>
                <c:pt idx="134">
                  <c:v>250</c:v>
                </c:pt>
                <c:pt idx="135">
                  <c:v>250</c:v>
                </c:pt>
                <c:pt idx="136">
                  <c:v>250</c:v>
                </c:pt>
                <c:pt idx="137">
                  <c:v>250</c:v>
                </c:pt>
                <c:pt idx="138">
                  <c:v>250</c:v>
                </c:pt>
                <c:pt idx="139">
                  <c:v>250</c:v>
                </c:pt>
                <c:pt idx="140">
                  <c:v>250</c:v>
                </c:pt>
                <c:pt idx="141">
                  <c:v>251</c:v>
                </c:pt>
                <c:pt idx="142">
                  <c:v>252</c:v>
                </c:pt>
                <c:pt idx="143">
                  <c:v>252</c:v>
                </c:pt>
                <c:pt idx="144">
                  <c:v>254</c:v>
                </c:pt>
                <c:pt idx="145">
                  <c:v>255</c:v>
                </c:pt>
                <c:pt idx="146">
                  <c:v>255</c:v>
                </c:pt>
                <c:pt idx="147">
                  <c:v>255</c:v>
                </c:pt>
                <c:pt idx="148">
                  <c:v>255</c:v>
                </c:pt>
                <c:pt idx="149">
                  <c:v>255.3</c:v>
                </c:pt>
                <c:pt idx="150">
                  <c:v>256</c:v>
                </c:pt>
                <c:pt idx="151">
                  <c:v>257</c:v>
                </c:pt>
                <c:pt idx="152">
                  <c:v>259</c:v>
                </c:pt>
                <c:pt idx="153">
                  <c:v>260</c:v>
                </c:pt>
                <c:pt idx="154">
                  <c:v>260</c:v>
                </c:pt>
                <c:pt idx="155">
                  <c:v>260</c:v>
                </c:pt>
                <c:pt idx="156">
                  <c:v>261</c:v>
                </c:pt>
                <c:pt idx="157">
                  <c:v>261.8</c:v>
                </c:pt>
                <c:pt idx="158">
                  <c:v>262</c:v>
                </c:pt>
                <c:pt idx="159">
                  <c:v>262</c:v>
                </c:pt>
                <c:pt idx="160">
                  <c:v>262</c:v>
                </c:pt>
                <c:pt idx="161">
                  <c:v>262</c:v>
                </c:pt>
                <c:pt idx="162">
                  <c:v>263</c:v>
                </c:pt>
                <c:pt idx="163">
                  <c:v>263</c:v>
                </c:pt>
                <c:pt idx="164">
                  <c:v>264</c:v>
                </c:pt>
                <c:pt idx="165">
                  <c:v>265</c:v>
                </c:pt>
                <c:pt idx="166">
                  <c:v>265</c:v>
                </c:pt>
                <c:pt idx="167">
                  <c:v>266</c:v>
                </c:pt>
                <c:pt idx="168">
                  <c:v>266</c:v>
                </c:pt>
                <c:pt idx="169">
                  <c:v>267</c:v>
                </c:pt>
                <c:pt idx="170">
                  <c:v>267</c:v>
                </c:pt>
                <c:pt idx="171">
                  <c:v>267</c:v>
                </c:pt>
                <c:pt idx="172">
                  <c:v>270</c:v>
                </c:pt>
                <c:pt idx="173">
                  <c:v>271</c:v>
                </c:pt>
                <c:pt idx="174">
                  <c:v>272</c:v>
                </c:pt>
                <c:pt idx="175">
                  <c:v>274</c:v>
                </c:pt>
                <c:pt idx="176">
                  <c:v>274</c:v>
                </c:pt>
                <c:pt idx="177">
                  <c:v>274</c:v>
                </c:pt>
                <c:pt idx="178">
                  <c:v>274</c:v>
                </c:pt>
                <c:pt idx="179">
                  <c:v>277</c:v>
                </c:pt>
                <c:pt idx="180">
                  <c:v>279.60000000000002</c:v>
                </c:pt>
                <c:pt idx="181">
                  <c:v>280</c:v>
                </c:pt>
                <c:pt idx="182">
                  <c:v>285</c:v>
                </c:pt>
                <c:pt idx="183">
                  <c:v>285</c:v>
                </c:pt>
                <c:pt idx="184">
                  <c:v>292</c:v>
                </c:pt>
                <c:pt idx="185">
                  <c:v>293</c:v>
                </c:pt>
                <c:pt idx="186">
                  <c:v>294</c:v>
                </c:pt>
                <c:pt idx="187">
                  <c:v>300</c:v>
                </c:pt>
                <c:pt idx="188">
                  <c:v>300</c:v>
                </c:pt>
                <c:pt idx="189">
                  <c:v>300.39999999999998</c:v>
                </c:pt>
                <c:pt idx="190">
                  <c:v>300.39999999999998</c:v>
                </c:pt>
              </c:numCache>
            </c:numRef>
          </c:yVal>
          <c:smooth val="0"/>
        </c:ser>
        <c:dLbls>
          <c:showLegendKey val="0"/>
          <c:showVal val="0"/>
          <c:showCatName val="0"/>
          <c:showSerName val="0"/>
          <c:showPercent val="0"/>
          <c:showBubbleSize val="0"/>
        </c:dLbls>
        <c:axId val="-545258656"/>
        <c:axId val="-545256480"/>
      </c:scatterChart>
      <c:valAx>
        <c:axId val="-545258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smtClean="0"/>
                  <a:t>Total Measured Depth (ft.)</a:t>
                </a:r>
                <a:endParaRPr lang="en-US" b="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256480"/>
        <c:crosses val="autoZero"/>
        <c:crossBetween val="midCat"/>
      </c:valAx>
      <c:valAx>
        <c:axId val="-545256480"/>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0" dirty="0" smtClean="0"/>
                  <a:t>Bottom</a:t>
                </a:r>
                <a:r>
                  <a:rPr lang="en-US" b="0" baseline="0" dirty="0" smtClean="0"/>
                  <a:t> Hole </a:t>
                </a:r>
                <a:r>
                  <a:rPr lang="en-US" b="0" dirty="0" smtClean="0"/>
                  <a:t>Temperature </a:t>
                </a:r>
                <a:r>
                  <a:rPr lang="en-US" b="0" dirty="0"/>
                  <a:t>(F)</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45258656"/>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sz="1000"/>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200"/>
            </a:pPr>
            <a:r>
              <a:rPr lang="en-US" sz="1200" dirty="0" smtClean="0"/>
              <a:t>New Well Drilling Activity</a:t>
            </a:r>
            <a:endParaRPr lang="en-US" sz="1200" dirty="0"/>
          </a:p>
        </c:rich>
      </c:tx>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2100.830769230769</c:v>
                </c:pt>
                <c:pt idx="1">
                  <c:v>2765.6826923076928</c:v>
                </c:pt>
                <c:pt idx="2">
                  <c:v>4726.636277884616</c:v>
                </c:pt>
                <c:pt idx="3">
                  <c:v>3241.0639012793895</c:v>
                </c:pt>
                <c:pt idx="4">
                  <c:v>3316.310980437429</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11210.48076923077</c:v>
                </c:pt>
                <c:pt idx="1">
                  <c:v>10452.307692307693</c:v>
                </c:pt>
                <c:pt idx="2">
                  <c:v>9561.4707692307693</c:v>
                </c:pt>
                <c:pt idx="3">
                  <c:v>4508.882345684965</c:v>
                </c:pt>
                <c:pt idx="4">
                  <c:v>3625.5922941652802</c:v>
                </c:pt>
              </c:numCache>
            </c:numRef>
          </c:val>
        </c:ser>
        <c:dLbls>
          <c:showLegendKey val="0"/>
          <c:showVal val="0"/>
          <c:showCatName val="0"/>
          <c:showSerName val="0"/>
          <c:showPercent val="0"/>
          <c:showBubbleSize val="0"/>
        </c:dLbls>
        <c:gapWidth val="95"/>
        <c:overlap val="100"/>
        <c:axId val="-545266272"/>
        <c:axId val="-545261920"/>
      </c:barChart>
      <c:catAx>
        <c:axId val="-545266272"/>
        <c:scaling>
          <c:orientation val="minMax"/>
        </c:scaling>
        <c:delete val="0"/>
        <c:axPos val="b"/>
        <c:numFmt formatCode="General" sourceLinked="0"/>
        <c:majorTickMark val="none"/>
        <c:minorTickMark val="none"/>
        <c:tickLblPos val="nextTo"/>
        <c:crossAx val="-545261920"/>
        <c:crosses val="autoZero"/>
        <c:auto val="1"/>
        <c:lblAlgn val="ctr"/>
        <c:lblOffset val="100"/>
        <c:noMultiLvlLbl val="0"/>
      </c:catAx>
      <c:valAx>
        <c:axId val="-545261920"/>
        <c:scaling>
          <c:orientation val="minMax"/>
        </c:scaling>
        <c:delete val="0"/>
        <c:axPos val="l"/>
        <c:majorGridlines/>
        <c:title>
          <c:tx>
            <c:rich>
              <a:bodyPr/>
              <a:lstStyle/>
              <a:p>
                <a:pPr>
                  <a:defRPr sz="1100"/>
                </a:pPr>
                <a:r>
                  <a:rPr lang="en-US" sz="1100" dirty="0" smtClean="0"/>
                  <a:t>New Wells Drilled</a:t>
                </a:r>
                <a:endParaRPr lang="en-US" sz="1100" dirty="0"/>
              </a:p>
            </c:rich>
          </c:tx>
          <c:overlay val="0"/>
        </c:title>
        <c:numFmt formatCode="#,##0" sourceLinked="1"/>
        <c:majorTickMark val="none"/>
        <c:minorTickMark val="none"/>
        <c:tickLblPos val="nextTo"/>
        <c:crossAx val="-545266272"/>
        <c:crosses val="autoZero"/>
        <c:crossBetween val="between"/>
      </c:valAx>
      <c:dTable>
        <c:showHorzBorder val="1"/>
        <c:showVertBorder val="1"/>
        <c:showOutline val="1"/>
        <c:showKeys val="1"/>
        <c:txPr>
          <a:bodyPr/>
          <a:lstStyle/>
          <a:p>
            <a:pPr rtl="0">
              <a:defRPr sz="1100"/>
            </a:pPr>
            <a:endParaRPr lang="en-US"/>
          </a:p>
        </c:txPr>
      </c:dTable>
    </c:plotArea>
    <c:legend>
      <c:legendPos val="r"/>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25721784776916E-2"/>
          <c:y val="0.20915298723252815"/>
          <c:w val="0.45863205380577426"/>
          <c:h val="0.62187397126206678"/>
        </c:manualLayout>
      </c:layout>
      <c:pieChart>
        <c:varyColors val="1"/>
        <c:ser>
          <c:idx val="0"/>
          <c:order val="0"/>
          <c:tx>
            <c:strRef>
              <c:f>Sheet1!$B$1</c:f>
              <c:strCache>
                <c:ptCount val="1"/>
                <c:pt idx="0">
                  <c:v>Sales</c:v>
                </c:pt>
              </c:strCache>
            </c:strRef>
          </c:tx>
          <c:explosion val="1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Pt>
            <c:idx val="19"/>
            <c:bubble3D val="0"/>
            <c:spPr>
              <a:solidFill>
                <a:schemeClr val="accent5">
                  <a:lumMod val="70000"/>
                  <a:lumOff val="3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Apache</c:v>
                </c:pt>
                <c:pt idx="1">
                  <c:v>XTO Energy</c:v>
                </c:pt>
                <c:pt idx="2">
                  <c:v>Athlon Energy</c:v>
                </c:pt>
                <c:pt idx="3">
                  <c:v>Berry Oil</c:v>
                </c:pt>
                <c:pt idx="4">
                  <c:v>BC Operating, Inc.</c:v>
                </c:pt>
                <c:pt idx="5">
                  <c:v>Endeavor</c:v>
                </c:pt>
                <c:pt idx="6">
                  <c:v>Chesapeake</c:v>
                </c:pt>
                <c:pt idx="7">
                  <c:v>Anadarko</c:v>
                </c:pt>
                <c:pt idx="8">
                  <c:v>Kinder Morgan</c:v>
                </c:pt>
                <c:pt idx="9">
                  <c:v>Approach Operating </c:v>
                </c:pt>
                <c:pt idx="10">
                  <c:v>Big Star Oil &amp; Gas </c:v>
                </c:pt>
                <c:pt idx="11">
                  <c:v>Bluestem</c:v>
                </c:pt>
                <c:pt idx="12">
                  <c:v>Callon</c:v>
                </c:pt>
                <c:pt idx="13">
                  <c:v>Juno Operating </c:v>
                </c:pt>
                <c:pt idx="14">
                  <c:v>Banner</c:v>
                </c:pt>
                <c:pt idx="15">
                  <c:v>Basa Resources</c:v>
                </c:pt>
                <c:pt idx="16">
                  <c:v>Capstone</c:v>
                </c:pt>
                <c:pt idx="17">
                  <c:v>Highmount</c:v>
                </c:pt>
                <c:pt idx="18">
                  <c:v>W&amp;T</c:v>
                </c:pt>
                <c:pt idx="19">
                  <c:v>Companies with &lt;1% Share</c:v>
                </c:pt>
              </c:strCache>
            </c:strRef>
          </c:cat>
          <c:val>
            <c:numRef>
              <c:f>Sheet1!$B$2:$B$21</c:f>
              <c:numCache>
                <c:formatCode>0%</c:formatCode>
                <c:ptCount val="20"/>
                <c:pt idx="0">
                  <c:v>0.19704433497536947</c:v>
                </c:pt>
                <c:pt idx="1">
                  <c:v>0.15270935960591134</c:v>
                </c:pt>
                <c:pt idx="2">
                  <c:v>0.14285714285714285</c:v>
                </c:pt>
                <c:pt idx="3">
                  <c:v>8.8669950738916259E-2</c:v>
                </c:pt>
                <c:pt idx="4">
                  <c:v>7.3891625615763554E-2</c:v>
                </c:pt>
                <c:pt idx="5">
                  <c:v>5.9113300492610835E-2</c:v>
                </c:pt>
                <c:pt idx="6">
                  <c:v>4.4334975369458129E-2</c:v>
                </c:pt>
                <c:pt idx="7">
                  <c:v>2.4630541871921183E-2</c:v>
                </c:pt>
                <c:pt idx="8">
                  <c:v>2.4630541871921183E-2</c:v>
                </c:pt>
                <c:pt idx="9">
                  <c:v>1.9704433497536946E-2</c:v>
                </c:pt>
                <c:pt idx="10">
                  <c:v>1.9704433497536946E-2</c:v>
                </c:pt>
                <c:pt idx="11">
                  <c:v>1.4778325123152709E-2</c:v>
                </c:pt>
                <c:pt idx="12">
                  <c:v>1.4778325123152709E-2</c:v>
                </c:pt>
                <c:pt idx="13">
                  <c:v>1.4778325123152709E-2</c:v>
                </c:pt>
                <c:pt idx="14">
                  <c:v>9.852216748768473E-3</c:v>
                </c:pt>
                <c:pt idx="15">
                  <c:v>9.852216748768473E-3</c:v>
                </c:pt>
                <c:pt idx="16">
                  <c:v>9.852216748768473E-3</c:v>
                </c:pt>
                <c:pt idx="17">
                  <c:v>9.852216748768473E-3</c:v>
                </c:pt>
                <c:pt idx="18">
                  <c:v>9.852216748768473E-3</c:v>
                </c:pt>
                <c:pt idx="19">
                  <c:v>5.9113300492610835E-2</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54087483595800523"/>
          <c:y val="9.8176965167489638E-2"/>
          <c:w val="0.45912516404199477"/>
          <c:h val="0.867448062636238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4341516134015"/>
          <c:y val="0.18717125984251973"/>
          <c:w val="0.40103473830477071"/>
          <c:h val="0.63914911417322839"/>
        </c:manualLayout>
      </c:layout>
      <c:pieChart>
        <c:varyColors val="1"/>
        <c:ser>
          <c:idx val="0"/>
          <c:order val="0"/>
          <c:tx>
            <c:strRef>
              <c:f>Sheet1!$B$1</c:f>
              <c:strCache>
                <c:ptCount val="1"/>
                <c:pt idx="0">
                  <c:v>Sales</c:v>
                </c:pt>
              </c:strCache>
            </c:strRef>
          </c:tx>
          <c:explosion val="13"/>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bg1">
                  <a:lumMod val="95000"/>
                </a:schemeClr>
              </a:solidFill>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Sheet1!$I$2:$I$12</c:f>
              <c:strCache>
                <c:ptCount val="11"/>
                <c:pt idx="0">
                  <c:v>Chesapeake</c:v>
                </c:pt>
                <c:pt idx="1">
                  <c:v>Anadarko</c:v>
                </c:pt>
                <c:pt idx="2">
                  <c:v>Apache</c:v>
                </c:pt>
                <c:pt idx="3">
                  <c:v>Callon Petroleum Operating</c:v>
                </c:pt>
                <c:pt idx="4">
                  <c:v>Arrington Oil &amp; Gas</c:v>
                </c:pt>
                <c:pt idx="5">
                  <c:v>Approach Operating </c:v>
                </c:pt>
                <c:pt idx="6">
                  <c:v>Berry Oil</c:v>
                </c:pt>
                <c:pt idx="7">
                  <c:v>Athlon Energy</c:v>
                </c:pt>
                <c:pt idx="8">
                  <c:v>Highmount</c:v>
                </c:pt>
                <c:pt idx="9">
                  <c:v>XTO Energy</c:v>
                </c:pt>
                <c:pt idx="10">
                  <c:v>Kinder Morgan</c:v>
                </c:pt>
              </c:strCache>
            </c:strRef>
          </c:cat>
          <c:val>
            <c:numRef>
              <c:f>Sheet1!$B$2:$B$13</c:f>
              <c:numCache>
                <c:formatCode>0%</c:formatCode>
                <c:ptCount val="12"/>
                <c:pt idx="0">
                  <c:v>0.3160437971837019</c:v>
                </c:pt>
                <c:pt idx="1">
                  <c:v>0.17201192197176562</c:v>
                </c:pt>
                <c:pt idx="2">
                  <c:v>0.17098124252645858</c:v>
                </c:pt>
                <c:pt idx="3">
                  <c:v>7.1420285199264688E-2</c:v>
                </c:pt>
                <c:pt idx="4">
                  <c:v>6.9091217361817558E-2</c:v>
                </c:pt>
                <c:pt idx="5">
                  <c:v>6.0368367510842215E-2</c:v>
                </c:pt>
                <c:pt idx="6">
                  <c:v>4.8053755956524065E-2</c:v>
                </c:pt>
                <c:pt idx="7">
                  <c:v>4.3725794649390519E-2</c:v>
                </c:pt>
                <c:pt idx="8">
                  <c:v>2.8890257179061591E-2</c:v>
                </c:pt>
                <c:pt idx="9">
                  <c:v>1.015509271653192E-2</c:v>
                </c:pt>
                <c:pt idx="10">
                  <c:v>9.2582677446413596E-3</c:v>
                </c:pt>
                <c:pt idx="11">
                  <c:v>0.15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083232978230668"/>
          <c:y val="0.10724163385826774"/>
          <c:w val="0.2992422417786012"/>
          <c:h val="0.817758366141732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224.99897538461542</c:v>
                </c:pt>
                <c:pt idx="1">
                  <c:v>301.20718320000009</c:v>
                </c:pt>
                <c:pt idx="2">
                  <c:v>523.04166489960005</c:v>
                </c:pt>
                <c:pt idx="3">
                  <c:v>350</c:v>
                </c:pt>
                <c:pt idx="4">
                  <c:v>375</c:v>
                </c:pt>
              </c:numCache>
            </c:numRef>
          </c:val>
        </c:ser>
        <c:dLbls>
          <c:showLegendKey val="0"/>
          <c:showVal val="0"/>
          <c:showCatName val="0"/>
          <c:showSerName val="0"/>
          <c:showPercent val="0"/>
          <c:showBubbleSize val="0"/>
        </c:dLbls>
        <c:gapWidth val="150"/>
        <c:overlap val="100"/>
        <c:axId val="-545253216"/>
        <c:axId val="-545252672"/>
      </c:barChart>
      <c:catAx>
        <c:axId val="-545253216"/>
        <c:scaling>
          <c:orientation val="minMax"/>
        </c:scaling>
        <c:delete val="0"/>
        <c:axPos val="b"/>
        <c:numFmt formatCode="General" sourceLinked="0"/>
        <c:majorTickMark val="out"/>
        <c:minorTickMark val="none"/>
        <c:tickLblPos val="nextTo"/>
        <c:crossAx val="-545252672"/>
        <c:crosses val="autoZero"/>
        <c:auto val="1"/>
        <c:lblAlgn val="ctr"/>
        <c:lblOffset val="100"/>
        <c:noMultiLvlLbl val="0"/>
      </c:catAx>
      <c:valAx>
        <c:axId val="-545252672"/>
        <c:scaling>
          <c:orientation val="minMax"/>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45253216"/>
        <c:crosses val="autoZero"/>
        <c:crossBetween val="between"/>
      </c:valAx>
      <c:dTable>
        <c:showHorzBorder val="1"/>
        <c:showVertBorder val="1"/>
        <c:showOutline val="1"/>
        <c:showKeys val="0"/>
      </c:dTable>
    </c:plotArea>
    <c:plotVisOnly val="1"/>
    <c:dispBlanksAs val="gap"/>
    <c:showDLblsOverMax val="0"/>
  </c:chart>
  <c:spPr>
    <a:solidFill>
      <a:schemeClr val="bg1"/>
    </a:solidFill>
  </c:spPr>
  <c:txPr>
    <a:bodyPr/>
    <a:lstStyle/>
    <a:p>
      <a:pPr>
        <a:defRPr sz="10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53465183672693E-2"/>
          <c:y val="0.15092532065567277"/>
          <c:w val="0.56467667942747257"/>
          <c:h val="0.72330683900361514"/>
        </c:manualLayout>
      </c:layout>
      <c:pieChart>
        <c:varyColors val="1"/>
        <c:ser>
          <c:idx val="0"/>
          <c:order val="0"/>
          <c:tx>
            <c:strRef>
              <c:f>Sheet1!$B$1</c:f>
              <c:strCache>
                <c:ptCount val="1"/>
                <c:pt idx="0">
                  <c:v>Sales</c:v>
                </c:pt>
              </c:strCache>
            </c:strRef>
          </c:tx>
          <c:explosion val="25"/>
          <c:dPt>
            <c:idx val="0"/>
            <c:bubble3D val="0"/>
            <c:spPr>
              <a:solidFill>
                <a:schemeClr val="accent6"/>
              </a:solidFill>
              <a:ln>
                <a:noFill/>
              </a:ln>
              <a:effectLst/>
            </c:spPr>
          </c:dPt>
          <c:dPt>
            <c:idx val="1"/>
            <c:bubble3D val="0"/>
            <c:spPr>
              <a:solidFill>
                <a:schemeClr val="accent5"/>
              </a:solidFill>
              <a:ln>
                <a:noFill/>
              </a:ln>
              <a:effectLst/>
            </c:spPr>
          </c:dPt>
          <c:dPt>
            <c:idx val="2"/>
            <c:bubble3D val="0"/>
            <c:spPr>
              <a:solidFill>
                <a:schemeClr val="accent4"/>
              </a:solidFill>
              <a:ln>
                <a:noFill/>
              </a:ln>
              <a:effectLst/>
            </c:spPr>
          </c:dPt>
          <c:dPt>
            <c:idx val="3"/>
            <c:bubble3D val="0"/>
            <c:spPr>
              <a:solidFill>
                <a:schemeClr val="accent6">
                  <a:lumMod val="60000"/>
                </a:schemeClr>
              </a:solidFill>
              <a:ln>
                <a:noFill/>
              </a:ln>
              <a:effectLst/>
            </c:spPr>
          </c:dPt>
          <c:dPt>
            <c:idx val="4"/>
            <c:bubble3D val="0"/>
            <c:spPr>
              <a:solidFill>
                <a:schemeClr val="accent5">
                  <a:lumMod val="60000"/>
                </a:schemeClr>
              </a:solidFill>
              <a:ln>
                <a:noFill/>
              </a:ln>
              <a:effectLst/>
            </c:spPr>
          </c:dPt>
          <c:dPt>
            <c:idx val="5"/>
            <c:bubble3D val="0"/>
            <c:spPr>
              <a:solidFill>
                <a:schemeClr val="accent4">
                  <a:lumMod val="60000"/>
                </a:schemeClr>
              </a:solidFill>
              <a:ln>
                <a:noFill/>
              </a:ln>
              <a:effectLst/>
            </c:spPr>
          </c:dPt>
          <c:dPt>
            <c:idx val="6"/>
            <c:bubble3D val="0"/>
            <c:spPr>
              <a:solidFill>
                <a:schemeClr val="accent6">
                  <a:lumMod val="80000"/>
                  <a:lumOff val="20000"/>
                </a:schemeClr>
              </a:solidFill>
              <a:ln>
                <a:noFill/>
              </a:ln>
              <a:effectLst/>
            </c:spPr>
          </c:dPt>
          <c:dPt>
            <c:idx val="7"/>
            <c:bubble3D val="0"/>
            <c:spPr>
              <a:solidFill>
                <a:schemeClr val="accent5">
                  <a:lumMod val="80000"/>
                  <a:lumOff val="20000"/>
                </a:schemeClr>
              </a:solidFill>
              <a:ln>
                <a:noFill/>
              </a:ln>
              <a:effectLst/>
            </c:spPr>
          </c:dPt>
          <c:dPt>
            <c:idx val="8"/>
            <c:bubble3D val="0"/>
            <c:spPr>
              <a:solidFill>
                <a:schemeClr val="accent4">
                  <a:lumMod val="80000"/>
                  <a:lumOff val="20000"/>
                </a:schemeClr>
              </a:solidFill>
              <a:ln>
                <a:noFill/>
              </a:ln>
              <a:effectLst/>
            </c:spPr>
          </c:dPt>
          <c:dPt>
            <c:idx val="9"/>
            <c:bubble3D val="0"/>
            <c:spPr>
              <a:solidFill>
                <a:schemeClr val="accent6">
                  <a:lumMod val="80000"/>
                </a:schemeClr>
              </a:solidFill>
              <a:ln>
                <a:noFill/>
              </a:ln>
              <a:effectLst/>
            </c:spPr>
          </c:dPt>
          <c:dPt>
            <c:idx val="10"/>
            <c:bubble3D val="0"/>
            <c:spPr>
              <a:solidFill>
                <a:schemeClr val="accent5">
                  <a:lumMod val="80000"/>
                </a:schemeClr>
              </a:solidFill>
              <a:ln>
                <a:noFill/>
              </a:ln>
              <a:effectLst/>
            </c:spPr>
          </c:dPt>
          <c:dPt>
            <c:idx val="11"/>
            <c:bubble3D val="0"/>
            <c:spPr>
              <a:solidFill>
                <a:schemeClr val="accent4">
                  <a:lumMod val="80000"/>
                </a:schemeClr>
              </a:solidFill>
              <a:ln>
                <a:noFill/>
              </a:ln>
              <a:effectLst/>
            </c:spPr>
          </c:dPt>
          <c:dPt>
            <c:idx val="12"/>
            <c:bubble3D val="0"/>
            <c:spPr>
              <a:solidFill>
                <a:schemeClr val="accent6">
                  <a:lumMod val="60000"/>
                  <a:lumOff val="40000"/>
                </a:schemeClr>
              </a:solidFill>
              <a:ln>
                <a:noFill/>
              </a:ln>
              <a:effectLst/>
            </c:spPr>
          </c:dPt>
          <c:dPt>
            <c:idx val="13"/>
            <c:bubble3D val="0"/>
            <c:spPr>
              <a:solidFill>
                <a:schemeClr val="accent5">
                  <a:lumMod val="60000"/>
                  <a:lumOff val="40000"/>
                </a:schemeClr>
              </a:solidFill>
              <a:ln>
                <a:noFill/>
              </a:ln>
              <a:effectLst/>
            </c:spPr>
          </c:dPt>
          <c:dPt>
            <c:idx val="14"/>
            <c:bubble3D val="0"/>
            <c:spPr>
              <a:solidFill>
                <a:schemeClr val="accent4">
                  <a:lumMod val="60000"/>
                  <a:lumOff val="40000"/>
                </a:schemeClr>
              </a:solidFill>
              <a:ln>
                <a:noFill/>
              </a:ln>
              <a:effectLst/>
            </c:spPr>
          </c:dPt>
          <c:dPt>
            <c:idx val="15"/>
            <c:bubble3D val="0"/>
            <c:spPr>
              <a:solidFill>
                <a:schemeClr val="accent6">
                  <a:lumMod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Sheet1!$A$2:$A$17</c:f>
              <c:strCache>
                <c:ptCount val="16"/>
                <c:pt idx="0">
                  <c:v>Baker Hughes</c:v>
                </c:pt>
                <c:pt idx="1">
                  <c:v>DDC</c:v>
                </c:pt>
                <c:pt idx="2">
                  <c:v>SLB Pathfinder</c:v>
                </c:pt>
                <c:pt idx="3">
                  <c:v>Weatherford</c:v>
                </c:pt>
                <c:pt idx="4">
                  <c:v>Archer/Great White</c:v>
                </c:pt>
                <c:pt idx="5">
                  <c:v>Scientific Drilling</c:v>
                </c:pt>
                <c:pt idx="6">
                  <c:v>Apache</c:v>
                </c:pt>
                <c:pt idx="7">
                  <c:v>DrillTech</c:v>
                </c:pt>
                <c:pt idx="8">
                  <c:v>Halliburton</c:v>
                </c:pt>
                <c:pt idx="9">
                  <c:v>MS Energy Services</c:v>
                </c:pt>
                <c:pt idx="10">
                  <c:v>MWD Solutions</c:v>
                </c:pt>
                <c:pt idx="11">
                  <c:v>Navigate</c:v>
                </c:pt>
                <c:pt idx="12">
                  <c:v>Phoenix</c:v>
                </c:pt>
                <c:pt idx="13">
                  <c:v>Premier</c:v>
                </c:pt>
                <c:pt idx="14">
                  <c:v>Professional Directional</c:v>
                </c:pt>
                <c:pt idx="15">
                  <c:v>Vaughn</c:v>
                </c:pt>
              </c:strCache>
            </c:strRef>
          </c:cat>
          <c:val>
            <c:numRef>
              <c:f>Sheet1!$B$2:$B$17</c:f>
              <c:numCache>
                <c:formatCode>0%</c:formatCode>
                <c:ptCount val="16"/>
                <c:pt idx="0">
                  <c:v>0.14814814814814814</c:v>
                </c:pt>
                <c:pt idx="1">
                  <c:v>0.1111111111111111</c:v>
                </c:pt>
                <c:pt idx="2">
                  <c:v>0.1111111111111111</c:v>
                </c:pt>
                <c:pt idx="3">
                  <c:v>0.1111111111111111</c:v>
                </c:pt>
                <c:pt idx="4">
                  <c:v>7.407407407407407E-2</c:v>
                </c:pt>
                <c:pt idx="5">
                  <c:v>7.407407407407407E-2</c:v>
                </c:pt>
                <c:pt idx="6">
                  <c:v>3.7037037037037035E-2</c:v>
                </c:pt>
                <c:pt idx="7">
                  <c:v>3.7037037037037035E-2</c:v>
                </c:pt>
                <c:pt idx="8">
                  <c:v>3.7037037037037035E-2</c:v>
                </c:pt>
                <c:pt idx="9">
                  <c:v>3.7037037037037035E-2</c:v>
                </c:pt>
                <c:pt idx="10">
                  <c:v>3.7037037037037035E-2</c:v>
                </c:pt>
                <c:pt idx="11">
                  <c:v>3.7037037037037035E-2</c:v>
                </c:pt>
                <c:pt idx="12">
                  <c:v>3.7037037037037035E-2</c:v>
                </c:pt>
                <c:pt idx="13">
                  <c:v>3.7037037037037035E-2</c:v>
                </c:pt>
                <c:pt idx="14">
                  <c:v>3.7037037037037035E-2</c:v>
                </c:pt>
                <c:pt idx="15">
                  <c:v>3.7037037037037035E-2</c:v>
                </c:pt>
              </c:numCache>
            </c:numRef>
          </c:val>
        </c:ser>
        <c:dLbls>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67515520578249322"/>
          <c:y val="7.3516069925221611E-2"/>
          <c:w val="0.31011483952081642"/>
          <c:h val="0.887558807507552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Drilling</a:t>
            </a:r>
            <a:r>
              <a:rPr lang="en-US" sz="1200" baseline="0" dirty="0" smtClean="0"/>
              <a:t> Speeds of the Most Active Directional Drillers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Sheet1!$A$2:$A$10</c:f>
              <c:strCache>
                <c:ptCount val="9"/>
                <c:pt idx="0">
                  <c:v>SLB Pathfinder</c:v>
                </c:pt>
                <c:pt idx="1">
                  <c:v>DDC</c:v>
                </c:pt>
                <c:pt idx="2">
                  <c:v>Baker Hughes</c:v>
                </c:pt>
                <c:pt idx="3">
                  <c:v>Scientific Drilling</c:v>
                </c:pt>
                <c:pt idx="4">
                  <c:v>Premier</c:v>
                </c:pt>
                <c:pt idx="5">
                  <c:v>Apache</c:v>
                </c:pt>
                <c:pt idx="6">
                  <c:v>MWD Solutions</c:v>
                </c:pt>
                <c:pt idx="7">
                  <c:v>Professional Directional</c:v>
                </c:pt>
                <c:pt idx="8">
                  <c:v>Archer/Great White</c:v>
                </c:pt>
              </c:strCache>
            </c:strRef>
          </c:cat>
          <c:val>
            <c:numRef>
              <c:f>Sheet1!$B$2:$B$10</c:f>
              <c:numCache>
                <c:formatCode>_(* #,##0_);_(* \(#,##0\);_(* "-"??_);_(@_)</c:formatCode>
                <c:ptCount val="9"/>
                <c:pt idx="0">
                  <c:v>346</c:v>
                </c:pt>
                <c:pt idx="1">
                  <c:v>585</c:v>
                </c:pt>
                <c:pt idx="2">
                  <c:v>591</c:v>
                </c:pt>
                <c:pt idx="3">
                  <c:v>741</c:v>
                </c:pt>
                <c:pt idx="4">
                  <c:v>852</c:v>
                </c:pt>
                <c:pt idx="5">
                  <c:v>915</c:v>
                </c:pt>
                <c:pt idx="6">
                  <c:v>1000</c:v>
                </c:pt>
                <c:pt idx="7">
                  <c:v>1100</c:v>
                </c:pt>
                <c:pt idx="8">
                  <c:v>1600</c:v>
                </c:pt>
              </c:numCache>
            </c:numRef>
          </c:val>
        </c:ser>
        <c:dLbls>
          <c:showLegendKey val="0"/>
          <c:showVal val="0"/>
          <c:showCatName val="0"/>
          <c:showSerName val="0"/>
          <c:showPercent val="0"/>
          <c:showBubbleSize val="0"/>
        </c:dLbls>
        <c:gapWidth val="182"/>
        <c:axId val="-545263008"/>
        <c:axId val="-544845392"/>
      </c:barChart>
      <c:catAx>
        <c:axId val="-54526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845392"/>
        <c:crosses val="autoZero"/>
        <c:auto val="1"/>
        <c:lblAlgn val="ctr"/>
        <c:lblOffset val="100"/>
        <c:noMultiLvlLbl val="0"/>
      </c:catAx>
      <c:valAx>
        <c:axId val="-544845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6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 Depth</a:t>
            </a:r>
            <a:r>
              <a:rPr lang="en-US" sz="1200" b="1" baseline="0" dirty="0" smtClean="0"/>
              <a:t> Drilling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473255498235133"/>
          <c:y val="0.16656249999999997"/>
          <c:w val="0.6587444565119015"/>
          <c:h val="0.69173941929133853"/>
        </c:manualLayout>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Sheet1!$A$2:$A$19</c:f>
              <c:strCache>
                <c:ptCount val="18"/>
                <c:pt idx="0">
                  <c:v>Callon</c:v>
                </c:pt>
                <c:pt idx="1">
                  <c:v>Kinder Morgan</c:v>
                </c:pt>
                <c:pt idx="2">
                  <c:v>Chesapeake</c:v>
                </c:pt>
                <c:pt idx="3">
                  <c:v>Endeavor</c:v>
                </c:pt>
                <c:pt idx="4">
                  <c:v>Basa Resources</c:v>
                </c:pt>
                <c:pt idx="5">
                  <c:v>Big Star</c:v>
                </c:pt>
                <c:pt idx="6">
                  <c:v>XTO Energy</c:v>
                </c:pt>
                <c:pt idx="7">
                  <c:v>Anadarko</c:v>
                </c:pt>
                <c:pt idx="8">
                  <c:v>Bluestem</c:v>
                </c:pt>
                <c:pt idx="9">
                  <c:v>BC Operating, Inc.</c:v>
                </c:pt>
                <c:pt idx="10">
                  <c:v>W&amp;T</c:v>
                </c:pt>
                <c:pt idx="11">
                  <c:v>Apache</c:v>
                </c:pt>
                <c:pt idx="12">
                  <c:v>Berry Oil</c:v>
                </c:pt>
                <c:pt idx="13">
                  <c:v>Approach Operating </c:v>
                </c:pt>
                <c:pt idx="14">
                  <c:v>Highmount</c:v>
                </c:pt>
                <c:pt idx="15">
                  <c:v>Athlon Energy</c:v>
                </c:pt>
                <c:pt idx="16">
                  <c:v>Capstone</c:v>
                </c:pt>
                <c:pt idx="17">
                  <c:v>Juno Operating </c:v>
                </c:pt>
              </c:strCache>
            </c:strRef>
          </c:cat>
          <c:val>
            <c:numRef>
              <c:f>Sheet1!$B$2:$B$19</c:f>
              <c:numCache>
                <c:formatCode>General</c:formatCode>
                <c:ptCount val="18"/>
                <c:pt idx="0">
                  <c:v>342</c:v>
                </c:pt>
                <c:pt idx="1">
                  <c:v>358</c:v>
                </c:pt>
                <c:pt idx="2">
                  <c:v>422</c:v>
                </c:pt>
                <c:pt idx="3">
                  <c:v>498</c:v>
                </c:pt>
                <c:pt idx="4">
                  <c:v>541</c:v>
                </c:pt>
                <c:pt idx="5">
                  <c:v>585</c:v>
                </c:pt>
                <c:pt idx="6">
                  <c:v>604</c:v>
                </c:pt>
                <c:pt idx="7">
                  <c:v>620</c:v>
                </c:pt>
                <c:pt idx="8">
                  <c:v>652</c:v>
                </c:pt>
                <c:pt idx="9">
                  <c:v>666</c:v>
                </c:pt>
                <c:pt idx="10">
                  <c:v>734</c:v>
                </c:pt>
                <c:pt idx="11">
                  <c:v>744</c:v>
                </c:pt>
                <c:pt idx="12">
                  <c:v>794</c:v>
                </c:pt>
                <c:pt idx="13">
                  <c:v>810</c:v>
                </c:pt>
                <c:pt idx="14">
                  <c:v>920</c:v>
                </c:pt>
                <c:pt idx="15">
                  <c:v>935</c:v>
                </c:pt>
                <c:pt idx="16">
                  <c:v>1059</c:v>
                </c:pt>
                <c:pt idx="17">
                  <c:v>1127</c:v>
                </c:pt>
              </c:numCache>
            </c:numRef>
          </c:val>
        </c:ser>
        <c:dLbls>
          <c:showLegendKey val="0"/>
          <c:showVal val="0"/>
          <c:showCatName val="0"/>
          <c:showSerName val="0"/>
          <c:showPercent val="0"/>
          <c:showBubbleSize val="0"/>
        </c:dLbls>
        <c:gapWidth val="182"/>
        <c:axId val="-544844848"/>
        <c:axId val="-544843216"/>
      </c:barChart>
      <c:catAx>
        <c:axId val="-54484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44843216"/>
        <c:crosses val="autoZero"/>
        <c:auto val="1"/>
        <c:lblAlgn val="ctr"/>
        <c:lblOffset val="100"/>
        <c:noMultiLvlLbl val="0"/>
      </c:catAx>
      <c:valAx>
        <c:axId val="-544843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4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Directional Drilling Speed</a:t>
            </a:r>
          </a:p>
          <a:p>
            <a:pPr>
              <a:defRPr sz="1200"/>
            </a:pPr>
            <a:r>
              <a:rPr lang="en-US" sz="120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Sheet1!$A$2:$A$7</c:f>
              <c:strCache>
                <c:ptCount val="6"/>
                <c:pt idx="0">
                  <c:v>Kinder Morgan</c:v>
                </c:pt>
                <c:pt idx="1">
                  <c:v>Anadarko</c:v>
                </c:pt>
                <c:pt idx="2">
                  <c:v>Apache</c:v>
                </c:pt>
                <c:pt idx="3">
                  <c:v>Approach</c:v>
                </c:pt>
                <c:pt idx="4">
                  <c:v>XTO Energy</c:v>
                </c:pt>
                <c:pt idx="5">
                  <c:v>Chesapeake</c:v>
                </c:pt>
              </c:strCache>
            </c:strRef>
          </c:cat>
          <c:val>
            <c:numRef>
              <c:f>Sheet1!$B$2:$B$7</c:f>
              <c:numCache>
                <c:formatCode>_(* #,##0_);_(* \(#,##0\);_(* "-"??_);_(@_)</c:formatCode>
                <c:ptCount val="6"/>
                <c:pt idx="0">
                  <c:v>100</c:v>
                </c:pt>
                <c:pt idx="1">
                  <c:v>541</c:v>
                </c:pt>
                <c:pt idx="2">
                  <c:v>682</c:v>
                </c:pt>
                <c:pt idx="3">
                  <c:v>1041</c:v>
                </c:pt>
                <c:pt idx="4">
                  <c:v>1138</c:v>
                </c:pt>
                <c:pt idx="5">
                  <c:v>1176</c:v>
                </c:pt>
              </c:numCache>
            </c:numRef>
          </c:val>
        </c:ser>
        <c:dLbls>
          <c:showLegendKey val="0"/>
          <c:showVal val="0"/>
          <c:showCatName val="0"/>
          <c:showSerName val="0"/>
          <c:showPercent val="0"/>
          <c:showBubbleSize val="0"/>
        </c:dLbls>
        <c:gapWidth val="182"/>
        <c:axId val="-544843760"/>
        <c:axId val="-544851920"/>
      </c:barChart>
      <c:catAx>
        <c:axId val="-54484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51920"/>
        <c:crosses val="autoZero"/>
        <c:auto val="1"/>
        <c:lblAlgn val="ctr"/>
        <c:lblOffset val="100"/>
        <c:noMultiLvlLbl val="0"/>
      </c:catAx>
      <c:valAx>
        <c:axId val="-544851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4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Directional</a:t>
            </a:r>
            <a:r>
              <a:rPr lang="en-US" sz="1200" baseline="0" dirty="0" smtClean="0"/>
              <a:t> Days-in-the-Hole</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Sheet1!$A$2:$A$18</c:f>
              <c:strCache>
                <c:ptCount val="15"/>
                <c:pt idx="6">
                  <c:v>Category 1</c:v>
                </c:pt>
                <c:pt idx="9">
                  <c:v>Category 4</c:v>
                </c:pt>
                <c:pt idx="10">
                  <c:v>Category 2</c:v>
                </c:pt>
                <c:pt idx="14">
                  <c:v>Category 3</c:v>
                </c:pt>
              </c:strCache>
            </c:strRef>
          </c:cat>
          <c:val>
            <c:numRef>
              <c:f>Sheet1!$B$2:$B$18</c:f>
              <c:numCache>
                <c:formatCode>General</c:formatCode>
                <c:ptCount val="17"/>
                <c:pt idx="0">
                  <c:v>2</c:v>
                </c:pt>
                <c:pt idx="1">
                  <c:v>4</c:v>
                </c:pt>
                <c:pt idx="2">
                  <c:v>6</c:v>
                </c:pt>
                <c:pt idx="3">
                  <c:v>6</c:v>
                </c:pt>
                <c:pt idx="4">
                  <c:v>7</c:v>
                </c:pt>
                <c:pt idx="5">
                  <c:v>8</c:v>
                </c:pt>
                <c:pt idx="6">
                  <c:v>9</c:v>
                </c:pt>
                <c:pt idx="7">
                  <c:v>11</c:v>
                </c:pt>
                <c:pt idx="8">
                  <c:v>11</c:v>
                </c:pt>
                <c:pt idx="9">
                  <c:v>12</c:v>
                </c:pt>
                <c:pt idx="10">
                  <c:v>13</c:v>
                </c:pt>
                <c:pt idx="11">
                  <c:v>14</c:v>
                </c:pt>
                <c:pt idx="12">
                  <c:v>15</c:v>
                </c:pt>
                <c:pt idx="13">
                  <c:v>15</c:v>
                </c:pt>
                <c:pt idx="14">
                  <c:v>16</c:v>
                </c:pt>
                <c:pt idx="15">
                  <c:v>26</c:v>
                </c:pt>
                <c:pt idx="16">
                  <c:v>51</c:v>
                </c:pt>
              </c:numCache>
            </c:numRef>
          </c:val>
        </c:ser>
        <c:dLbls>
          <c:showLegendKey val="0"/>
          <c:showVal val="0"/>
          <c:showCatName val="0"/>
          <c:showSerName val="0"/>
          <c:showPercent val="0"/>
          <c:showBubbleSize val="0"/>
        </c:dLbls>
        <c:gapWidth val="182"/>
        <c:axId val="-544847024"/>
        <c:axId val="-544849744"/>
      </c:barChart>
      <c:catAx>
        <c:axId val="-544847024"/>
        <c:scaling>
          <c:orientation val="minMax"/>
        </c:scaling>
        <c:delete val="1"/>
        <c:axPos val="l"/>
        <c:numFmt formatCode="General" sourceLinked="1"/>
        <c:majorTickMark val="none"/>
        <c:minorTickMark val="none"/>
        <c:tickLblPos val="nextTo"/>
        <c:crossAx val="-544849744"/>
        <c:crosses val="autoZero"/>
        <c:auto val="1"/>
        <c:lblAlgn val="ctr"/>
        <c:lblOffset val="100"/>
        <c:noMultiLvlLbl val="0"/>
      </c:catAx>
      <c:valAx>
        <c:axId val="-544849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484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Global Directional Drilling Market </a:t>
            </a:r>
            <a:r>
              <a:rPr lang="en-US" dirty="0" smtClean="0"/>
              <a:t>’05-’16</a:t>
            </a:r>
            <a:endParaRPr lang="en-US" dirty="0"/>
          </a:p>
        </c:rich>
      </c:tx>
      <c:layout>
        <c:manualLayout>
          <c:xMode val="edge"/>
          <c:yMode val="edge"/>
          <c:x val="0.2516210928179432"/>
          <c:y val="5.4545454545454543E-2"/>
        </c:manualLayout>
      </c:layout>
      <c:overlay val="0"/>
    </c:title>
    <c:autoTitleDeleted val="0"/>
    <c:plotArea>
      <c:layout/>
      <c:barChart>
        <c:barDir val="col"/>
        <c:grouping val="stacked"/>
        <c:varyColors val="0"/>
        <c:ser>
          <c:idx val="0"/>
          <c:order val="0"/>
          <c:tx>
            <c:strRef>
              <c:f>Sheet1!$A$2</c:f>
              <c:strCache>
                <c:ptCount val="1"/>
                <c:pt idx="0">
                  <c:v>Schlumberger</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c:formatCode>
                <c:ptCount val="12"/>
                <c:pt idx="0">
                  <c:v>1486</c:v>
                </c:pt>
                <c:pt idx="1">
                  <c:v>2196</c:v>
                </c:pt>
                <c:pt idx="2">
                  <c:v>2871</c:v>
                </c:pt>
                <c:pt idx="3">
                  <c:v>3500</c:v>
                </c:pt>
                <c:pt idx="4">
                  <c:v>3250</c:v>
                </c:pt>
                <c:pt idx="5">
                  <c:v>3280</c:v>
                </c:pt>
                <c:pt idx="6">
                  <c:v>3600</c:v>
                </c:pt>
                <c:pt idx="7">
                  <c:v>4000</c:v>
                </c:pt>
                <c:pt idx="8">
                  <c:v>4600</c:v>
                </c:pt>
                <c:pt idx="9">
                  <c:v>5100</c:v>
                </c:pt>
                <c:pt idx="11" formatCode="_(&quot;$&quot;* #,##0_);_(&quot;$&quot;* \(#,##0\);_(&quot;$&quot;* &quot;-&quot;??_);_(@_)">
                  <c:v>0</c:v>
                </c:pt>
              </c:numCache>
            </c:numRef>
          </c:val>
        </c:ser>
        <c:ser>
          <c:idx val="1"/>
          <c:order val="1"/>
          <c:tx>
            <c:strRef>
              <c:f>Sheet1!$A$3</c:f>
              <c:strCache>
                <c:ptCount val="1"/>
                <c:pt idx="0">
                  <c:v>Baker Hughes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c:formatCode>
                <c:ptCount val="12"/>
                <c:pt idx="0">
                  <c:v>1019</c:v>
                </c:pt>
                <c:pt idx="1">
                  <c:v>1349</c:v>
                </c:pt>
                <c:pt idx="2">
                  <c:v>1623</c:v>
                </c:pt>
                <c:pt idx="3">
                  <c:v>1824</c:v>
                </c:pt>
                <c:pt idx="4">
                  <c:v>1470</c:v>
                </c:pt>
                <c:pt idx="5">
                  <c:v>1675</c:v>
                </c:pt>
                <c:pt idx="6">
                  <c:v>2000</c:v>
                </c:pt>
                <c:pt idx="7">
                  <c:v>2275</c:v>
                </c:pt>
                <c:pt idx="8">
                  <c:v>2500</c:v>
                </c:pt>
                <c:pt idx="9">
                  <c:v>2815</c:v>
                </c:pt>
                <c:pt idx="11" formatCode="_(&quot;$&quot;* #,##0_);_(&quot;$&quot;* \(#,##0\);_(&quot;$&quot;* &quot;-&quot;??_);_(@_)">
                  <c:v>0</c:v>
                </c:pt>
              </c:numCache>
            </c:numRef>
          </c:val>
        </c:ser>
        <c:ser>
          <c:idx val="2"/>
          <c:order val="2"/>
          <c:tx>
            <c:strRef>
              <c:f>Sheet1!$A$4</c:f>
              <c:strCache>
                <c:ptCount val="1"/>
                <c:pt idx="0">
                  <c:v>Halliburton</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c:formatCode>
                <c:ptCount val="12"/>
                <c:pt idx="0">
                  <c:v>700</c:v>
                </c:pt>
                <c:pt idx="1">
                  <c:v>875</c:v>
                </c:pt>
                <c:pt idx="2">
                  <c:v>1225</c:v>
                </c:pt>
                <c:pt idx="3">
                  <c:v>1400</c:v>
                </c:pt>
                <c:pt idx="4">
                  <c:v>1275</c:v>
                </c:pt>
                <c:pt idx="5">
                  <c:v>1425</c:v>
                </c:pt>
                <c:pt idx="6">
                  <c:v>1700</c:v>
                </c:pt>
                <c:pt idx="7">
                  <c:v>1875</c:v>
                </c:pt>
                <c:pt idx="8">
                  <c:v>2000</c:v>
                </c:pt>
                <c:pt idx="9">
                  <c:v>2200</c:v>
                </c:pt>
                <c:pt idx="11" formatCode="_(&quot;$&quot;* #,##0_);_(&quot;$&quot;* \(#,##0\);_(&quot;$&quot;* &quot;-&quot;??_);_(@_)">
                  <c:v>0</c:v>
                </c:pt>
              </c:numCache>
            </c:numRef>
          </c:val>
        </c:ser>
        <c:ser>
          <c:idx val="3"/>
          <c:order val="3"/>
          <c:tx>
            <c:strRef>
              <c:f>Sheet1!$A$5</c:f>
              <c:strCache>
                <c:ptCount val="1"/>
                <c:pt idx="0">
                  <c:v>Weatherford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Sheet1!$B$5:$M$5</c:f>
              <c:numCache>
                <c:formatCode>"$"#,##0</c:formatCode>
                <c:ptCount val="12"/>
                <c:pt idx="0">
                  <c:v>335</c:v>
                </c:pt>
                <c:pt idx="1">
                  <c:v>464</c:v>
                </c:pt>
                <c:pt idx="2">
                  <c:v>635</c:v>
                </c:pt>
                <c:pt idx="3">
                  <c:v>807</c:v>
                </c:pt>
                <c:pt idx="4">
                  <c:v>684</c:v>
                </c:pt>
                <c:pt idx="5">
                  <c:v>790</c:v>
                </c:pt>
                <c:pt idx="6">
                  <c:v>1000</c:v>
                </c:pt>
                <c:pt idx="7">
                  <c:v>1200</c:v>
                </c:pt>
                <c:pt idx="8">
                  <c:v>1350</c:v>
                </c:pt>
                <c:pt idx="9">
                  <c:v>1460</c:v>
                </c:pt>
                <c:pt idx="11" formatCode="_(&quot;$&quot;* #,##0_);_(&quot;$&quot;* \(#,##0\);_(&quot;$&quot;* &quot;-&quot;??_);_(@_)">
                  <c:v>0</c:v>
                </c:pt>
              </c:numCache>
            </c:numRef>
          </c:val>
        </c:ser>
        <c:ser>
          <c:idx val="4"/>
          <c:order val="4"/>
          <c:tx>
            <c:strRef>
              <c:f>Sheet1!$A$6</c:f>
              <c:strCache>
                <c:ptCount val="1"/>
                <c:pt idx="0">
                  <c:v>Scientific Drilling </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Sheet1!$B$6:$M$6</c:f>
              <c:numCache>
                <c:formatCode>"$"#,##0</c:formatCode>
                <c:ptCount val="12"/>
                <c:pt idx="0">
                  <c:v>200</c:v>
                </c:pt>
                <c:pt idx="1">
                  <c:v>275</c:v>
                </c:pt>
                <c:pt idx="2">
                  <c:v>350</c:v>
                </c:pt>
                <c:pt idx="3">
                  <c:v>435</c:v>
                </c:pt>
                <c:pt idx="4">
                  <c:v>285</c:v>
                </c:pt>
                <c:pt idx="5">
                  <c:v>365</c:v>
                </c:pt>
                <c:pt idx="6">
                  <c:v>470</c:v>
                </c:pt>
                <c:pt idx="7">
                  <c:v>525</c:v>
                </c:pt>
                <c:pt idx="8">
                  <c:v>590</c:v>
                </c:pt>
                <c:pt idx="9">
                  <c:v>650</c:v>
                </c:pt>
                <c:pt idx="11" formatCode="_(&quot;$&quot;* #,##0_);_(&quot;$&quot;* \(#,##0\);_(&quot;$&quot;* &quot;-&quot;??_);_(@_)">
                  <c:v>0</c:v>
                </c:pt>
              </c:numCache>
            </c:numRef>
          </c:val>
        </c:ser>
        <c:ser>
          <c:idx val="5"/>
          <c:order val="5"/>
          <c:tx>
            <c:strRef>
              <c:f>Sheet1!$A$7</c:f>
              <c:strCache>
                <c:ptCount val="1"/>
                <c:pt idx="0">
                  <c:v>PHX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Sheet1!$B$7:$M$7</c:f>
              <c:numCache>
                <c:formatCode>"$"#,##0</c:formatCode>
                <c:ptCount val="12"/>
                <c:pt idx="0">
                  <c:v>49</c:v>
                </c:pt>
                <c:pt idx="1">
                  <c:v>86.9</c:v>
                </c:pt>
                <c:pt idx="2">
                  <c:v>110</c:v>
                </c:pt>
                <c:pt idx="3">
                  <c:v>155</c:v>
                </c:pt>
                <c:pt idx="4">
                  <c:v>101</c:v>
                </c:pt>
                <c:pt idx="5">
                  <c:v>192</c:v>
                </c:pt>
                <c:pt idx="6">
                  <c:v>262</c:v>
                </c:pt>
                <c:pt idx="7">
                  <c:v>301</c:v>
                </c:pt>
                <c:pt idx="8">
                  <c:v>369</c:v>
                </c:pt>
                <c:pt idx="9">
                  <c:v>471</c:v>
                </c:pt>
                <c:pt idx="11" formatCode="_(&quot;$&quot;* #,##0_);_(&quot;$&quot;* \(#,##0\);_(&quot;$&quot;* &quot;-&quot;??_);_(@_)">
                  <c:v>0</c:v>
                </c:pt>
              </c:numCache>
            </c:numRef>
          </c:val>
        </c:ser>
        <c:ser>
          <c:idx val="6"/>
          <c:order val="6"/>
          <c:tx>
            <c:strRef>
              <c:f>Sheet1!$A$8</c:f>
              <c:strCache>
                <c:ptCount val="1"/>
                <c:pt idx="0">
                  <c:v>China Oilfield Services,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Sheet1!$B$8:$M$8</c:f>
              <c:numCache>
                <c:formatCode>"$"#,##0</c:formatCode>
                <c:ptCount val="12"/>
                <c:pt idx="0">
                  <c:v>27</c:v>
                </c:pt>
                <c:pt idx="1">
                  <c:v>31</c:v>
                </c:pt>
                <c:pt idx="2">
                  <c:v>65</c:v>
                </c:pt>
                <c:pt idx="3">
                  <c:v>110</c:v>
                </c:pt>
                <c:pt idx="4">
                  <c:v>190</c:v>
                </c:pt>
                <c:pt idx="5">
                  <c:v>200</c:v>
                </c:pt>
                <c:pt idx="6">
                  <c:v>150</c:v>
                </c:pt>
                <c:pt idx="7">
                  <c:v>175</c:v>
                </c:pt>
                <c:pt idx="8">
                  <c:v>260</c:v>
                </c:pt>
                <c:pt idx="9">
                  <c:v>325</c:v>
                </c:pt>
                <c:pt idx="11" formatCode="_(&quot;$&quot;* #,##0_);_(&quot;$&quot;* \(#,##0\);_(&quot;$&quot;* &quot;-&quot;??_);_(@_)">
                  <c:v>0</c:v>
                </c:pt>
              </c:numCache>
            </c:numRef>
          </c:val>
        </c:ser>
        <c:ser>
          <c:idx val="7"/>
          <c:order val="7"/>
          <c:tx>
            <c:strRef>
              <c:f>Sheet1!$A$9</c:f>
              <c:strCache>
                <c:ptCount val="1"/>
                <c:pt idx="0">
                  <c:v>Gyrodata,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Sheet1!$B$9:$M$9</c:f>
              <c:numCache>
                <c:formatCode>"$"#,##0</c:formatCode>
                <c:ptCount val="12"/>
                <c:pt idx="0">
                  <c:v>90</c:v>
                </c:pt>
                <c:pt idx="1">
                  <c:v>120</c:v>
                </c:pt>
                <c:pt idx="2">
                  <c:v>150</c:v>
                </c:pt>
                <c:pt idx="3">
                  <c:v>180</c:v>
                </c:pt>
                <c:pt idx="4">
                  <c:v>160</c:v>
                </c:pt>
                <c:pt idx="5">
                  <c:v>190</c:v>
                </c:pt>
                <c:pt idx="6">
                  <c:v>235</c:v>
                </c:pt>
                <c:pt idx="7">
                  <c:v>260</c:v>
                </c:pt>
                <c:pt idx="8">
                  <c:v>275</c:v>
                </c:pt>
                <c:pt idx="9">
                  <c:v>300</c:v>
                </c:pt>
                <c:pt idx="11" formatCode="_(&quot;$&quot;* #,##0_);_(&quot;$&quot;* \(#,##0\);_(&quot;$&quot;* &quot;-&quot;??_);_(@_)">
                  <c:v>0</c:v>
                </c:pt>
              </c:numCache>
            </c:numRef>
          </c:val>
        </c:ser>
        <c:ser>
          <c:idx val="8"/>
          <c:order val="8"/>
          <c:tx>
            <c:strRef>
              <c:f>Sheet1!$A$10</c:f>
              <c:strCache>
                <c:ptCount val="1"/>
                <c:pt idx="0">
                  <c:v>MS Energy Services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Sheet1!$B$10:$M$10</c:f>
              <c:numCache>
                <c:formatCode>"$"#,##0</c:formatCode>
                <c:ptCount val="12"/>
                <c:pt idx="0">
                  <c:v>38</c:v>
                </c:pt>
                <c:pt idx="1">
                  <c:v>74</c:v>
                </c:pt>
                <c:pt idx="2">
                  <c:v>90</c:v>
                </c:pt>
                <c:pt idx="3">
                  <c:v>100</c:v>
                </c:pt>
                <c:pt idx="4">
                  <c:v>70</c:v>
                </c:pt>
                <c:pt idx="5">
                  <c:v>125</c:v>
                </c:pt>
                <c:pt idx="6">
                  <c:v>175</c:v>
                </c:pt>
                <c:pt idx="7">
                  <c:v>210</c:v>
                </c:pt>
                <c:pt idx="8">
                  <c:v>225</c:v>
                </c:pt>
                <c:pt idx="9">
                  <c:v>250</c:v>
                </c:pt>
                <c:pt idx="11" formatCode="_(&quot;$&quot;* #,##0_);_(&quot;$&quot;* \(#,##0\);_(&quot;$&quot;* &quot;-&quot;??_);_(@_)">
                  <c:v>0</c:v>
                </c:pt>
              </c:numCache>
            </c:numRef>
          </c:val>
        </c:ser>
        <c:ser>
          <c:idx val="9"/>
          <c:order val="9"/>
          <c:tx>
            <c:strRef>
              <c:f>Sheet1!$A$11</c:f>
              <c:strCache>
                <c:ptCount val="1"/>
                <c:pt idx="0">
                  <c:v>Leam Drilling Systems,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Sheet1!$B$11:$M$11</c:f>
              <c:numCache>
                <c:formatCode>"$"#,##0</c:formatCode>
                <c:ptCount val="12"/>
                <c:pt idx="0">
                  <c:v>40</c:v>
                </c:pt>
                <c:pt idx="1">
                  <c:v>80</c:v>
                </c:pt>
                <c:pt idx="2">
                  <c:v>95</c:v>
                </c:pt>
                <c:pt idx="3">
                  <c:v>110</c:v>
                </c:pt>
                <c:pt idx="4">
                  <c:v>70</c:v>
                </c:pt>
                <c:pt idx="5">
                  <c:v>100</c:v>
                </c:pt>
                <c:pt idx="6">
                  <c:v>130</c:v>
                </c:pt>
                <c:pt idx="7">
                  <c:v>150</c:v>
                </c:pt>
                <c:pt idx="8">
                  <c:v>200</c:v>
                </c:pt>
                <c:pt idx="9">
                  <c:v>250</c:v>
                </c:pt>
                <c:pt idx="11" formatCode="_(&quot;$&quot;* #,##0_);_(&quot;$&quot;* \(#,##0\);_(&quot;$&quot;* &quot;-&quot;??_);_(@_)">
                  <c:v>0</c:v>
                </c:pt>
              </c:numCache>
            </c:numRef>
          </c:val>
        </c:ser>
        <c:ser>
          <c:idx val="10"/>
          <c:order val="10"/>
          <c:tx>
            <c:strRef>
              <c:f>Sheet1!$A$12</c:f>
              <c:strCache>
                <c:ptCount val="1"/>
                <c:pt idx="0">
                  <c:v>Precision Drilling</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Sheet1!$B$12:$M$12</c:f>
              <c:numCache>
                <c:formatCode>"$"#,##0</c:formatCode>
                <c:ptCount val="12"/>
                <c:pt idx="0">
                  <c:v>35</c:v>
                </c:pt>
                <c:pt idx="1">
                  <c:v>45</c:v>
                </c:pt>
                <c:pt idx="2">
                  <c:v>55</c:v>
                </c:pt>
                <c:pt idx="3">
                  <c:v>85</c:v>
                </c:pt>
                <c:pt idx="4">
                  <c:v>75</c:v>
                </c:pt>
                <c:pt idx="5">
                  <c:v>125</c:v>
                </c:pt>
                <c:pt idx="6">
                  <c:v>175</c:v>
                </c:pt>
                <c:pt idx="7">
                  <c:v>180</c:v>
                </c:pt>
                <c:pt idx="8">
                  <c:v>200</c:v>
                </c:pt>
                <c:pt idx="9">
                  <c:v>220</c:v>
                </c:pt>
                <c:pt idx="11" formatCode="_(&quot;$&quot;* #,##0_);_(&quot;$&quot;* \(#,##0\);_(&quot;$&quot;* &quot;-&quot;??_);_(@_)">
                  <c:v>0</c:v>
                </c:pt>
              </c:numCache>
            </c:numRef>
          </c:val>
        </c:ser>
        <c:ser>
          <c:idx val="11"/>
          <c:order val="11"/>
          <c:tx>
            <c:strRef>
              <c:f>Sheet1!$A$13</c:f>
              <c:strCache>
                <c:ptCount val="1"/>
                <c:pt idx="0">
                  <c:v>Nabors Industries, Inc.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Sheet1!$B$13:$M$13</c:f>
              <c:numCache>
                <c:formatCode>"$"#,##0</c:formatCode>
                <c:ptCount val="12"/>
                <c:pt idx="0">
                  <c:v>36</c:v>
                </c:pt>
                <c:pt idx="1">
                  <c:v>90</c:v>
                </c:pt>
                <c:pt idx="2">
                  <c:v>101</c:v>
                </c:pt>
                <c:pt idx="3">
                  <c:v>111</c:v>
                </c:pt>
                <c:pt idx="4">
                  <c:v>60</c:v>
                </c:pt>
                <c:pt idx="5">
                  <c:v>79</c:v>
                </c:pt>
                <c:pt idx="6">
                  <c:v>115</c:v>
                </c:pt>
                <c:pt idx="7">
                  <c:v>205</c:v>
                </c:pt>
                <c:pt idx="8">
                  <c:v>170</c:v>
                </c:pt>
                <c:pt idx="9">
                  <c:v>245</c:v>
                </c:pt>
                <c:pt idx="11" formatCode="_(&quot;$&quot;* #,##0_);_(&quot;$&quot;* \(#,##0\);_(&quot;$&quot;* &quot;-&quot;??_);_(@_)">
                  <c:v>0</c:v>
                </c:pt>
              </c:numCache>
            </c:numRef>
          </c:val>
        </c:ser>
        <c:ser>
          <c:idx val="12"/>
          <c:order val="12"/>
          <c:tx>
            <c:strRef>
              <c:f>Sheet1!$A$14</c:f>
              <c:strCache>
                <c:ptCount val="1"/>
                <c:pt idx="0">
                  <c:v>Crescent Directional</c:v>
                </c:pt>
              </c:strCache>
            </c:strRef>
          </c:tx>
          <c:spPr>
            <a:solidFill>
              <a:prstClr val="black"/>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Sheet1!$B$14:$M$14</c:f>
              <c:numCache>
                <c:formatCode>"$"#,##0</c:formatCode>
                <c:ptCount val="12"/>
                <c:pt idx="0">
                  <c:v>18.5</c:v>
                </c:pt>
                <c:pt idx="1">
                  <c:v>50</c:v>
                </c:pt>
                <c:pt idx="2">
                  <c:v>80</c:v>
                </c:pt>
                <c:pt idx="3">
                  <c:v>90</c:v>
                </c:pt>
                <c:pt idx="4">
                  <c:v>50</c:v>
                </c:pt>
                <c:pt idx="5">
                  <c:v>130</c:v>
                </c:pt>
                <c:pt idx="6">
                  <c:v>165</c:v>
                </c:pt>
                <c:pt idx="7">
                  <c:v>175</c:v>
                </c:pt>
                <c:pt idx="8">
                  <c:v>185</c:v>
                </c:pt>
                <c:pt idx="9">
                  <c:v>200</c:v>
                </c:pt>
                <c:pt idx="11" formatCode="_(&quot;$&quot;* #,##0_);_(&quot;$&quot;* \(#,##0\);_(&quot;$&quot;* &quot;-&quot;??_);_(@_)">
                  <c:v>0</c:v>
                </c:pt>
              </c:numCache>
            </c:numRef>
          </c:val>
        </c:ser>
        <c:ser>
          <c:idx val="13"/>
          <c:order val="13"/>
          <c:tx>
            <c:strRef>
              <c:f>Sheet1!$A$15</c:f>
              <c:strCache>
                <c:ptCount val="1"/>
                <c:pt idx="0">
                  <c:v>Cathedral Energy Services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Sheet1!$B$15:$M$15</c:f>
              <c:numCache>
                <c:formatCode>"$"#,##0</c:formatCode>
                <c:ptCount val="12"/>
                <c:pt idx="0">
                  <c:v>63</c:v>
                </c:pt>
                <c:pt idx="1">
                  <c:v>85</c:v>
                </c:pt>
                <c:pt idx="2">
                  <c:v>103</c:v>
                </c:pt>
                <c:pt idx="3">
                  <c:v>118</c:v>
                </c:pt>
                <c:pt idx="4">
                  <c:v>57</c:v>
                </c:pt>
                <c:pt idx="5">
                  <c:v>104</c:v>
                </c:pt>
                <c:pt idx="6">
                  <c:v>165</c:v>
                </c:pt>
                <c:pt idx="7">
                  <c:v>140</c:v>
                </c:pt>
                <c:pt idx="8">
                  <c:v>152</c:v>
                </c:pt>
                <c:pt idx="9">
                  <c:v>189</c:v>
                </c:pt>
                <c:pt idx="11" formatCode="_(&quot;$&quot;* #,##0_);_(&quot;$&quot;* \(#,##0\);_(&quot;$&quot;* &quot;-&quot;??_);_(@_)">
                  <c:v>0</c:v>
                </c:pt>
              </c:numCache>
            </c:numRef>
          </c:val>
        </c:ser>
        <c:ser>
          <c:idx val="14"/>
          <c:order val="14"/>
          <c:tx>
            <c:strRef>
              <c:f>Sheet1!$A$16</c:f>
              <c:strCache>
                <c:ptCount val="1"/>
                <c:pt idx="0">
                  <c:v>Archer</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Sheet1!$B$16:$M$16</c:f>
              <c:numCache>
                <c:formatCode>"$"#,##0</c:formatCode>
                <c:ptCount val="12"/>
                <c:pt idx="0">
                  <c:v>76.099999999999994</c:v>
                </c:pt>
                <c:pt idx="1">
                  <c:v>144.6</c:v>
                </c:pt>
                <c:pt idx="2">
                  <c:v>195.8</c:v>
                </c:pt>
                <c:pt idx="3">
                  <c:v>229</c:v>
                </c:pt>
                <c:pt idx="4">
                  <c:v>116</c:v>
                </c:pt>
                <c:pt idx="5">
                  <c:v>155</c:v>
                </c:pt>
                <c:pt idx="6">
                  <c:v>200</c:v>
                </c:pt>
                <c:pt idx="7">
                  <c:v>200</c:v>
                </c:pt>
                <c:pt idx="8">
                  <c:v>170</c:v>
                </c:pt>
                <c:pt idx="9">
                  <c:v>170</c:v>
                </c:pt>
                <c:pt idx="11" formatCode="_(&quot;$&quot;* #,##0_);_(&quot;$&quot;* \(#,##0\);_(&quot;$&quot;* &quot;-&quot;??_);_(@_)">
                  <c:v>0</c:v>
                </c:pt>
              </c:numCache>
            </c:numRef>
          </c:val>
        </c:ser>
        <c:ser>
          <c:idx val="15"/>
          <c:order val="15"/>
          <c:tx>
            <c:strRef>
              <c:f>Sheet1!$A$17</c:f>
              <c:strCache>
                <c:ptCount val="1"/>
                <c:pt idx="0">
                  <c:v>DDC</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Sheet1!$B$17:$M$17</c:f>
              <c:numCache>
                <c:formatCode>"$"#,##0</c:formatCode>
                <c:ptCount val="12"/>
                <c:pt idx="0">
                  <c:v>25</c:v>
                </c:pt>
                <c:pt idx="1">
                  <c:v>35</c:v>
                </c:pt>
                <c:pt idx="2">
                  <c:v>45</c:v>
                </c:pt>
                <c:pt idx="3">
                  <c:v>55</c:v>
                </c:pt>
                <c:pt idx="4">
                  <c:v>45</c:v>
                </c:pt>
                <c:pt idx="5">
                  <c:v>75</c:v>
                </c:pt>
                <c:pt idx="6">
                  <c:v>100</c:v>
                </c:pt>
                <c:pt idx="7">
                  <c:v>125</c:v>
                </c:pt>
                <c:pt idx="8">
                  <c:v>135</c:v>
                </c:pt>
                <c:pt idx="9">
                  <c:v>145</c:v>
                </c:pt>
                <c:pt idx="11" formatCode="_(&quot;$&quot;* #,##0_);_(&quot;$&quot;* \(#,##0\);_(&quot;$&quot;* &quot;-&quot;??_);_(@_)">
                  <c:v>0</c:v>
                </c:pt>
              </c:numCache>
            </c:numRef>
          </c:val>
        </c:ser>
        <c:ser>
          <c:idx val="16"/>
          <c:order val="16"/>
          <c:tx>
            <c:strRef>
              <c:f>Sheet1!$A$18</c:f>
              <c:strCache>
                <c:ptCount val="1"/>
                <c:pt idx="0">
                  <c:v>Pacesetter Directional Drilling</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Sheet1!$B$18:$M$18</c:f>
              <c:numCache>
                <c:formatCode>"$"#,##0</c:formatCode>
                <c:ptCount val="12"/>
                <c:pt idx="0">
                  <c:v>2.1495238095238096</c:v>
                </c:pt>
                <c:pt idx="1">
                  <c:v>14.571428571428571</c:v>
                </c:pt>
                <c:pt idx="2">
                  <c:v>35</c:v>
                </c:pt>
                <c:pt idx="3">
                  <c:v>55</c:v>
                </c:pt>
                <c:pt idx="4">
                  <c:v>45</c:v>
                </c:pt>
                <c:pt idx="5">
                  <c:v>67.088571428571427</c:v>
                </c:pt>
                <c:pt idx="6">
                  <c:v>85</c:v>
                </c:pt>
                <c:pt idx="7">
                  <c:v>100</c:v>
                </c:pt>
                <c:pt idx="8">
                  <c:v>110</c:v>
                </c:pt>
                <c:pt idx="9">
                  <c:v>125</c:v>
                </c:pt>
                <c:pt idx="11" formatCode="_(&quot;$&quot;* #,##0_);_(&quot;$&quot;* \(#,##0\);_(&quot;$&quot;* &quot;-&quot;??_);_(@_)">
                  <c:v>0</c:v>
                </c:pt>
              </c:numCache>
            </c:numRef>
          </c:val>
        </c:ser>
        <c:ser>
          <c:idx val="17"/>
          <c:order val="17"/>
          <c:tx>
            <c:strRef>
              <c:f>Sheet1!$A$19</c:f>
              <c:strCache>
                <c:ptCount val="1"/>
                <c:pt idx="0">
                  <c:v>Pro Directional Ltd</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Sheet1!$B$19:$M$19</c:f>
              <c:numCache>
                <c:formatCode>"$"#,##0</c:formatCode>
                <c:ptCount val="12"/>
                <c:pt idx="0">
                  <c:v>5</c:v>
                </c:pt>
                <c:pt idx="1">
                  <c:v>10</c:v>
                </c:pt>
                <c:pt idx="2">
                  <c:v>20</c:v>
                </c:pt>
                <c:pt idx="3">
                  <c:v>25</c:v>
                </c:pt>
                <c:pt idx="4">
                  <c:v>20</c:v>
                </c:pt>
                <c:pt idx="5">
                  <c:v>40</c:v>
                </c:pt>
                <c:pt idx="6">
                  <c:v>80</c:v>
                </c:pt>
                <c:pt idx="7">
                  <c:v>95</c:v>
                </c:pt>
                <c:pt idx="8">
                  <c:v>100</c:v>
                </c:pt>
                <c:pt idx="9">
                  <c:v>115</c:v>
                </c:pt>
                <c:pt idx="11" formatCode="_(&quot;$&quot;* #,##0_);_(&quot;$&quot;* \(#,##0\);_(&quot;$&quot;* &quot;-&quot;??_);_(@_)">
                  <c:v>0</c:v>
                </c:pt>
              </c:numCache>
            </c:numRef>
          </c:val>
        </c:ser>
        <c:ser>
          <c:idx val="18"/>
          <c:order val="18"/>
          <c:tx>
            <c:strRef>
              <c:f>Sheet1!$A$20</c:f>
              <c:strCache>
                <c:ptCount val="1"/>
                <c:pt idx="0">
                  <c:v>San Antonio</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Sheet1!$B$20:$M$20</c:f>
              <c:numCache>
                <c:formatCode>"$"#,##0</c:formatCode>
                <c:ptCount val="12"/>
                <c:pt idx="0">
                  <c:v>55</c:v>
                </c:pt>
                <c:pt idx="1">
                  <c:v>65</c:v>
                </c:pt>
                <c:pt idx="2">
                  <c:v>75</c:v>
                </c:pt>
                <c:pt idx="3">
                  <c:v>80</c:v>
                </c:pt>
                <c:pt idx="4">
                  <c:v>70</c:v>
                </c:pt>
                <c:pt idx="5">
                  <c:v>60</c:v>
                </c:pt>
                <c:pt idx="6">
                  <c:v>70</c:v>
                </c:pt>
                <c:pt idx="7">
                  <c:v>80</c:v>
                </c:pt>
                <c:pt idx="8">
                  <c:v>85</c:v>
                </c:pt>
                <c:pt idx="9">
                  <c:v>90</c:v>
                </c:pt>
                <c:pt idx="11" formatCode="_(&quot;$&quot;* #,##0_);_(&quot;$&quot;* \(#,##0\);_(&quot;$&quot;* &quot;-&quot;??_);_(@_)">
                  <c:v>0</c:v>
                </c:pt>
              </c:numCache>
            </c:numRef>
          </c:val>
        </c:ser>
        <c:ser>
          <c:idx val="19"/>
          <c:order val="19"/>
          <c:tx>
            <c:strRef>
              <c:f>Sheet1!$A$21</c:f>
              <c:strCache>
                <c:ptCount val="1"/>
                <c:pt idx="0">
                  <c:v>Superior Energy Svs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Sheet1!$B$21:$M$21</c:f>
              <c:numCache>
                <c:formatCode>"$"#,##0</c:formatCode>
                <c:ptCount val="12"/>
                <c:pt idx="0">
                  <c:v>0</c:v>
                </c:pt>
                <c:pt idx="1">
                  <c:v>0</c:v>
                </c:pt>
                <c:pt idx="2">
                  <c:v>12</c:v>
                </c:pt>
                <c:pt idx="3">
                  <c:v>23</c:v>
                </c:pt>
                <c:pt idx="4">
                  <c:v>14</c:v>
                </c:pt>
                <c:pt idx="5">
                  <c:v>24</c:v>
                </c:pt>
                <c:pt idx="6">
                  <c:v>46</c:v>
                </c:pt>
                <c:pt idx="7">
                  <c:v>75</c:v>
                </c:pt>
                <c:pt idx="8">
                  <c:v>85</c:v>
                </c:pt>
                <c:pt idx="9">
                  <c:v>90</c:v>
                </c:pt>
                <c:pt idx="11" formatCode="_(&quot;$&quot;* #,##0_);_(&quot;$&quot;* \(#,##0\);_(&quot;$&quot;* &quot;-&quot;??_);_(@_)">
                  <c:v>0</c:v>
                </c:pt>
              </c:numCache>
            </c:numRef>
          </c:val>
        </c:ser>
        <c:ser>
          <c:idx val="20"/>
          <c:order val="20"/>
          <c:tx>
            <c:strRef>
              <c:f>Sheet1!$A$22</c:f>
              <c:strCache>
                <c:ptCount val="1"/>
                <c:pt idx="0">
                  <c:v>Ensign Resource Svs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Sheet1!$B$22:$M$22</c:f>
              <c:numCache>
                <c:formatCode>"$"#,##0</c:formatCode>
                <c:ptCount val="12"/>
                <c:pt idx="0">
                  <c:v>0</c:v>
                </c:pt>
                <c:pt idx="1">
                  <c:v>0</c:v>
                </c:pt>
                <c:pt idx="2">
                  <c:v>0</c:v>
                </c:pt>
                <c:pt idx="3">
                  <c:v>0</c:v>
                </c:pt>
                <c:pt idx="4">
                  <c:v>25</c:v>
                </c:pt>
                <c:pt idx="5">
                  <c:v>35</c:v>
                </c:pt>
                <c:pt idx="6">
                  <c:v>50</c:v>
                </c:pt>
                <c:pt idx="7">
                  <c:v>60</c:v>
                </c:pt>
                <c:pt idx="8">
                  <c:v>70</c:v>
                </c:pt>
                <c:pt idx="9">
                  <c:v>100</c:v>
                </c:pt>
                <c:pt idx="11" formatCode="_(&quot;$&quot;* #,##0_);_(&quot;$&quot;* \(#,##0\);_(&quot;$&quot;* &quot;-&quot;??_);_(@_)">
                  <c:v>0</c:v>
                </c:pt>
              </c:numCache>
            </c:numRef>
          </c:val>
        </c:ser>
        <c:ser>
          <c:idx val="21"/>
          <c:order val="21"/>
          <c:tx>
            <c:strRef>
              <c:f>Sheet1!$A$23</c:f>
              <c:strCache>
                <c:ptCount val="1"/>
                <c:pt idx="0">
                  <c:v>Estrella International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Sheet1!$B$23:$M$23</c:f>
              <c:numCache>
                <c:formatCode>"$"#,##0</c:formatCode>
                <c:ptCount val="12"/>
                <c:pt idx="0">
                  <c:v>0</c:v>
                </c:pt>
                <c:pt idx="1">
                  <c:v>0</c:v>
                </c:pt>
                <c:pt idx="2">
                  <c:v>0</c:v>
                </c:pt>
                <c:pt idx="3">
                  <c:v>0</c:v>
                </c:pt>
                <c:pt idx="4">
                  <c:v>0</c:v>
                </c:pt>
                <c:pt idx="5">
                  <c:v>5</c:v>
                </c:pt>
                <c:pt idx="6">
                  <c:v>11</c:v>
                </c:pt>
                <c:pt idx="7">
                  <c:v>12</c:v>
                </c:pt>
                <c:pt idx="8">
                  <c:v>27</c:v>
                </c:pt>
                <c:pt idx="9">
                  <c:v>55</c:v>
                </c:pt>
                <c:pt idx="11" formatCode="_(&quot;$&quot;* #,##0_);_(&quot;$&quot;* \(#,##0\);_(&quot;$&quot;* &quot;-&quot;??_);_(@_)">
                  <c:v>0</c:v>
                </c:pt>
              </c:numCache>
            </c:numRef>
          </c:val>
        </c:ser>
        <c:ser>
          <c:idx val="22"/>
          <c:order val="22"/>
          <c:tx>
            <c:strRef>
              <c:f>Sheet1!$A$24</c:f>
              <c:strCache>
                <c:ptCount val="1"/>
                <c:pt idx="0">
                  <c:v>Enseco Energy Services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Sheet1!$B$24:$M$24</c:f>
              <c:numCache>
                <c:formatCode>"$"#,##0</c:formatCode>
                <c:ptCount val="12"/>
                <c:pt idx="0">
                  <c:v>0</c:v>
                </c:pt>
                <c:pt idx="1">
                  <c:v>0</c:v>
                </c:pt>
                <c:pt idx="2">
                  <c:v>0</c:v>
                </c:pt>
                <c:pt idx="3">
                  <c:v>9</c:v>
                </c:pt>
                <c:pt idx="4">
                  <c:v>14</c:v>
                </c:pt>
                <c:pt idx="5">
                  <c:v>17</c:v>
                </c:pt>
                <c:pt idx="6">
                  <c:v>32</c:v>
                </c:pt>
                <c:pt idx="7">
                  <c:v>37</c:v>
                </c:pt>
                <c:pt idx="8">
                  <c:v>29</c:v>
                </c:pt>
                <c:pt idx="9">
                  <c:v>40</c:v>
                </c:pt>
                <c:pt idx="11" formatCode="_(&quot;$&quot;* #,##0_);_(&quot;$&quot;* \(#,##0\);_(&quot;$&quot;* &quot;-&quot;??_);_(@_)">
                  <c:v>0</c:v>
                </c:pt>
              </c:numCache>
            </c:numRef>
          </c:val>
        </c:ser>
        <c:ser>
          <c:idx val="23"/>
          <c:order val="23"/>
          <c:tx>
            <c:strRef>
              <c:f>Sheet1!$A$25</c:f>
              <c:strCache>
                <c:ptCount val="1"/>
                <c:pt idx="0">
                  <c:v>Payzone Directional</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Sheet1!$B$25:$M$25</c:f>
              <c:numCache>
                <c:formatCode>"$"#,##0</c:formatCode>
                <c:ptCount val="12"/>
                <c:pt idx="0">
                  <c:v>0</c:v>
                </c:pt>
                <c:pt idx="1">
                  <c:v>0.8</c:v>
                </c:pt>
                <c:pt idx="2">
                  <c:v>3.2</c:v>
                </c:pt>
                <c:pt idx="3">
                  <c:v>5.8</c:v>
                </c:pt>
                <c:pt idx="4">
                  <c:v>2.9</c:v>
                </c:pt>
                <c:pt idx="5">
                  <c:v>6.4</c:v>
                </c:pt>
                <c:pt idx="6">
                  <c:v>7.9</c:v>
                </c:pt>
                <c:pt idx="7">
                  <c:v>10.9</c:v>
                </c:pt>
                <c:pt idx="8">
                  <c:v>16.600000000000001</c:v>
                </c:pt>
                <c:pt idx="9">
                  <c:v>23</c:v>
                </c:pt>
                <c:pt idx="11" formatCode="_(&quot;$&quot;* #,##0_);_(&quot;$&quot;* \(#,##0\);_(&quot;$&quot;* &quot;-&quot;??_);_(@_)">
                  <c:v>0</c:v>
                </c:pt>
              </c:numCache>
            </c:numRef>
          </c:val>
        </c:ser>
        <c:ser>
          <c:idx val="24"/>
          <c:order val="24"/>
          <c:tx>
            <c:strRef>
              <c:f>Sheet1!$A$26</c:f>
              <c:strCache>
                <c:ptCount val="1"/>
                <c:pt idx="0">
                  <c:v>Calmena Energy Services</c:v>
                </c:pt>
              </c:strCache>
            </c:strRef>
          </c:tx>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Sheet1!$B$26:$M$26</c:f>
              <c:numCache>
                <c:formatCode>_("$"* #,##0_);_("$"* \(#,##0\);_("$"* "-"??_);_(@_)</c:formatCode>
                <c:ptCount val="12"/>
                <c:pt idx="0">
                  <c:v>0</c:v>
                </c:pt>
                <c:pt idx="1">
                  <c:v>0</c:v>
                </c:pt>
                <c:pt idx="2">
                  <c:v>7.5</c:v>
                </c:pt>
                <c:pt idx="3">
                  <c:v>30</c:v>
                </c:pt>
                <c:pt idx="4">
                  <c:v>20</c:v>
                </c:pt>
                <c:pt idx="5">
                  <c:v>19</c:v>
                </c:pt>
                <c:pt idx="6">
                  <c:v>30</c:v>
                </c:pt>
                <c:pt idx="7">
                  <c:v>46</c:v>
                </c:pt>
                <c:pt idx="8">
                  <c:v>36</c:v>
                </c:pt>
                <c:pt idx="9">
                  <c:v>35</c:v>
                </c:pt>
                <c:pt idx="11">
                  <c:v>0</c:v>
                </c:pt>
              </c:numCache>
            </c:numRef>
          </c:val>
        </c:ser>
        <c:ser>
          <c:idx val="25"/>
          <c:order val="25"/>
          <c:tx>
            <c:strRef>
              <c:f>Sheet1!$A$27</c:f>
              <c:strCache>
                <c:ptCount val="1"/>
                <c:pt idx="0">
                  <c:v>Others</c:v>
                </c:pt>
              </c:strCache>
            </c:strRef>
          </c:tx>
          <c:spPr>
            <a:solidFill>
              <a:schemeClr val="tx1"/>
            </a:solidFill>
          </c:spPr>
          <c:invertIfNegative val="0"/>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Sheet1!$B$27:$M$27</c:f>
              <c:numCache>
                <c:formatCode>_("$"* #,##0_);_("$"* \(#,##0\);_("$"* "-"??_);_(@_)</c:formatCode>
                <c:ptCount val="12"/>
                <c:pt idx="0">
                  <c:v>275</c:v>
                </c:pt>
                <c:pt idx="1">
                  <c:v>325</c:v>
                </c:pt>
                <c:pt idx="2">
                  <c:v>375</c:v>
                </c:pt>
                <c:pt idx="3">
                  <c:v>450</c:v>
                </c:pt>
                <c:pt idx="4">
                  <c:v>300</c:v>
                </c:pt>
                <c:pt idx="5">
                  <c:v>400</c:v>
                </c:pt>
                <c:pt idx="6">
                  <c:v>500</c:v>
                </c:pt>
                <c:pt idx="7">
                  <c:v>550</c:v>
                </c:pt>
                <c:pt idx="8">
                  <c:v>600</c:v>
                </c:pt>
                <c:pt idx="9">
                  <c:v>700</c:v>
                </c:pt>
                <c:pt idx="10">
                  <c:v>11500</c:v>
                </c:pt>
                <c:pt idx="11">
                  <c:v>12650.000000000002</c:v>
                </c:pt>
              </c:numCache>
            </c:numRef>
          </c:val>
        </c:ser>
        <c:dLbls>
          <c:showLegendKey val="0"/>
          <c:showVal val="0"/>
          <c:showCatName val="0"/>
          <c:showSerName val="0"/>
          <c:showPercent val="0"/>
          <c:showBubbleSize val="0"/>
        </c:dLbls>
        <c:gapWidth val="150"/>
        <c:overlap val="100"/>
        <c:axId val="-612881632"/>
        <c:axId val="-612878912"/>
      </c:barChart>
      <c:catAx>
        <c:axId val="-6128816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12878912"/>
        <c:crosses val="autoZero"/>
        <c:auto val="1"/>
        <c:lblAlgn val="ctr"/>
        <c:lblOffset val="100"/>
        <c:noMultiLvlLbl val="0"/>
      </c:catAx>
      <c:valAx>
        <c:axId val="-612878912"/>
        <c:scaling>
          <c:orientation val="minMax"/>
        </c:scaling>
        <c:delete val="0"/>
        <c:axPos val="l"/>
        <c:majorGridlines/>
        <c:title>
          <c:tx>
            <c:rich>
              <a:bodyPr rot="-5400000" vert="horz"/>
              <a:lstStyle/>
              <a:p>
                <a:pPr>
                  <a:defRPr/>
                </a:pPr>
                <a:r>
                  <a:rPr lang="en-US"/>
                  <a:t>Millions</a:t>
                </a:r>
              </a:p>
            </c:rich>
          </c:tx>
          <c:overlay val="0"/>
        </c:title>
        <c:numFmt formatCode="&quot;$&quot;#,##0" sourceLinked="1"/>
        <c:majorTickMark val="out"/>
        <c:minorTickMark val="none"/>
        <c:tickLblPos val="nextTo"/>
        <c:crossAx val="-612881632"/>
        <c:crosses val="autoZero"/>
        <c:crossBetween val="between"/>
      </c:valAx>
    </c:plotArea>
    <c:plotVisOnly val="1"/>
    <c:dispBlanksAs val="gap"/>
    <c:showDLblsOverMax val="0"/>
  </c:chart>
  <c:txPr>
    <a:bodyPr/>
    <a:lstStyle/>
    <a:p>
      <a:pPr>
        <a:defRPr sz="1000">
          <a:latin typeface="Calibri"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 Days</a:t>
            </a:r>
            <a:r>
              <a:rPr lang="en-US" sz="1200" baseline="0" dirty="0" smtClean="0"/>
              <a: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77151540267992"/>
          <c:y val="0.13601938219261053"/>
          <c:w val="0.84510567757977617"/>
          <c:h val="0.69508298001211388"/>
        </c:manualLayout>
      </c:layout>
      <c:barChart>
        <c:barDir val="col"/>
        <c:grouping val="clustered"/>
        <c:varyColors val="0"/>
        <c:ser>
          <c:idx val="0"/>
          <c:order val="0"/>
          <c:tx>
            <c:strRef>
              <c:f>Sheet1!$B$1</c:f>
              <c:strCache>
                <c:ptCount val="1"/>
                <c:pt idx="0">
                  <c:v>Days Frequency</c:v>
                </c:pt>
              </c:strCache>
            </c:strRef>
          </c:tx>
          <c:spPr>
            <a:solidFill>
              <a:schemeClr val="accent2"/>
            </a:solidFill>
            <a:ln>
              <a:noFill/>
            </a:ln>
            <a:effectLst/>
          </c:spPr>
          <c:invertIfNegative val="0"/>
          <c:cat>
            <c:numRef>
              <c:f>Sheet1!$A$2:$A$26</c:f>
              <c:numCache>
                <c:formatCode>General</c:formatCode>
                <c:ptCount val="2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numCache>
            </c:numRef>
          </c:cat>
          <c:val>
            <c:numRef>
              <c:f>Sheet1!$B$2:$B$26</c:f>
              <c:numCache>
                <c:formatCode>General</c:formatCode>
                <c:ptCount val="25"/>
                <c:pt idx="0">
                  <c:v>0</c:v>
                </c:pt>
                <c:pt idx="1">
                  <c:v>1</c:v>
                </c:pt>
                <c:pt idx="2">
                  <c:v>0</c:v>
                </c:pt>
                <c:pt idx="3">
                  <c:v>3</c:v>
                </c:pt>
                <c:pt idx="4">
                  <c:v>2</c:v>
                </c:pt>
                <c:pt idx="5">
                  <c:v>2</c:v>
                </c:pt>
                <c:pt idx="6">
                  <c:v>2</c:v>
                </c:pt>
                <c:pt idx="7">
                  <c:v>3</c:v>
                </c:pt>
                <c:pt idx="8">
                  <c:v>1</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0</c:v>
                </c:pt>
                <c:pt idx="24">
                  <c:v>0</c:v>
                </c:pt>
              </c:numCache>
            </c:numRef>
          </c:val>
        </c:ser>
        <c:dLbls>
          <c:showLegendKey val="0"/>
          <c:showVal val="0"/>
          <c:showCatName val="0"/>
          <c:showSerName val="0"/>
          <c:showPercent val="0"/>
          <c:showBubbleSize val="0"/>
        </c:dLbls>
        <c:gapWidth val="219"/>
        <c:overlap val="-27"/>
        <c:axId val="-544838320"/>
        <c:axId val="-544850832"/>
      </c:barChart>
      <c:catAx>
        <c:axId val="-5448383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Days</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50832"/>
        <c:crosses val="autoZero"/>
        <c:auto val="1"/>
        <c:lblAlgn val="ctr"/>
        <c:lblOffset val="100"/>
        <c:noMultiLvlLbl val="0"/>
      </c:catAx>
      <c:valAx>
        <c:axId val="-544850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layout>
            <c:manualLayout>
              <c:xMode val="edge"/>
              <c:yMode val="edge"/>
              <c:x val="2.756578947368421E-2"/>
              <c:y val="0.3436087219866747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3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numCache>
            </c:numRef>
          </c:cat>
          <c:val>
            <c:numRef>
              <c:f>Sheet1!$B$2:$B$21</c:f>
              <c:numCache>
                <c:formatCode>General</c:formatCode>
                <c:ptCount val="20"/>
                <c:pt idx="0">
                  <c:v>2</c:v>
                </c:pt>
                <c:pt idx="1">
                  <c:v>2</c:v>
                </c:pt>
                <c:pt idx="2">
                  <c:v>1</c:v>
                </c:pt>
                <c:pt idx="3">
                  <c:v>0</c:v>
                </c:pt>
                <c:pt idx="4">
                  <c:v>0</c:v>
                </c:pt>
                <c:pt idx="5">
                  <c:v>0</c:v>
                </c:pt>
                <c:pt idx="6">
                  <c:v>0</c:v>
                </c:pt>
                <c:pt idx="7">
                  <c:v>1</c:v>
                </c:pt>
                <c:pt idx="8">
                  <c:v>2</c:v>
                </c:pt>
                <c:pt idx="9">
                  <c:v>3</c:v>
                </c:pt>
                <c:pt idx="10">
                  <c:v>7</c:v>
                </c:pt>
                <c:pt idx="11">
                  <c:v>2</c:v>
                </c:pt>
                <c:pt idx="12">
                  <c:v>2</c:v>
                </c:pt>
                <c:pt idx="13">
                  <c:v>0</c:v>
                </c:pt>
                <c:pt idx="14">
                  <c:v>1</c:v>
                </c:pt>
                <c:pt idx="15">
                  <c:v>0</c:v>
                </c:pt>
                <c:pt idx="16">
                  <c:v>1</c:v>
                </c:pt>
                <c:pt idx="17">
                  <c:v>0</c:v>
                </c:pt>
                <c:pt idx="18">
                  <c:v>0</c:v>
                </c:pt>
                <c:pt idx="19">
                  <c:v>0</c:v>
                </c:pt>
              </c:numCache>
            </c:numRef>
          </c:val>
        </c:ser>
        <c:dLbls>
          <c:showLegendKey val="0"/>
          <c:showVal val="0"/>
          <c:showCatName val="0"/>
          <c:showSerName val="0"/>
          <c:showPercent val="0"/>
          <c:showBubbleSize val="0"/>
        </c:dLbls>
        <c:gapWidth val="219"/>
        <c:overlap val="-27"/>
        <c:axId val="-544842672"/>
        <c:axId val="-544839952"/>
      </c:barChart>
      <c:catAx>
        <c:axId val="-5448426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a:t>
                </a:r>
                <a:r>
                  <a:rPr lang="en-US" sz="1100" baseline="0" dirty="0" smtClean="0"/>
                  <a:t>l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39952"/>
        <c:crosses val="autoZero"/>
        <c:auto val="1"/>
        <c:lblAlgn val="ctr"/>
        <c:lblOffset val="100"/>
        <c:noMultiLvlLbl val="0"/>
      </c:catAx>
      <c:valAx>
        <c:axId val="-54483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4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a:t>
            </a:r>
            <a:r>
              <a:rPr lang="en-US" sz="1200" baseline="0" dirty="0" smtClean="0"/>
              <a:t> of Directional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1</c:v>
                </c:pt>
                <c:pt idx="1">
                  <c:v>1</c:v>
                </c:pt>
                <c:pt idx="2">
                  <c:v>0</c:v>
                </c:pt>
                <c:pt idx="3">
                  <c:v>0</c:v>
                </c:pt>
                <c:pt idx="4">
                  <c:v>0</c:v>
                </c:pt>
                <c:pt idx="5">
                  <c:v>4</c:v>
                </c:pt>
                <c:pt idx="6">
                  <c:v>2</c:v>
                </c:pt>
                <c:pt idx="7">
                  <c:v>0</c:v>
                </c:pt>
                <c:pt idx="8">
                  <c:v>0</c:v>
                </c:pt>
                <c:pt idx="9">
                  <c:v>0</c:v>
                </c:pt>
                <c:pt idx="10">
                  <c:v>1</c:v>
                </c:pt>
                <c:pt idx="11">
                  <c:v>2</c:v>
                </c:pt>
                <c:pt idx="12">
                  <c:v>0</c:v>
                </c:pt>
                <c:pt idx="13">
                  <c:v>1</c:v>
                </c:pt>
                <c:pt idx="14">
                  <c:v>0</c:v>
                </c:pt>
                <c:pt idx="15">
                  <c:v>4</c:v>
                </c:pt>
                <c:pt idx="16">
                  <c:v>1</c:v>
                </c:pt>
                <c:pt idx="17">
                  <c:v>0</c:v>
                </c:pt>
                <c:pt idx="18">
                  <c:v>0</c:v>
                </c:pt>
                <c:pt idx="19">
                  <c:v>0</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1</c:v>
                </c:pt>
                <c:pt idx="1">
                  <c:v>1</c:v>
                </c:pt>
                <c:pt idx="2">
                  <c:v>1</c:v>
                </c:pt>
                <c:pt idx="3">
                  <c:v>0</c:v>
                </c:pt>
                <c:pt idx="4">
                  <c:v>0</c:v>
                </c:pt>
                <c:pt idx="5">
                  <c:v>1</c:v>
                </c:pt>
                <c:pt idx="6">
                  <c:v>2</c:v>
                </c:pt>
                <c:pt idx="7">
                  <c:v>1</c:v>
                </c:pt>
                <c:pt idx="8">
                  <c:v>0</c:v>
                </c:pt>
                <c:pt idx="9">
                  <c:v>1</c:v>
                </c:pt>
                <c:pt idx="10">
                  <c:v>1</c:v>
                </c:pt>
                <c:pt idx="11">
                  <c:v>0</c:v>
                </c:pt>
                <c:pt idx="12">
                  <c:v>1</c:v>
                </c:pt>
                <c:pt idx="13">
                  <c:v>0</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44841040"/>
        <c:axId val="-544840496"/>
      </c:barChart>
      <c:catAx>
        <c:axId val="-54484104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40496"/>
        <c:crosses val="autoZero"/>
        <c:auto val="1"/>
        <c:lblAlgn val="ctr"/>
        <c:lblOffset val="100"/>
        <c:noMultiLvlLbl val="0"/>
      </c:catAx>
      <c:valAx>
        <c:axId val="-54484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4841040"/>
        <c:crosses val="autoZero"/>
        <c:crossBetween val="between"/>
      </c:valAx>
      <c:spPr>
        <a:noFill/>
        <a:ln>
          <a:noFill/>
        </a:ln>
        <a:effectLst/>
      </c:spPr>
    </c:plotArea>
    <c:legend>
      <c:legendPos val="b"/>
      <c:layout>
        <c:manualLayout>
          <c:xMode val="edge"/>
          <c:yMode val="edge"/>
          <c:x val="0.82194750656167981"/>
          <c:y val="0.24282603346456694"/>
          <c:w val="0.13318815616797899"/>
          <c:h val="0.1227989665354330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Bottom Hole Temperature Gradient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5"/>
              </a:solidFill>
              <a:ln w="9525">
                <a:solidFill>
                  <a:schemeClr val="accent5"/>
                </a:solidFill>
              </a:ln>
              <a:effectLst/>
            </c:spPr>
          </c:marker>
          <c:trendline>
            <c:spPr>
              <a:ln w="25400" cap="rnd">
                <a:solidFill>
                  <a:schemeClr val="accent2"/>
                </a:solidFill>
                <a:prstDash val="solid"/>
                <a:tailEnd type="arrow"/>
              </a:ln>
              <a:effectLst>
                <a:outerShdw blurRad="50800" dist="38100" dir="2700000" algn="tl" rotWithShape="0">
                  <a:prstClr val="black">
                    <a:alpha val="40000"/>
                  </a:prstClr>
                </a:outerShdw>
              </a:effectLst>
            </c:spPr>
            <c:trendlineType val="power"/>
            <c:dispRSqr val="0"/>
            <c:dispEq val="0"/>
          </c:trendline>
          <c:xVal>
            <c:numRef>
              <c:f>Sheet1!$A$2:$A$89</c:f>
              <c:numCache>
                <c:formatCode>_(* #,##0_);_(* \(#,##0\);_(* "-"??_);_(@_)</c:formatCode>
                <c:ptCount val="58"/>
                <c:pt idx="0">
                  <c:v>1394</c:v>
                </c:pt>
                <c:pt idx="1">
                  <c:v>3578</c:v>
                </c:pt>
                <c:pt idx="2">
                  <c:v>3334</c:v>
                </c:pt>
                <c:pt idx="3">
                  <c:v>3548</c:v>
                </c:pt>
                <c:pt idx="4">
                  <c:v>1494</c:v>
                </c:pt>
                <c:pt idx="5">
                  <c:v>3926</c:v>
                </c:pt>
                <c:pt idx="6">
                  <c:v>4424</c:v>
                </c:pt>
                <c:pt idx="7">
                  <c:v>4542</c:v>
                </c:pt>
                <c:pt idx="8">
                  <c:v>4244</c:v>
                </c:pt>
                <c:pt idx="9">
                  <c:v>4351</c:v>
                </c:pt>
                <c:pt idx="10">
                  <c:v>5662</c:v>
                </c:pt>
                <c:pt idx="11">
                  <c:v>4272</c:v>
                </c:pt>
                <c:pt idx="12">
                  <c:v>5113</c:v>
                </c:pt>
                <c:pt idx="13">
                  <c:v>7173</c:v>
                </c:pt>
                <c:pt idx="14">
                  <c:v>5760</c:v>
                </c:pt>
                <c:pt idx="15">
                  <c:v>6137</c:v>
                </c:pt>
                <c:pt idx="16">
                  <c:v>6137</c:v>
                </c:pt>
                <c:pt idx="17">
                  <c:v>4556</c:v>
                </c:pt>
                <c:pt idx="18">
                  <c:v>5204</c:v>
                </c:pt>
                <c:pt idx="19">
                  <c:v>5641</c:v>
                </c:pt>
                <c:pt idx="20">
                  <c:v>5600</c:v>
                </c:pt>
                <c:pt idx="21">
                  <c:v>5600</c:v>
                </c:pt>
                <c:pt idx="22">
                  <c:v>5760</c:v>
                </c:pt>
                <c:pt idx="23">
                  <c:v>5760</c:v>
                </c:pt>
                <c:pt idx="24">
                  <c:v>5776</c:v>
                </c:pt>
                <c:pt idx="25">
                  <c:v>5897</c:v>
                </c:pt>
                <c:pt idx="26">
                  <c:v>5698</c:v>
                </c:pt>
                <c:pt idx="27">
                  <c:v>8670</c:v>
                </c:pt>
                <c:pt idx="28">
                  <c:v>11167</c:v>
                </c:pt>
                <c:pt idx="29">
                  <c:v>11400</c:v>
                </c:pt>
                <c:pt idx="30">
                  <c:v>9491</c:v>
                </c:pt>
                <c:pt idx="31">
                  <c:v>5163</c:v>
                </c:pt>
                <c:pt idx="32">
                  <c:v>7308</c:v>
                </c:pt>
                <c:pt idx="33">
                  <c:v>8146</c:v>
                </c:pt>
                <c:pt idx="34">
                  <c:v>7829</c:v>
                </c:pt>
                <c:pt idx="35">
                  <c:v>11558</c:v>
                </c:pt>
                <c:pt idx="36">
                  <c:v>7777</c:v>
                </c:pt>
                <c:pt idx="37">
                  <c:v>7069</c:v>
                </c:pt>
                <c:pt idx="38">
                  <c:v>7242</c:v>
                </c:pt>
                <c:pt idx="39">
                  <c:v>7698</c:v>
                </c:pt>
                <c:pt idx="40">
                  <c:v>8373</c:v>
                </c:pt>
                <c:pt idx="41">
                  <c:v>8053</c:v>
                </c:pt>
                <c:pt idx="42">
                  <c:v>10934</c:v>
                </c:pt>
                <c:pt idx="43">
                  <c:v>7568</c:v>
                </c:pt>
                <c:pt idx="44">
                  <c:v>8366</c:v>
                </c:pt>
                <c:pt idx="45">
                  <c:v>7390</c:v>
                </c:pt>
                <c:pt idx="46">
                  <c:v>6753</c:v>
                </c:pt>
                <c:pt idx="47">
                  <c:v>7726</c:v>
                </c:pt>
                <c:pt idx="48">
                  <c:v>11811</c:v>
                </c:pt>
                <c:pt idx="49">
                  <c:v>8120</c:v>
                </c:pt>
                <c:pt idx="50">
                  <c:v>8324</c:v>
                </c:pt>
                <c:pt idx="51">
                  <c:v>7925</c:v>
                </c:pt>
                <c:pt idx="52">
                  <c:v>8149</c:v>
                </c:pt>
                <c:pt idx="53">
                  <c:v>9565</c:v>
                </c:pt>
                <c:pt idx="54">
                  <c:v>10539</c:v>
                </c:pt>
                <c:pt idx="55">
                  <c:v>7460</c:v>
                </c:pt>
                <c:pt idx="56">
                  <c:v>8895</c:v>
                </c:pt>
                <c:pt idx="57">
                  <c:v>9114</c:v>
                </c:pt>
              </c:numCache>
            </c:numRef>
          </c:xVal>
          <c:yVal>
            <c:numRef>
              <c:f>Sheet1!$B$2:$B$89</c:f>
              <c:numCache>
                <c:formatCode>_(* #,##0_);_(* \(#,##0\);_(* "-"??_);_(@_)</c:formatCode>
                <c:ptCount val="58"/>
                <c:pt idx="0">
                  <c:v>74</c:v>
                </c:pt>
                <c:pt idx="1">
                  <c:v>87</c:v>
                </c:pt>
                <c:pt idx="2">
                  <c:v>90</c:v>
                </c:pt>
                <c:pt idx="3">
                  <c:v>90</c:v>
                </c:pt>
                <c:pt idx="4">
                  <c:v>95</c:v>
                </c:pt>
                <c:pt idx="5">
                  <c:v>96</c:v>
                </c:pt>
                <c:pt idx="6">
                  <c:v>98</c:v>
                </c:pt>
                <c:pt idx="7">
                  <c:v>98</c:v>
                </c:pt>
                <c:pt idx="8">
                  <c:v>102</c:v>
                </c:pt>
                <c:pt idx="9">
                  <c:v>103.28</c:v>
                </c:pt>
                <c:pt idx="10">
                  <c:v>105</c:v>
                </c:pt>
                <c:pt idx="11">
                  <c:v>107</c:v>
                </c:pt>
                <c:pt idx="12">
                  <c:v>108</c:v>
                </c:pt>
                <c:pt idx="13">
                  <c:v>110</c:v>
                </c:pt>
                <c:pt idx="14">
                  <c:v>110</c:v>
                </c:pt>
                <c:pt idx="15">
                  <c:v>114</c:v>
                </c:pt>
                <c:pt idx="16">
                  <c:v>114</c:v>
                </c:pt>
                <c:pt idx="17">
                  <c:v>115</c:v>
                </c:pt>
                <c:pt idx="18">
                  <c:v>117</c:v>
                </c:pt>
                <c:pt idx="19">
                  <c:v>117</c:v>
                </c:pt>
                <c:pt idx="20">
                  <c:v>126</c:v>
                </c:pt>
                <c:pt idx="21">
                  <c:v>126</c:v>
                </c:pt>
                <c:pt idx="22">
                  <c:v>127</c:v>
                </c:pt>
                <c:pt idx="23">
                  <c:v>127</c:v>
                </c:pt>
                <c:pt idx="24">
                  <c:v>127</c:v>
                </c:pt>
                <c:pt idx="25">
                  <c:v>130</c:v>
                </c:pt>
                <c:pt idx="26">
                  <c:v>136</c:v>
                </c:pt>
                <c:pt idx="27">
                  <c:v>146</c:v>
                </c:pt>
                <c:pt idx="28">
                  <c:v>153</c:v>
                </c:pt>
                <c:pt idx="29">
                  <c:v>159</c:v>
                </c:pt>
                <c:pt idx="30">
                  <c:v>159.1</c:v>
                </c:pt>
                <c:pt idx="31">
                  <c:v>160</c:v>
                </c:pt>
                <c:pt idx="32">
                  <c:v>161</c:v>
                </c:pt>
                <c:pt idx="33">
                  <c:v>162</c:v>
                </c:pt>
                <c:pt idx="34">
                  <c:v>166</c:v>
                </c:pt>
                <c:pt idx="35">
                  <c:v>168</c:v>
                </c:pt>
                <c:pt idx="36">
                  <c:v>168</c:v>
                </c:pt>
                <c:pt idx="37">
                  <c:v>169</c:v>
                </c:pt>
                <c:pt idx="38">
                  <c:v>170</c:v>
                </c:pt>
                <c:pt idx="39">
                  <c:v>170</c:v>
                </c:pt>
                <c:pt idx="40">
                  <c:v>171</c:v>
                </c:pt>
                <c:pt idx="41">
                  <c:v>171</c:v>
                </c:pt>
                <c:pt idx="42">
                  <c:v>175</c:v>
                </c:pt>
                <c:pt idx="43">
                  <c:v>176</c:v>
                </c:pt>
                <c:pt idx="44">
                  <c:v>177</c:v>
                </c:pt>
                <c:pt idx="45">
                  <c:v>178</c:v>
                </c:pt>
                <c:pt idx="46">
                  <c:v>178</c:v>
                </c:pt>
                <c:pt idx="47">
                  <c:v>179</c:v>
                </c:pt>
                <c:pt idx="48">
                  <c:v>180</c:v>
                </c:pt>
                <c:pt idx="49">
                  <c:v>182</c:v>
                </c:pt>
                <c:pt idx="50">
                  <c:v>183</c:v>
                </c:pt>
                <c:pt idx="51">
                  <c:v>183</c:v>
                </c:pt>
                <c:pt idx="52">
                  <c:v>184</c:v>
                </c:pt>
                <c:pt idx="53">
                  <c:v>187</c:v>
                </c:pt>
                <c:pt idx="54">
                  <c:v>189</c:v>
                </c:pt>
                <c:pt idx="55">
                  <c:v>194</c:v>
                </c:pt>
                <c:pt idx="56">
                  <c:v>195</c:v>
                </c:pt>
                <c:pt idx="57">
                  <c:v>196</c:v>
                </c:pt>
              </c:numCache>
            </c:numRef>
          </c:yVal>
          <c:smooth val="0"/>
        </c:ser>
        <c:dLbls>
          <c:showLegendKey val="0"/>
          <c:showVal val="0"/>
          <c:showCatName val="0"/>
          <c:showSerName val="0"/>
          <c:showPercent val="0"/>
          <c:showBubbleSize val="0"/>
        </c:dLbls>
        <c:axId val="-544847568"/>
        <c:axId val="-544846480"/>
      </c:scatterChart>
      <c:valAx>
        <c:axId val="-5448475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True</a:t>
                </a:r>
                <a:r>
                  <a:rPr lang="en-US" sz="1100" baseline="0" dirty="0" smtClean="0"/>
                  <a:t> Vertical Depth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4846480"/>
        <c:crosses val="autoZero"/>
        <c:crossBetween val="midCat"/>
      </c:valAx>
      <c:valAx>
        <c:axId val="-544846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Bottom Hole Temperature (F)</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4847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a:pPr>
            <a:r>
              <a:rPr lang="en-US" sz="1200" dirty="0" smtClean="0"/>
              <a:t>New Well Drilling Activity</a:t>
            </a:r>
            <a:endParaRPr lang="en-US" sz="1200" dirty="0"/>
          </a:p>
        </c:rich>
      </c:tx>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accent1">
                <a:lumMod val="50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4902.9230769230771</c:v>
                </c:pt>
                <c:pt idx="1">
                  <c:v>4747.1663076923087</c:v>
                </c:pt>
                <c:pt idx="2">
                  <c:v>4965.762985303847</c:v>
                </c:pt>
                <c:pt idx="3">
                  <c:v>2976.718633174637</c:v>
                </c:pt>
                <c:pt idx="4">
                  <c:v>3038.5640317173743</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4061.1538461538466</c:v>
                </c:pt>
                <c:pt idx="1">
                  <c:v>3500.2884615384619</c:v>
                </c:pt>
                <c:pt idx="2">
                  <c:v>3286.8798076923076</c:v>
                </c:pt>
                <c:pt idx="3">
                  <c:v>1519.1168556642174</c:v>
                </c:pt>
                <c:pt idx="4">
                  <c:v>1704.4491120552518</c:v>
                </c:pt>
              </c:numCache>
            </c:numRef>
          </c:val>
        </c:ser>
        <c:dLbls>
          <c:showLegendKey val="0"/>
          <c:showVal val="0"/>
          <c:showCatName val="0"/>
          <c:showSerName val="0"/>
          <c:showPercent val="0"/>
          <c:showBubbleSize val="0"/>
        </c:dLbls>
        <c:gapWidth val="95"/>
        <c:overlap val="100"/>
        <c:axId val="-542985088"/>
        <c:axId val="-542987264"/>
      </c:barChart>
      <c:catAx>
        <c:axId val="-542985088"/>
        <c:scaling>
          <c:orientation val="minMax"/>
        </c:scaling>
        <c:delete val="0"/>
        <c:axPos val="b"/>
        <c:numFmt formatCode="General" sourceLinked="0"/>
        <c:majorTickMark val="none"/>
        <c:minorTickMark val="none"/>
        <c:tickLblPos val="nextTo"/>
        <c:crossAx val="-542987264"/>
        <c:crosses val="autoZero"/>
        <c:auto val="1"/>
        <c:lblAlgn val="ctr"/>
        <c:lblOffset val="100"/>
        <c:noMultiLvlLbl val="0"/>
      </c:catAx>
      <c:valAx>
        <c:axId val="-542987264"/>
        <c:scaling>
          <c:orientation val="minMax"/>
        </c:scaling>
        <c:delete val="0"/>
        <c:axPos val="l"/>
        <c:majorGridlines/>
        <c:title>
          <c:tx>
            <c:rich>
              <a:bodyPr/>
              <a:lstStyle/>
              <a:p>
                <a:pPr>
                  <a:defRPr sz="1100"/>
                </a:pPr>
                <a:r>
                  <a:rPr lang="en-US" sz="1100" dirty="0" smtClean="0"/>
                  <a:t>New Wells Drilled</a:t>
                </a:r>
                <a:endParaRPr lang="en-US" sz="1100" dirty="0"/>
              </a:p>
            </c:rich>
          </c:tx>
          <c:layout>
            <c:manualLayout>
              <c:xMode val="edge"/>
              <c:yMode val="edge"/>
              <c:x val="0.10515873015873016"/>
              <c:y val="0.34693367655966079"/>
            </c:manualLayout>
          </c:layout>
          <c:overlay val="0"/>
        </c:title>
        <c:numFmt formatCode="#,##0" sourceLinked="1"/>
        <c:majorTickMark val="none"/>
        <c:minorTickMark val="none"/>
        <c:tickLblPos val="nextTo"/>
        <c:crossAx val="-542985088"/>
        <c:crosses val="autoZero"/>
        <c:crossBetween val="between"/>
      </c:valAx>
      <c:dTable>
        <c:showHorzBorder val="1"/>
        <c:showVertBorder val="1"/>
        <c:showOutline val="1"/>
        <c:showKeys val="1"/>
        <c:txPr>
          <a:bodyPr/>
          <a:lstStyle/>
          <a:p>
            <a:pPr rtl="0">
              <a:defRPr sz="1100"/>
            </a:pPr>
            <a:endParaRPr lang="en-US"/>
          </a:p>
        </c:txPr>
      </c:dTable>
    </c:plotArea>
    <c:legend>
      <c:legendPos val="r"/>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Market Share</a:t>
            </a:r>
            <a:r>
              <a:rPr lang="en-US" sz="1200" baseline="0" dirty="0" smtClean="0"/>
              <a:t> of Operators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06660104986876"/>
          <c:y val="0.2413740157480315"/>
          <c:w val="0.44220013123359581"/>
          <c:h val="0.66330019685039365"/>
        </c:manualLayout>
      </c:layout>
      <c:pieChart>
        <c:varyColors val="1"/>
        <c:ser>
          <c:idx val="0"/>
          <c:order val="0"/>
          <c:tx>
            <c:strRef>
              <c:f>Sheet1!$B$1</c:f>
              <c:strCache>
                <c:ptCount val="1"/>
                <c:pt idx="0">
                  <c:v>Sales</c:v>
                </c:pt>
              </c:strCache>
            </c:strRef>
          </c:tx>
          <c:explosion val="11"/>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Sandridge</c:v>
                </c:pt>
                <c:pt idx="1">
                  <c:v>Chesapeake</c:v>
                </c:pt>
                <c:pt idx="2">
                  <c:v>Devon Energy</c:v>
                </c:pt>
                <c:pt idx="3">
                  <c:v>Apache</c:v>
                </c:pt>
                <c:pt idx="4">
                  <c:v>XTO Energy</c:v>
                </c:pt>
                <c:pt idx="5">
                  <c:v>Atlas Barnett</c:v>
                </c:pt>
                <c:pt idx="6">
                  <c:v>Pioneer Natural Resources</c:v>
                </c:pt>
                <c:pt idx="7">
                  <c:v>Companies with 1% Share</c:v>
                </c:pt>
                <c:pt idx="8">
                  <c:v>Companies with &lt;1% Share</c:v>
                </c:pt>
              </c:strCache>
            </c:strRef>
          </c:cat>
          <c:val>
            <c:numRef>
              <c:f>Sheet1!$B$2:$B$10</c:f>
              <c:numCache>
                <c:formatCode>0%</c:formatCode>
                <c:ptCount val="9"/>
                <c:pt idx="0">
                  <c:v>0.10782241014799154</c:v>
                </c:pt>
                <c:pt idx="1">
                  <c:v>9.7251585623678652E-2</c:v>
                </c:pt>
                <c:pt idx="2">
                  <c:v>5.4968287526427059E-2</c:v>
                </c:pt>
                <c:pt idx="3">
                  <c:v>4.2283298097251586E-2</c:v>
                </c:pt>
                <c:pt idx="4">
                  <c:v>3.382663847780127E-2</c:v>
                </c:pt>
                <c:pt idx="5">
                  <c:v>1.6913319238900635E-2</c:v>
                </c:pt>
                <c:pt idx="6">
                  <c:v>1.6913319238900635E-2</c:v>
                </c:pt>
                <c:pt idx="7">
                  <c:v>0.2536997885835095</c:v>
                </c:pt>
                <c:pt idx="8">
                  <c:v>0.3763213530655391</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471248359580053"/>
          <c:y val="0.21901697834645673"/>
          <c:w val="0.34950032808398951"/>
          <c:h val="0.5934830216535432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82381889763781E-2"/>
          <c:y val="0.16272145669291338"/>
          <c:w val="0.45415190288713908"/>
          <c:h val="0.68122785433070865"/>
        </c:manualLayout>
      </c:layout>
      <c:pieChart>
        <c:varyColors val="1"/>
        <c:ser>
          <c:idx val="0"/>
          <c:order val="0"/>
          <c:tx>
            <c:strRef>
              <c:f>Sheet1!$B$1</c:f>
              <c:strCache>
                <c:ptCount val="1"/>
                <c:pt idx="0">
                  <c:v>Sales</c:v>
                </c:pt>
              </c:strCache>
            </c:strRef>
          </c:tx>
          <c:explosion val="18"/>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Sheet1!$A$2:$A$16</c:f>
              <c:strCache>
                <c:ptCount val="15"/>
                <c:pt idx="0">
                  <c:v>Sandridge</c:v>
                </c:pt>
                <c:pt idx="1">
                  <c:v>Chesapeake</c:v>
                </c:pt>
                <c:pt idx="2">
                  <c:v>Devon Energy</c:v>
                </c:pt>
                <c:pt idx="3">
                  <c:v>XTO Energy</c:v>
                </c:pt>
                <c:pt idx="4">
                  <c:v>Apache</c:v>
                </c:pt>
                <c:pt idx="5">
                  <c:v>Marathon Oil</c:v>
                </c:pt>
                <c:pt idx="6">
                  <c:v>Plains Exploration  </c:v>
                </c:pt>
                <c:pt idx="7">
                  <c:v>Pioneer Natural Resources</c:v>
                </c:pt>
                <c:pt idx="8">
                  <c:v>Aruba Petroleum</c:v>
                </c:pt>
                <c:pt idx="9">
                  <c:v>Mewbourne Oil</c:v>
                </c:pt>
                <c:pt idx="10">
                  <c:v>Newfield Exploration</c:v>
                </c:pt>
                <c:pt idx="11">
                  <c:v>Unit</c:v>
                </c:pt>
                <c:pt idx="12">
                  <c:v>Petroquest Energy LLC</c:v>
                </c:pt>
                <c:pt idx="13">
                  <c:v>Companies with ~1% Share</c:v>
                </c:pt>
                <c:pt idx="14">
                  <c:v>Comopanies with &lt;1% Share</c:v>
                </c:pt>
              </c:strCache>
            </c:strRef>
          </c:cat>
          <c:val>
            <c:numRef>
              <c:f>Sheet1!$B$2:$B$16</c:f>
              <c:numCache>
                <c:formatCode>0%</c:formatCode>
                <c:ptCount val="15"/>
                <c:pt idx="0">
                  <c:v>0.15345811818850255</c:v>
                </c:pt>
                <c:pt idx="1">
                  <c:v>0.1271481805317683</c:v>
                </c:pt>
                <c:pt idx="2">
                  <c:v>8.4784305979119415E-2</c:v>
                </c:pt>
                <c:pt idx="3">
                  <c:v>5.8816656939229585E-2</c:v>
                </c:pt>
                <c:pt idx="4">
                  <c:v>5.6956813383734491E-2</c:v>
                </c:pt>
                <c:pt idx="5">
                  <c:v>2.9921880146406378E-2</c:v>
                </c:pt>
                <c:pt idx="6">
                  <c:v>2.7134918127851293E-2</c:v>
                </c:pt>
                <c:pt idx="7">
                  <c:v>2.4476441365809645E-2</c:v>
                </c:pt>
                <c:pt idx="8">
                  <c:v>2.4036476699566663E-2</c:v>
                </c:pt>
                <c:pt idx="9">
                  <c:v>2.3708644620826318E-2</c:v>
                </c:pt>
                <c:pt idx="10">
                  <c:v>2.1580072204587054E-2</c:v>
                </c:pt>
                <c:pt idx="11">
                  <c:v>1.9683551948596303E-2</c:v>
                </c:pt>
                <c:pt idx="12">
                  <c:v>1.6324635863925345E-2</c:v>
                </c:pt>
                <c:pt idx="13">
                  <c:v>0.20934608997775012</c:v>
                </c:pt>
                <c:pt idx="14">
                  <c:v>0.12262321402232645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8565009842519689"/>
          <c:y val="4.2076771653543066E-4"/>
          <c:w val="0.41203313648293965"/>
          <c:h val="0.9995792322834645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635.41883076923068</c:v>
                </c:pt>
                <c:pt idx="1">
                  <c:v>617.66763889846141</c:v>
                </c:pt>
                <c:pt idx="2">
                  <c:v>654.24251715414641</c:v>
                </c:pt>
                <c:pt idx="3">
                  <c:v>375</c:v>
                </c:pt>
                <c:pt idx="4">
                  <c:v>400</c:v>
                </c:pt>
              </c:numCache>
            </c:numRef>
          </c:val>
        </c:ser>
        <c:dLbls>
          <c:showLegendKey val="0"/>
          <c:showVal val="0"/>
          <c:showCatName val="0"/>
          <c:showSerName val="0"/>
          <c:showPercent val="0"/>
          <c:showBubbleSize val="0"/>
        </c:dLbls>
        <c:gapWidth val="150"/>
        <c:overlap val="100"/>
        <c:axId val="-542986720"/>
        <c:axId val="-542994336"/>
      </c:barChart>
      <c:catAx>
        <c:axId val="-542986720"/>
        <c:scaling>
          <c:orientation val="minMax"/>
        </c:scaling>
        <c:delete val="0"/>
        <c:axPos val="b"/>
        <c:numFmt formatCode="General" sourceLinked="0"/>
        <c:majorTickMark val="out"/>
        <c:minorTickMark val="none"/>
        <c:tickLblPos val="nextTo"/>
        <c:crossAx val="-542994336"/>
        <c:crosses val="autoZero"/>
        <c:auto val="1"/>
        <c:lblAlgn val="ctr"/>
        <c:lblOffset val="100"/>
        <c:noMultiLvlLbl val="0"/>
      </c:catAx>
      <c:valAx>
        <c:axId val="-542994336"/>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42986720"/>
        <c:crosses val="autoZero"/>
        <c:crossBetween val="between"/>
      </c:valAx>
      <c:dTable>
        <c:showHorzBorder val="1"/>
        <c:showVertBorder val="1"/>
        <c:showOutline val="1"/>
        <c:showKeys val="0"/>
      </c:dTable>
    </c:plotArea>
    <c:plotVisOnly val="1"/>
    <c:dispBlanksAs val="gap"/>
    <c:showDLblsOverMax val="0"/>
  </c:chart>
  <c:spPr>
    <a:solidFill>
      <a:schemeClr val="bg1"/>
    </a:solidFill>
  </c:spPr>
  <c:txPr>
    <a:bodyPr/>
    <a:lstStyle/>
    <a:p>
      <a:pPr>
        <a:defRPr sz="10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88353018372717E-2"/>
          <c:y val="0.1944800688976378"/>
          <c:w val="0.46260679133858268"/>
          <c:h val="0.69391018700787399"/>
        </c:manualLayout>
      </c:layout>
      <c:pieChart>
        <c:varyColors val="1"/>
        <c:ser>
          <c:idx val="0"/>
          <c:order val="0"/>
          <c:tx>
            <c:strRef>
              <c:f>Sheet1!$B$1</c:f>
              <c:strCache>
                <c:ptCount val="1"/>
                <c:pt idx="0">
                  <c:v>Sales</c:v>
                </c:pt>
              </c:strCache>
            </c:strRef>
          </c:tx>
          <c:explosion val="18"/>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Pt>
            <c:idx val="19"/>
            <c:bubble3D val="0"/>
            <c:spPr>
              <a:solidFill>
                <a:schemeClr val="accent5">
                  <a:lumMod val="70000"/>
                  <a:lumOff val="3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Sheet1!$A$2:$A$20</c:f>
              <c:strCache>
                <c:ptCount val="19"/>
                <c:pt idx="0">
                  <c:v>Scientific Drilling</c:v>
                </c:pt>
                <c:pt idx="1">
                  <c:v>Halliburton</c:v>
                </c:pt>
                <c:pt idx="2">
                  <c:v>Baker Hughes</c:v>
                </c:pt>
                <c:pt idx="3">
                  <c:v>MS Energy</c:v>
                </c:pt>
                <c:pt idx="4">
                  <c:v>SLB Pathfinder</c:v>
                </c:pt>
                <c:pt idx="5">
                  <c:v>Leam</c:v>
                </c:pt>
                <c:pt idx="6">
                  <c:v>Archer/Great White</c:v>
                </c:pt>
                <c:pt idx="7">
                  <c:v>Calmena</c:v>
                </c:pt>
                <c:pt idx="8">
                  <c:v>Crescent Directional Drilling</c:v>
                </c:pt>
                <c:pt idx="9">
                  <c:v>DDC</c:v>
                </c:pt>
                <c:pt idx="10">
                  <c:v>Nomac</c:v>
                </c:pt>
                <c:pt idx="11">
                  <c:v>Compass</c:v>
                </c:pt>
                <c:pt idx="12">
                  <c:v>Directional Survey Calculations</c:v>
                </c:pt>
                <c:pt idx="13">
                  <c:v>Phoenix Technology Services</c:v>
                </c:pt>
                <c:pt idx="14">
                  <c:v>DrilTech</c:v>
                </c:pt>
                <c:pt idx="15">
                  <c:v>Stryker Directional</c:v>
                </c:pt>
                <c:pt idx="16">
                  <c:v>Cathedral</c:v>
                </c:pt>
                <c:pt idx="17">
                  <c:v>Companies with 1% Share</c:v>
                </c:pt>
                <c:pt idx="18">
                  <c:v>Companies with &lt;1% Share</c:v>
                </c:pt>
              </c:strCache>
            </c:strRef>
          </c:cat>
          <c:val>
            <c:numRef>
              <c:f>Sheet1!$B$2:$B$20</c:f>
              <c:numCache>
                <c:formatCode>0%</c:formatCode>
                <c:ptCount val="19"/>
                <c:pt idx="0">
                  <c:v>0.13147410358565736</c:v>
                </c:pt>
                <c:pt idx="1">
                  <c:v>0.12</c:v>
                </c:pt>
                <c:pt idx="2">
                  <c:v>8.7649402390438252E-2</c:v>
                </c:pt>
                <c:pt idx="3">
                  <c:v>7.9681274900398405E-2</c:v>
                </c:pt>
                <c:pt idx="4">
                  <c:v>6.3745019920318724E-2</c:v>
                </c:pt>
                <c:pt idx="5">
                  <c:v>5.1792828685258967E-2</c:v>
                </c:pt>
                <c:pt idx="6">
                  <c:v>4.3824701195219126E-2</c:v>
                </c:pt>
                <c:pt idx="7">
                  <c:v>3.9840637450199202E-2</c:v>
                </c:pt>
                <c:pt idx="8">
                  <c:v>3.9840637450199202E-2</c:v>
                </c:pt>
                <c:pt idx="9">
                  <c:v>3.9840637450199202E-2</c:v>
                </c:pt>
                <c:pt idx="10">
                  <c:v>2.7888446215139442E-2</c:v>
                </c:pt>
                <c:pt idx="11">
                  <c:v>2.3904382470119521E-2</c:v>
                </c:pt>
                <c:pt idx="12">
                  <c:v>2.3904382470119521E-2</c:v>
                </c:pt>
                <c:pt idx="13">
                  <c:v>2.3904382470119521E-2</c:v>
                </c:pt>
                <c:pt idx="14">
                  <c:v>1.9920318725099601E-2</c:v>
                </c:pt>
                <c:pt idx="15">
                  <c:v>1.9920318725099601E-2</c:v>
                </c:pt>
                <c:pt idx="16">
                  <c:v>1.5936254980079681E-2</c:v>
                </c:pt>
                <c:pt idx="17">
                  <c:v>7.1713147410358571E-2</c:v>
                </c:pt>
                <c:pt idx="18">
                  <c:v>6.3745019920318724E-2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3715682414698163"/>
          <c:y val="7.746407480314961E-2"/>
          <c:w val="0.46284317585301837"/>
          <c:h val="0.8600359251968503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Drilling Speeds of the Most Active Directional Drillers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Sheet1!$A$2:$A$8</c:f>
              <c:strCache>
                <c:ptCount val="7"/>
                <c:pt idx="0">
                  <c:v>Scientific Drilling</c:v>
                </c:pt>
                <c:pt idx="1">
                  <c:v>Crescent </c:v>
                </c:pt>
                <c:pt idx="2">
                  <c:v>Leam</c:v>
                </c:pt>
                <c:pt idx="3">
                  <c:v>SLB Pathfinder</c:v>
                </c:pt>
                <c:pt idx="4">
                  <c:v>Halliburton</c:v>
                </c:pt>
                <c:pt idx="5">
                  <c:v>DrilTech</c:v>
                </c:pt>
                <c:pt idx="6">
                  <c:v>Weatherford</c:v>
                </c:pt>
              </c:strCache>
            </c:strRef>
          </c:cat>
          <c:val>
            <c:numRef>
              <c:f>Sheet1!$B$2:$B$8</c:f>
              <c:numCache>
                <c:formatCode>_(* #,##0_);_(* \(#,##0\);_(* "-"??_);_(@_)</c:formatCode>
                <c:ptCount val="7"/>
                <c:pt idx="0">
                  <c:v>365.88072028529018</c:v>
                </c:pt>
                <c:pt idx="1">
                  <c:v>668.35507246376812</c:v>
                </c:pt>
                <c:pt idx="2">
                  <c:v>887.63915343915357</c:v>
                </c:pt>
                <c:pt idx="3">
                  <c:v>1012.1128976286873</c:v>
                </c:pt>
                <c:pt idx="4">
                  <c:v>1197.8377814037342</c:v>
                </c:pt>
                <c:pt idx="5">
                  <c:v>1451.0892857142858</c:v>
                </c:pt>
                <c:pt idx="6">
                  <c:v>1451.1031746031745</c:v>
                </c:pt>
              </c:numCache>
            </c:numRef>
          </c:val>
        </c:ser>
        <c:dLbls>
          <c:showLegendKey val="0"/>
          <c:showVal val="0"/>
          <c:showCatName val="0"/>
          <c:showSerName val="0"/>
          <c:showPercent val="0"/>
          <c:showBubbleSize val="0"/>
        </c:dLbls>
        <c:gapWidth val="182"/>
        <c:axId val="-542988896"/>
        <c:axId val="-542991072"/>
      </c:barChart>
      <c:catAx>
        <c:axId val="-54298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91072"/>
        <c:crosses val="autoZero"/>
        <c:auto val="1"/>
        <c:lblAlgn val="ctr"/>
        <c:lblOffset val="100"/>
        <c:noMultiLvlLbl val="0"/>
      </c:catAx>
      <c:valAx>
        <c:axId val="-542991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Directional</a:t>
                </a:r>
                <a:r>
                  <a:rPr lang="en-US" sz="1100" baseline="0" dirty="0" smtClean="0"/>
                  <a:t> Feet/Day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8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Global Directional Market Share</a:t>
            </a:r>
          </a:p>
        </c:rich>
      </c:tx>
      <c:overlay val="0"/>
    </c:title>
    <c:autoTitleDeleted val="0"/>
    <c:plotArea>
      <c:layout/>
      <c:pieChart>
        <c:varyColors val="1"/>
        <c:ser>
          <c:idx val="0"/>
          <c:order val="0"/>
          <c:tx>
            <c:strRef>
              <c:f>Sheet1!$B$1</c:f>
              <c:strCache>
                <c:ptCount val="1"/>
                <c:pt idx="0">
                  <c:v>Sales</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SLB</c:v>
                </c:pt>
                <c:pt idx="1">
                  <c:v>BHI</c:v>
                </c:pt>
                <c:pt idx="2">
                  <c:v>HAL</c:v>
                </c:pt>
                <c:pt idx="3">
                  <c:v>WFT</c:v>
                </c:pt>
                <c:pt idx="4">
                  <c:v>SDI</c:v>
                </c:pt>
                <c:pt idx="5">
                  <c:v>PHX</c:v>
                </c:pt>
                <c:pt idx="6">
                  <c:v>COSL</c:v>
                </c:pt>
                <c:pt idx="7">
                  <c:v>Others</c:v>
                </c:pt>
              </c:strCache>
            </c:strRef>
          </c:cat>
          <c:val>
            <c:numRef>
              <c:f>Sheet1!$B$2:$B$9</c:f>
              <c:numCache>
                <c:formatCode>0%</c:formatCode>
                <c:ptCount val="8"/>
                <c:pt idx="0">
                  <c:v>0.31167878750840311</c:v>
                </c:pt>
                <c:pt idx="1">
                  <c:v>0.17203446800708916</c:v>
                </c:pt>
                <c:pt idx="2">
                  <c:v>0.13444967304284056</c:v>
                </c:pt>
                <c:pt idx="3">
                  <c:v>8.9225692110248736E-2</c:v>
                </c:pt>
                <c:pt idx="4">
                  <c:v>3.9723767035384709E-2</c:v>
                </c:pt>
                <c:pt idx="5">
                  <c:v>2.8784452728717227E-2</c:v>
                </c:pt>
                <c:pt idx="6">
                  <c:v>1.9861883517692355E-2</c:v>
                </c:pt>
                <c:pt idx="7" formatCode="General">
                  <c:v>0.2</c:v>
                </c:pt>
              </c:numCache>
            </c:numRef>
          </c:val>
        </c:ser>
        <c:dLbls>
          <c:showLegendKey val="0"/>
          <c:showVal val="0"/>
          <c:showCatName val="0"/>
          <c:showSerName val="0"/>
          <c:showPercent val="0"/>
          <c:showBubbleSize val="0"/>
          <c:showLeaderLines val="1"/>
        </c:dLbls>
        <c:firstSliceAng val="0"/>
      </c:pieChart>
      <c:spPr>
        <a:noFill/>
        <a:ln w="25398">
          <a:noFill/>
        </a:ln>
      </c:spPr>
    </c:plotArea>
    <c:legend>
      <c:legendPos val="r"/>
      <c:overlay val="0"/>
    </c:legend>
    <c:plotVisOnly val="1"/>
    <c:dispBlanksAs val="zero"/>
    <c:showDLblsOverMax val="0"/>
  </c:chart>
  <c:txPr>
    <a:bodyPr/>
    <a:lstStyle/>
    <a:p>
      <a:pPr>
        <a:defRPr sz="1000">
          <a:latin typeface="Calibri"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 Depth Drilling</a:t>
            </a:r>
            <a:r>
              <a:rPr lang="en-US" sz="1200" b="1" baseline="0" dirty="0" smtClean="0"/>
              <a:t>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Sheet1!$A$9:$A$29</c:f>
              <c:strCache>
                <c:ptCount val="21"/>
                <c:pt idx="0">
                  <c:v>Apache</c:v>
                </c:pt>
                <c:pt idx="1">
                  <c:v>Mewbourne Oil</c:v>
                </c:pt>
                <c:pt idx="2">
                  <c:v>EOG Resources</c:v>
                </c:pt>
                <c:pt idx="3">
                  <c:v>Petrohawk  </c:v>
                </c:pt>
                <c:pt idx="4">
                  <c:v>Highmount</c:v>
                </c:pt>
                <c:pt idx="5">
                  <c:v>Sheridan Production</c:v>
                </c:pt>
                <c:pt idx="6">
                  <c:v>Cabot Oil &amp; Gas</c:v>
                </c:pt>
                <c:pt idx="7">
                  <c:v>Chesapeake</c:v>
                </c:pt>
                <c:pt idx="8">
                  <c:v>QEP Energy</c:v>
                </c:pt>
                <c:pt idx="9">
                  <c:v>Sandridge</c:v>
                </c:pt>
                <c:pt idx="10">
                  <c:v>Pioneer Natural Resources</c:v>
                </c:pt>
                <c:pt idx="11">
                  <c:v>Linn Operating</c:v>
                </c:pt>
                <c:pt idx="12">
                  <c:v>Murphy  </c:v>
                </c:pt>
                <c:pt idx="13">
                  <c:v>Basa Resources</c:v>
                </c:pt>
                <c:pt idx="14">
                  <c:v>Penn Virginia </c:v>
                </c:pt>
                <c:pt idx="15">
                  <c:v>Unit</c:v>
                </c:pt>
                <c:pt idx="16">
                  <c:v>Devon Energy</c:v>
                </c:pt>
                <c:pt idx="17">
                  <c:v>XTO Energy</c:v>
                </c:pt>
                <c:pt idx="18">
                  <c:v>Atlas Barnett</c:v>
                </c:pt>
                <c:pt idx="19">
                  <c:v>Calyx Energy LLC</c:v>
                </c:pt>
                <c:pt idx="20">
                  <c:v>Legend Natural Gas</c:v>
                </c:pt>
              </c:strCache>
            </c:strRef>
          </c:cat>
          <c:val>
            <c:numRef>
              <c:f>Sheet1!$B$9:$B$29</c:f>
              <c:numCache>
                <c:formatCode>General</c:formatCode>
                <c:ptCount val="21"/>
                <c:pt idx="0">
                  <c:v>420</c:v>
                </c:pt>
                <c:pt idx="1">
                  <c:v>454</c:v>
                </c:pt>
                <c:pt idx="2">
                  <c:v>473</c:v>
                </c:pt>
                <c:pt idx="3">
                  <c:v>483</c:v>
                </c:pt>
                <c:pt idx="4">
                  <c:v>500</c:v>
                </c:pt>
                <c:pt idx="5">
                  <c:v>504</c:v>
                </c:pt>
                <c:pt idx="6">
                  <c:v>532</c:v>
                </c:pt>
                <c:pt idx="7">
                  <c:v>543</c:v>
                </c:pt>
                <c:pt idx="8">
                  <c:v>554</c:v>
                </c:pt>
                <c:pt idx="9">
                  <c:v>574</c:v>
                </c:pt>
                <c:pt idx="10">
                  <c:v>581</c:v>
                </c:pt>
                <c:pt idx="11">
                  <c:v>589</c:v>
                </c:pt>
                <c:pt idx="12">
                  <c:v>614</c:v>
                </c:pt>
                <c:pt idx="13">
                  <c:v>636</c:v>
                </c:pt>
                <c:pt idx="14">
                  <c:v>720</c:v>
                </c:pt>
                <c:pt idx="15">
                  <c:v>780</c:v>
                </c:pt>
                <c:pt idx="16">
                  <c:v>823</c:v>
                </c:pt>
                <c:pt idx="17">
                  <c:v>881</c:v>
                </c:pt>
                <c:pt idx="18" formatCode="#,##0">
                  <c:v>1019</c:v>
                </c:pt>
                <c:pt idx="19" formatCode="#,##0">
                  <c:v>1098</c:v>
                </c:pt>
                <c:pt idx="20" formatCode="#,##0">
                  <c:v>1245</c:v>
                </c:pt>
              </c:numCache>
            </c:numRef>
          </c:val>
        </c:ser>
        <c:dLbls>
          <c:showLegendKey val="0"/>
          <c:showVal val="0"/>
          <c:showCatName val="0"/>
          <c:showSerName val="0"/>
          <c:showPercent val="0"/>
          <c:showBubbleSize val="0"/>
        </c:dLbls>
        <c:gapWidth val="182"/>
        <c:axId val="-542977472"/>
        <c:axId val="-542984000"/>
      </c:barChart>
      <c:catAx>
        <c:axId val="-54297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984000"/>
        <c:crosses val="autoZero"/>
        <c:auto val="1"/>
        <c:lblAlgn val="ctr"/>
        <c:lblOffset val="100"/>
        <c:noMultiLvlLbl val="0"/>
      </c:catAx>
      <c:valAx>
        <c:axId val="-5429840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Directional Drilling Speed</a:t>
            </a:r>
          </a:p>
          <a:p>
            <a:pPr>
              <a:defRPr sz="1200"/>
            </a:pPr>
            <a:r>
              <a:rPr lang="en-US" sz="120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Sheet1!$A$2:$A$13</c:f>
              <c:strCache>
                <c:ptCount val="12"/>
                <c:pt idx="0">
                  <c:v>Plymouth Exploration</c:v>
                </c:pt>
                <c:pt idx="1">
                  <c:v>Chesapeake</c:v>
                </c:pt>
                <c:pt idx="2">
                  <c:v>Apache</c:v>
                </c:pt>
                <c:pt idx="3">
                  <c:v>Aruba Petroleum</c:v>
                </c:pt>
                <c:pt idx="4">
                  <c:v>Petrohawk</c:v>
                </c:pt>
                <c:pt idx="5">
                  <c:v>Plains Exploration</c:v>
                </c:pt>
                <c:pt idx="6">
                  <c:v>Atlas Barnett</c:v>
                </c:pt>
                <c:pt idx="7">
                  <c:v>Murphy</c:v>
                </c:pt>
                <c:pt idx="8">
                  <c:v>Pioneer Natural Resources</c:v>
                </c:pt>
                <c:pt idx="9">
                  <c:v>Enervest</c:v>
                </c:pt>
                <c:pt idx="10">
                  <c:v>Legend Natural Gas</c:v>
                </c:pt>
                <c:pt idx="11">
                  <c:v>Devon Energy</c:v>
                </c:pt>
              </c:strCache>
            </c:strRef>
          </c:cat>
          <c:val>
            <c:numRef>
              <c:f>Sheet1!$B$2:$B$13</c:f>
              <c:numCache>
                <c:formatCode>General</c:formatCode>
                <c:ptCount val="12"/>
                <c:pt idx="0">
                  <c:v>217</c:v>
                </c:pt>
                <c:pt idx="1">
                  <c:v>418</c:v>
                </c:pt>
                <c:pt idx="2">
                  <c:v>437</c:v>
                </c:pt>
                <c:pt idx="3">
                  <c:v>465</c:v>
                </c:pt>
                <c:pt idx="4">
                  <c:v>575</c:v>
                </c:pt>
                <c:pt idx="5">
                  <c:v>1012</c:v>
                </c:pt>
                <c:pt idx="6">
                  <c:v>1171</c:v>
                </c:pt>
                <c:pt idx="7">
                  <c:v>1194</c:v>
                </c:pt>
                <c:pt idx="8">
                  <c:v>1418</c:v>
                </c:pt>
                <c:pt idx="9">
                  <c:v>1451</c:v>
                </c:pt>
                <c:pt idx="10">
                  <c:v>1584</c:v>
                </c:pt>
                <c:pt idx="11">
                  <c:v>1689</c:v>
                </c:pt>
              </c:numCache>
            </c:numRef>
          </c:val>
        </c:ser>
        <c:dLbls>
          <c:showLegendKey val="0"/>
          <c:showVal val="0"/>
          <c:showCatName val="0"/>
          <c:showSerName val="0"/>
          <c:showPercent val="0"/>
          <c:showBubbleSize val="0"/>
        </c:dLbls>
        <c:gapWidth val="182"/>
        <c:axId val="-542993792"/>
        <c:axId val="-542986176"/>
      </c:barChart>
      <c:catAx>
        <c:axId val="-542993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86176"/>
        <c:crosses val="autoZero"/>
        <c:auto val="1"/>
        <c:lblAlgn val="ctr"/>
        <c:lblOffset val="100"/>
        <c:noMultiLvlLbl val="0"/>
      </c:catAx>
      <c:valAx>
        <c:axId val="-542986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9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Directional Days-in-the-Hole</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Sheet1!$A$2:$A$86</c:f>
              <c:strCache>
                <c:ptCount val="78"/>
                <c:pt idx="32">
                  <c:v>Category 2</c:v>
                </c:pt>
                <c:pt idx="33">
                  <c:v>Category 3</c:v>
                </c:pt>
                <c:pt idx="40">
                  <c:v>Category 1</c:v>
                </c:pt>
                <c:pt idx="77">
                  <c:v>Category 4</c:v>
                </c:pt>
              </c:strCache>
            </c:strRef>
          </c:cat>
          <c:val>
            <c:numRef>
              <c:f>Sheet1!$B$2:$B$86</c:f>
              <c:numCache>
                <c:formatCode>General</c:formatCode>
                <c:ptCount val="85"/>
                <c:pt idx="0">
                  <c:v>1</c:v>
                </c:pt>
                <c:pt idx="1">
                  <c:v>1</c:v>
                </c:pt>
                <c:pt idx="2">
                  <c:v>5</c:v>
                </c:pt>
                <c:pt idx="3">
                  <c:v>5</c:v>
                </c:pt>
                <c:pt idx="4">
                  <c:v>6</c:v>
                </c:pt>
                <c:pt idx="5">
                  <c:v>6</c:v>
                </c:pt>
                <c:pt idx="6">
                  <c:v>7</c:v>
                </c:pt>
                <c:pt idx="7">
                  <c:v>7</c:v>
                </c:pt>
                <c:pt idx="8">
                  <c:v>7</c:v>
                </c:pt>
                <c:pt idx="9">
                  <c:v>7</c:v>
                </c:pt>
                <c:pt idx="10">
                  <c:v>7</c:v>
                </c:pt>
                <c:pt idx="11">
                  <c:v>7</c:v>
                </c:pt>
                <c:pt idx="12">
                  <c:v>8</c:v>
                </c:pt>
                <c:pt idx="13">
                  <c:v>8</c:v>
                </c:pt>
                <c:pt idx="14">
                  <c:v>8</c:v>
                </c:pt>
                <c:pt idx="15">
                  <c:v>8</c:v>
                </c:pt>
                <c:pt idx="16">
                  <c:v>8</c:v>
                </c:pt>
                <c:pt idx="17">
                  <c:v>8</c:v>
                </c:pt>
                <c:pt idx="18">
                  <c:v>8</c:v>
                </c:pt>
                <c:pt idx="19">
                  <c:v>9</c:v>
                </c:pt>
                <c:pt idx="20">
                  <c:v>9</c:v>
                </c:pt>
                <c:pt idx="21">
                  <c:v>10</c:v>
                </c:pt>
                <c:pt idx="22">
                  <c:v>10</c:v>
                </c:pt>
                <c:pt idx="23">
                  <c:v>10</c:v>
                </c:pt>
                <c:pt idx="24">
                  <c:v>10</c:v>
                </c:pt>
                <c:pt idx="25">
                  <c:v>10</c:v>
                </c:pt>
                <c:pt idx="26">
                  <c:v>11</c:v>
                </c:pt>
                <c:pt idx="27">
                  <c:v>11</c:v>
                </c:pt>
                <c:pt idx="28">
                  <c:v>11</c:v>
                </c:pt>
                <c:pt idx="29">
                  <c:v>12</c:v>
                </c:pt>
                <c:pt idx="30">
                  <c:v>12</c:v>
                </c:pt>
                <c:pt idx="31">
                  <c:v>12</c:v>
                </c:pt>
                <c:pt idx="32">
                  <c:v>13</c:v>
                </c:pt>
                <c:pt idx="33">
                  <c:v>13</c:v>
                </c:pt>
                <c:pt idx="34">
                  <c:v>13</c:v>
                </c:pt>
                <c:pt idx="35">
                  <c:v>14</c:v>
                </c:pt>
                <c:pt idx="36">
                  <c:v>14</c:v>
                </c:pt>
                <c:pt idx="37">
                  <c:v>14</c:v>
                </c:pt>
                <c:pt idx="38">
                  <c:v>15</c:v>
                </c:pt>
                <c:pt idx="39">
                  <c:v>15</c:v>
                </c:pt>
                <c:pt idx="40">
                  <c:v>16</c:v>
                </c:pt>
                <c:pt idx="41">
                  <c:v>16</c:v>
                </c:pt>
                <c:pt idx="42">
                  <c:v>17</c:v>
                </c:pt>
                <c:pt idx="43">
                  <c:v>17</c:v>
                </c:pt>
                <c:pt idx="44">
                  <c:v>17</c:v>
                </c:pt>
                <c:pt idx="45">
                  <c:v>18</c:v>
                </c:pt>
                <c:pt idx="46">
                  <c:v>18</c:v>
                </c:pt>
                <c:pt idx="47">
                  <c:v>18</c:v>
                </c:pt>
                <c:pt idx="48">
                  <c:v>18</c:v>
                </c:pt>
                <c:pt idx="49">
                  <c:v>18</c:v>
                </c:pt>
                <c:pt idx="50">
                  <c:v>18</c:v>
                </c:pt>
                <c:pt idx="51">
                  <c:v>19</c:v>
                </c:pt>
                <c:pt idx="52">
                  <c:v>20</c:v>
                </c:pt>
                <c:pt idx="53">
                  <c:v>21</c:v>
                </c:pt>
                <c:pt idx="54">
                  <c:v>21</c:v>
                </c:pt>
                <c:pt idx="55">
                  <c:v>22</c:v>
                </c:pt>
                <c:pt idx="56">
                  <c:v>22</c:v>
                </c:pt>
                <c:pt idx="57">
                  <c:v>22</c:v>
                </c:pt>
                <c:pt idx="58">
                  <c:v>23</c:v>
                </c:pt>
                <c:pt idx="59">
                  <c:v>23</c:v>
                </c:pt>
                <c:pt idx="60">
                  <c:v>23</c:v>
                </c:pt>
                <c:pt idx="61">
                  <c:v>23</c:v>
                </c:pt>
                <c:pt idx="62">
                  <c:v>24</c:v>
                </c:pt>
                <c:pt idx="63">
                  <c:v>24</c:v>
                </c:pt>
                <c:pt idx="64">
                  <c:v>26</c:v>
                </c:pt>
                <c:pt idx="65">
                  <c:v>26</c:v>
                </c:pt>
                <c:pt idx="66">
                  <c:v>27</c:v>
                </c:pt>
                <c:pt idx="67">
                  <c:v>27</c:v>
                </c:pt>
                <c:pt idx="68">
                  <c:v>30</c:v>
                </c:pt>
                <c:pt idx="69">
                  <c:v>31</c:v>
                </c:pt>
                <c:pt idx="70">
                  <c:v>33</c:v>
                </c:pt>
                <c:pt idx="71">
                  <c:v>33</c:v>
                </c:pt>
                <c:pt idx="72">
                  <c:v>37</c:v>
                </c:pt>
                <c:pt idx="73">
                  <c:v>40</c:v>
                </c:pt>
                <c:pt idx="74">
                  <c:v>40</c:v>
                </c:pt>
                <c:pt idx="75">
                  <c:v>44</c:v>
                </c:pt>
                <c:pt idx="76">
                  <c:v>47</c:v>
                </c:pt>
                <c:pt idx="77">
                  <c:v>54</c:v>
                </c:pt>
                <c:pt idx="78">
                  <c:v>54</c:v>
                </c:pt>
                <c:pt idx="79">
                  <c:v>54</c:v>
                </c:pt>
                <c:pt idx="80">
                  <c:v>56</c:v>
                </c:pt>
                <c:pt idx="81">
                  <c:v>59</c:v>
                </c:pt>
                <c:pt idx="82">
                  <c:v>73</c:v>
                </c:pt>
                <c:pt idx="83">
                  <c:v>78</c:v>
                </c:pt>
                <c:pt idx="84">
                  <c:v>89</c:v>
                </c:pt>
              </c:numCache>
            </c:numRef>
          </c:val>
        </c:ser>
        <c:dLbls>
          <c:showLegendKey val="0"/>
          <c:showVal val="0"/>
          <c:showCatName val="0"/>
          <c:showSerName val="0"/>
          <c:showPercent val="0"/>
          <c:showBubbleSize val="0"/>
        </c:dLbls>
        <c:gapWidth val="182"/>
        <c:axId val="-542993248"/>
        <c:axId val="-542976384"/>
      </c:barChart>
      <c:catAx>
        <c:axId val="-542993248"/>
        <c:scaling>
          <c:orientation val="minMax"/>
        </c:scaling>
        <c:delete val="1"/>
        <c:axPos val="l"/>
        <c:numFmt formatCode="General" sourceLinked="1"/>
        <c:majorTickMark val="none"/>
        <c:minorTickMark val="none"/>
        <c:tickLblPos val="nextTo"/>
        <c:crossAx val="-542976384"/>
        <c:crosses val="autoZero"/>
        <c:auto val="1"/>
        <c:lblAlgn val="ctr"/>
        <c:lblOffset val="100"/>
        <c:noMultiLvlLbl val="0"/>
      </c:catAx>
      <c:valAx>
        <c:axId val="-542976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9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 Days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 Frequency</c:v>
                </c:pt>
              </c:strCache>
            </c:strRef>
          </c:tx>
          <c:spPr>
            <a:solidFill>
              <a:schemeClr val="accent2"/>
            </a:solidFill>
            <a:ln>
              <a:noFill/>
            </a:ln>
            <a:effectLst/>
          </c:spPr>
          <c:invertIfNegative val="0"/>
          <c:cat>
            <c:numRef>
              <c:f>Sheet1!$A$2:$A$26</c:f>
              <c:numCache>
                <c:formatCode>General</c:formatCode>
                <c:ptCount val="2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numCache>
            </c:numRef>
          </c:cat>
          <c:val>
            <c:numRef>
              <c:f>Sheet1!$B$2:$B$26</c:f>
              <c:numCache>
                <c:formatCode>General</c:formatCode>
                <c:ptCount val="25"/>
                <c:pt idx="0">
                  <c:v>2</c:v>
                </c:pt>
                <c:pt idx="1">
                  <c:v>0</c:v>
                </c:pt>
                <c:pt idx="2">
                  <c:v>2</c:v>
                </c:pt>
                <c:pt idx="3">
                  <c:v>6</c:v>
                </c:pt>
                <c:pt idx="4">
                  <c:v>6</c:v>
                </c:pt>
                <c:pt idx="5">
                  <c:v>4</c:v>
                </c:pt>
                <c:pt idx="6">
                  <c:v>2</c:v>
                </c:pt>
                <c:pt idx="7">
                  <c:v>2</c:v>
                </c:pt>
                <c:pt idx="8">
                  <c:v>1</c:v>
                </c:pt>
                <c:pt idx="9">
                  <c:v>5</c:v>
                </c:pt>
                <c:pt idx="10">
                  <c:v>2</c:v>
                </c:pt>
                <c:pt idx="11">
                  <c:v>6</c:v>
                </c:pt>
                <c:pt idx="12">
                  <c:v>1</c:v>
                </c:pt>
                <c:pt idx="13">
                  <c:v>1</c:v>
                </c:pt>
                <c:pt idx="14">
                  <c:v>0</c:v>
                </c:pt>
                <c:pt idx="15">
                  <c:v>2</c:v>
                </c:pt>
                <c:pt idx="16">
                  <c:v>1</c:v>
                </c:pt>
                <c:pt idx="17">
                  <c:v>0</c:v>
                </c:pt>
                <c:pt idx="18">
                  <c:v>1</c:v>
                </c:pt>
                <c:pt idx="19">
                  <c:v>0</c:v>
                </c:pt>
                <c:pt idx="20">
                  <c:v>0</c:v>
                </c:pt>
                <c:pt idx="21">
                  <c:v>0</c:v>
                </c:pt>
                <c:pt idx="22">
                  <c:v>0</c:v>
                </c:pt>
                <c:pt idx="23">
                  <c:v>1</c:v>
                </c:pt>
                <c:pt idx="24">
                  <c:v>0</c:v>
                </c:pt>
              </c:numCache>
            </c:numRef>
          </c:val>
        </c:ser>
        <c:dLbls>
          <c:showLegendKey val="0"/>
          <c:showVal val="0"/>
          <c:showCatName val="0"/>
          <c:showSerName val="0"/>
          <c:showPercent val="0"/>
          <c:showBubbleSize val="0"/>
        </c:dLbls>
        <c:gapWidth val="219"/>
        <c:overlap val="-27"/>
        <c:axId val="-542992160"/>
        <c:axId val="-542975296"/>
      </c:barChart>
      <c:catAx>
        <c:axId val="-54299216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Days</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5296"/>
        <c:crosses val="autoZero"/>
        <c:auto val="1"/>
        <c:lblAlgn val="ctr"/>
        <c:lblOffset val="100"/>
        <c:noMultiLvlLbl val="0"/>
      </c:catAx>
      <c:valAx>
        <c:axId val="-54297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layout>
            <c:manualLayout>
              <c:xMode val="edge"/>
              <c:yMode val="edge"/>
              <c:x val="6.2500000000000003E-3"/>
              <c:y val="0.4031432086614173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92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a:t>
            </a:r>
            <a:r>
              <a:rPr lang="en-US" sz="1200" baseline="0" dirty="0" smtClean="0"/>
              <a:t>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Sheet1!$A$2:$A$26</c:f>
              <c:numCache>
                <c:formatCode>_(* #,##0_);_(* \(#,##0\);_(* "-"??_);_(@_)</c:formatCode>
                <c:ptCount val="25"/>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pt idx="20">
                  <c:v>8400</c:v>
                </c:pt>
                <c:pt idx="21">
                  <c:v>8800</c:v>
                </c:pt>
                <c:pt idx="22">
                  <c:v>9200</c:v>
                </c:pt>
                <c:pt idx="23">
                  <c:v>9600</c:v>
                </c:pt>
                <c:pt idx="24">
                  <c:v>10000</c:v>
                </c:pt>
              </c:numCache>
            </c:numRef>
          </c:cat>
          <c:val>
            <c:numRef>
              <c:f>Sheet1!$B$2:$B$26</c:f>
              <c:numCache>
                <c:formatCode>General</c:formatCode>
                <c:ptCount val="25"/>
                <c:pt idx="0">
                  <c:v>2</c:v>
                </c:pt>
                <c:pt idx="1">
                  <c:v>1</c:v>
                </c:pt>
                <c:pt idx="2">
                  <c:v>0</c:v>
                </c:pt>
                <c:pt idx="3">
                  <c:v>2</c:v>
                </c:pt>
                <c:pt idx="4">
                  <c:v>3</c:v>
                </c:pt>
                <c:pt idx="5">
                  <c:v>5</c:v>
                </c:pt>
                <c:pt idx="6">
                  <c:v>8</c:v>
                </c:pt>
                <c:pt idx="7">
                  <c:v>9</c:v>
                </c:pt>
                <c:pt idx="8">
                  <c:v>9</c:v>
                </c:pt>
                <c:pt idx="9">
                  <c:v>32</c:v>
                </c:pt>
                <c:pt idx="10">
                  <c:v>61</c:v>
                </c:pt>
                <c:pt idx="11">
                  <c:v>38</c:v>
                </c:pt>
                <c:pt idx="12">
                  <c:v>28</c:v>
                </c:pt>
                <c:pt idx="13">
                  <c:v>2</c:v>
                </c:pt>
                <c:pt idx="14">
                  <c:v>6</c:v>
                </c:pt>
                <c:pt idx="15">
                  <c:v>2</c:v>
                </c:pt>
                <c:pt idx="16">
                  <c:v>1</c:v>
                </c:pt>
                <c:pt idx="17">
                  <c:v>0</c:v>
                </c:pt>
                <c:pt idx="18">
                  <c:v>0</c:v>
                </c:pt>
                <c:pt idx="19">
                  <c:v>1</c:v>
                </c:pt>
                <c:pt idx="20">
                  <c:v>0</c:v>
                </c:pt>
                <c:pt idx="21">
                  <c:v>0</c:v>
                </c:pt>
                <c:pt idx="22">
                  <c:v>0</c:v>
                </c:pt>
                <c:pt idx="23">
                  <c:v>1</c:v>
                </c:pt>
                <c:pt idx="24">
                  <c:v>0</c:v>
                </c:pt>
              </c:numCache>
            </c:numRef>
          </c:val>
        </c:ser>
        <c:dLbls>
          <c:showLegendKey val="0"/>
          <c:showVal val="0"/>
          <c:showCatName val="0"/>
          <c:showSerName val="0"/>
          <c:showPercent val="0"/>
          <c:showBubbleSize val="0"/>
        </c:dLbls>
        <c:gapWidth val="219"/>
        <c:overlap val="-27"/>
        <c:axId val="-542974752"/>
        <c:axId val="-542972576"/>
      </c:barChart>
      <c:catAx>
        <c:axId val="-542974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smtClean="0"/>
                  <a:t>Lateral</a:t>
                </a:r>
                <a:r>
                  <a:rPr lang="en-US" sz="1000" baseline="0" dirty="0" smtClean="0"/>
                  <a:t> Length (ft.)</a:t>
                </a:r>
                <a:endParaRPr lang="en-US" sz="10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2576"/>
        <c:crosses val="autoZero"/>
        <c:auto val="1"/>
        <c:lblAlgn val="ctr"/>
        <c:lblOffset val="100"/>
        <c:noMultiLvlLbl val="0"/>
      </c:catAx>
      <c:valAx>
        <c:axId val="-542972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dirty="0" smtClean="0"/>
                  <a:t>Wells in Sample</a:t>
                </a:r>
                <a:endParaRPr lang="en-US" sz="1000" dirty="0"/>
              </a:p>
            </c:rich>
          </c:tx>
          <c:layout>
            <c:manualLayout>
              <c:xMode val="edge"/>
              <c:yMode val="edge"/>
              <c:x val="7.575757575757576E-3"/>
              <c:y val="0.334503175349277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a:t>
            </a:r>
            <a:r>
              <a:rPr lang="en-US" sz="1200" baseline="0" dirty="0" smtClean="0"/>
              <a:t> of Directional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22513852435112E-2"/>
          <c:y val="0.10901277070542394"/>
          <c:w val="0.88736089238845128"/>
          <c:h val="0.65576570274530666"/>
        </c:manualLayout>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1</c:v>
                </c:pt>
                <c:pt idx="1">
                  <c:v>1</c:v>
                </c:pt>
                <c:pt idx="2">
                  <c:v>7</c:v>
                </c:pt>
                <c:pt idx="3">
                  <c:v>4</c:v>
                </c:pt>
                <c:pt idx="4">
                  <c:v>9</c:v>
                </c:pt>
                <c:pt idx="5">
                  <c:v>32</c:v>
                </c:pt>
                <c:pt idx="6">
                  <c:v>7</c:v>
                </c:pt>
                <c:pt idx="7">
                  <c:v>15</c:v>
                </c:pt>
                <c:pt idx="8">
                  <c:v>14</c:v>
                </c:pt>
                <c:pt idx="9">
                  <c:v>32</c:v>
                </c:pt>
                <c:pt idx="10">
                  <c:v>26</c:v>
                </c:pt>
                <c:pt idx="11">
                  <c:v>15</c:v>
                </c:pt>
                <c:pt idx="12">
                  <c:v>9</c:v>
                </c:pt>
                <c:pt idx="13">
                  <c:v>3</c:v>
                </c:pt>
                <c:pt idx="14">
                  <c:v>3</c:v>
                </c:pt>
                <c:pt idx="15">
                  <c:v>5</c:v>
                </c:pt>
                <c:pt idx="16">
                  <c:v>6</c:v>
                </c:pt>
                <c:pt idx="17">
                  <c:v>2</c:v>
                </c:pt>
                <c:pt idx="18">
                  <c:v>2</c:v>
                </c:pt>
                <c:pt idx="19">
                  <c:v>3</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0</c:v>
                </c:pt>
                <c:pt idx="1">
                  <c:v>0</c:v>
                </c:pt>
                <c:pt idx="2">
                  <c:v>0</c:v>
                </c:pt>
                <c:pt idx="3">
                  <c:v>2</c:v>
                </c:pt>
                <c:pt idx="4">
                  <c:v>1</c:v>
                </c:pt>
                <c:pt idx="5">
                  <c:v>11</c:v>
                </c:pt>
                <c:pt idx="6">
                  <c:v>0</c:v>
                </c:pt>
                <c:pt idx="7">
                  <c:v>2</c:v>
                </c:pt>
                <c:pt idx="8">
                  <c:v>8</c:v>
                </c:pt>
                <c:pt idx="9">
                  <c:v>13</c:v>
                </c:pt>
                <c:pt idx="10">
                  <c:v>10</c:v>
                </c:pt>
                <c:pt idx="11">
                  <c:v>7</c:v>
                </c:pt>
                <c:pt idx="12">
                  <c:v>4</c:v>
                </c:pt>
                <c:pt idx="13">
                  <c:v>4</c:v>
                </c:pt>
                <c:pt idx="14">
                  <c:v>3</c:v>
                </c:pt>
                <c:pt idx="15">
                  <c:v>2</c:v>
                </c:pt>
                <c:pt idx="16">
                  <c:v>2</c:v>
                </c:pt>
                <c:pt idx="17">
                  <c:v>5</c:v>
                </c:pt>
                <c:pt idx="18">
                  <c:v>1</c:v>
                </c:pt>
                <c:pt idx="19">
                  <c:v>1</c:v>
                </c:pt>
              </c:numCache>
            </c:numRef>
          </c:val>
        </c:ser>
        <c:dLbls>
          <c:showLegendKey val="0"/>
          <c:showVal val="0"/>
          <c:showCatName val="0"/>
          <c:showSerName val="0"/>
          <c:showPercent val="0"/>
          <c:showBubbleSize val="0"/>
        </c:dLbls>
        <c:gapWidth val="219"/>
        <c:overlap val="-27"/>
        <c:axId val="-542971488"/>
        <c:axId val="-542987808"/>
      </c:barChart>
      <c:catAx>
        <c:axId val="-54297148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87808"/>
        <c:crosses val="autoZero"/>
        <c:auto val="1"/>
        <c:lblAlgn val="ctr"/>
        <c:lblOffset val="100"/>
        <c:noMultiLvlLbl val="0"/>
      </c:catAx>
      <c:valAx>
        <c:axId val="-54298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1488"/>
        <c:crosses val="autoZero"/>
        <c:crossBetween val="between"/>
      </c:valAx>
      <c:spPr>
        <a:noFill/>
        <a:ln>
          <a:noFill/>
        </a:ln>
        <a:effectLst/>
      </c:spPr>
    </c:plotArea>
    <c:legend>
      <c:legendPos val="b"/>
      <c:layout>
        <c:manualLayout>
          <c:xMode val="edge"/>
          <c:yMode val="edge"/>
          <c:x val="0.70986548556430462"/>
          <c:y val="0.19282603346456692"/>
          <c:w val="8.9460243940095704E-2"/>
          <c:h val="0.193424300761964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smtClean="0"/>
              <a:t>Bottom Hole Temperature Gradient</a:t>
            </a:r>
            <a:endParaRPr lang="en-US"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Bottom Hole Temperature</c:v>
                </c:pt>
              </c:strCache>
            </c:strRef>
          </c:tx>
          <c:spPr>
            <a:ln w="28575" cap="rnd">
              <a:noFill/>
              <a:round/>
            </a:ln>
            <a:effectLst/>
          </c:spPr>
          <c:marker>
            <c:symbol val="circle"/>
            <c:size val="5"/>
            <c:spPr>
              <a:solidFill>
                <a:schemeClr val="accent5"/>
              </a:solidFill>
              <a:ln w="9525">
                <a:solidFill>
                  <a:schemeClr val="accent1"/>
                </a:solidFill>
              </a:ln>
              <a:effectLst/>
            </c:spPr>
          </c:marker>
          <c:trendline>
            <c:spPr>
              <a:ln w="25400" cap="rnd">
                <a:solidFill>
                  <a:schemeClr val="accent2"/>
                </a:solidFill>
                <a:prstDash val="solid"/>
                <a:tailEnd type="arrow"/>
              </a:ln>
              <a:effectLst>
                <a:outerShdw blurRad="50800" dist="38100" dir="2700000" algn="tl" rotWithShape="0">
                  <a:prstClr val="black">
                    <a:alpha val="40000"/>
                  </a:prstClr>
                </a:outerShdw>
              </a:effectLst>
            </c:spPr>
            <c:trendlineType val="linear"/>
            <c:intercept val="0"/>
            <c:dispRSqr val="0"/>
            <c:dispEq val="0"/>
          </c:trendline>
          <c:xVal>
            <c:numRef>
              <c:f>Sheet1!$A$2:$A$42</c:f>
              <c:numCache>
                <c:formatCode>General</c:formatCode>
                <c:ptCount val="41"/>
                <c:pt idx="0" formatCode="_(* #,##0_);_(* \(#,##0\);_(* &quot;-&quot;??_);_(@_)">
                  <c:v>6295</c:v>
                </c:pt>
                <c:pt idx="3" formatCode="_(* #,##0_);_(* \(#,##0\);_(* &quot;-&quot;??_);_(@_)">
                  <c:v>1993</c:v>
                </c:pt>
                <c:pt idx="4" formatCode="_(* #,##0_);_(* \(#,##0\);_(* &quot;-&quot;??_);_(@_)">
                  <c:v>5345</c:v>
                </c:pt>
                <c:pt idx="5" formatCode="_(* #,##0_);_(* \(#,##0\);_(* &quot;-&quot;??_);_(@_)">
                  <c:v>6256</c:v>
                </c:pt>
                <c:pt idx="6" formatCode="_(* #,##0_);_(* \(#,##0\);_(* &quot;-&quot;??_);_(@_)">
                  <c:v>1274</c:v>
                </c:pt>
                <c:pt idx="7" formatCode="_(* #,##0_);_(* \(#,##0\);_(* &quot;-&quot;??_);_(@_)">
                  <c:v>2776</c:v>
                </c:pt>
                <c:pt idx="8" formatCode="_(* #,##0_);_(* \(#,##0\);_(* &quot;-&quot;??_);_(@_)">
                  <c:v>2300</c:v>
                </c:pt>
                <c:pt idx="9" formatCode="_(* #,##0_);_(* \(#,##0\);_(* &quot;-&quot;??_);_(@_)">
                  <c:v>5126</c:v>
                </c:pt>
                <c:pt idx="10" formatCode="_(* #,##0_);_(* \(#,##0\);_(* &quot;-&quot;??_);_(@_)">
                  <c:v>1143</c:v>
                </c:pt>
                <c:pt idx="11" formatCode="_(* #,##0_);_(* \(#,##0\);_(* &quot;-&quot;??_);_(@_)">
                  <c:v>5475</c:v>
                </c:pt>
                <c:pt idx="13" formatCode="_(* #,##0_);_(* \(#,##0\);_(* &quot;-&quot;??_);_(@_)">
                  <c:v>6769</c:v>
                </c:pt>
                <c:pt idx="15" formatCode="_(* #,##0_);_(* \(#,##0\);_(* &quot;-&quot;??_);_(@_)">
                  <c:v>4112</c:v>
                </c:pt>
                <c:pt idx="16" formatCode="_(* #,##0_);_(* \(#,##0\);_(* &quot;-&quot;??_);_(@_)">
                  <c:v>1970</c:v>
                </c:pt>
                <c:pt idx="17" formatCode="_(* #,##0_);_(* \(#,##0\);_(* &quot;-&quot;??_);_(@_)">
                  <c:v>5994</c:v>
                </c:pt>
                <c:pt idx="18" formatCode="_(* #,##0_);_(* \(#,##0\);_(* &quot;-&quot;??_);_(@_)">
                  <c:v>8835</c:v>
                </c:pt>
                <c:pt idx="19" formatCode="_(* #,##0_);_(* \(#,##0\);_(* &quot;-&quot;??_);_(@_)">
                  <c:v>5824</c:v>
                </c:pt>
                <c:pt idx="21" formatCode="_(* #,##0_);_(* \(#,##0\);_(* &quot;-&quot;??_);_(@_)">
                  <c:v>2010</c:v>
                </c:pt>
                <c:pt idx="22" formatCode="_(* #,##0_);_(* \(#,##0\);_(* &quot;-&quot;??_);_(@_)">
                  <c:v>9010</c:v>
                </c:pt>
                <c:pt idx="24" formatCode="_(* #,##0_);_(* \(#,##0\);_(* &quot;-&quot;??_);_(@_)">
                  <c:v>4550</c:v>
                </c:pt>
                <c:pt idx="25" formatCode="_(* #,##0_);_(* \(#,##0\);_(* &quot;-&quot;??_);_(@_)">
                  <c:v>5335</c:v>
                </c:pt>
                <c:pt idx="26" formatCode="_(* #,##0_);_(* \(#,##0\);_(* &quot;-&quot;??_);_(@_)">
                  <c:v>4692</c:v>
                </c:pt>
                <c:pt idx="27" formatCode="_(* #,##0_);_(* \(#,##0\);_(* &quot;-&quot;??_);_(@_)">
                  <c:v>8307</c:v>
                </c:pt>
                <c:pt idx="28" formatCode="_(* #,##0_);_(* \(#,##0\);_(* &quot;-&quot;??_);_(@_)">
                  <c:v>5693</c:v>
                </c:pt>
                <c:pt idx="29" formatCode="_(* #,##0_);_(* \(#,##0\);_(* &quot;-&quot;??_);_(@_)">
                  <c:v>4692</c:v>
                </c:pt>
                <c:pt idx="30" formatCode="_(* #,##0_);_(* \(#,##0\);_(* &quot;-&quot;??_);_(@_)">
                  <c:v>11641</c:v>
                </c:pt>
                <c:pt idx="31" formatCode="_(* #,##0_);_(* \(#,##0\);_(* &quot;-&quot;??_);_(@_)">
                  <c:v>13386</c:v>
                </c:pt>
                <c:pt idx="34" formatCode="_(* #,##0_);_(* \(#,##0\);_(* &quot;-&quot;??_);_(@_)">
                  <c:v>13866</c:v>
                </c:pt>
                <c:pt idx="35" formatCode="_(* #,##0_);_(* \(#,##0\);_(* &quot;-&quot;??_);_(@_)">
                  <c:v>12643</c:v>
                </c:pt>
                <c:pt idx="36" formatCode="_(* #,##0_);_(* \(#,##0\);_(* &quot;-&quot;??_);_(@_)">
                  <c:v>14748</c:v>
                </c:pt>
                <c:pt idx="39" formatCode="_(* #,##0_);_(* \(#,##0\);_(* &quot;-&quot;??_);_(@_)">
                  <c:v>12710</c:v>
                </c:pt>
                <c:pt idx="40" formatCode="_(* #,##0_);_(* \(#,##0\);_(* &quot;-&quot;??_);_(@_)">
                  <c:v>11623</c:v>
                </c:pt>
              </c:numCache>
            </c:numRef>
          </c:xVal>
          <c:yVal>
            <c:numRef>
              <c:f>Sheet1!$B$2:$B$42</c:f>
              <c:numCache>
                <c:formatCode>General</c:formatCode>
                <c:ptCount val="41"/>
                <c:pt idx="0" formatCode="_(* #,##0_);_(* \(#,##0\);_(* &quot;-&quot;??_);_(@_)">
                  <c:v>82</c:v>
                </c:pt>
                <c:pt idx="3" formatCode="_(* #,##0_);_(* \(#,##0\);_(* &quot;-&quot;??_);_(@_)">
                  <c:v>90</c:v>
                </c:pt>
                <c:pt idx="4" formatCode="_(* #,##0_);_(* \(#,##0\);_(* &quot;-&quot;??_);_(@_)">
                  <c:v>92</c:v>
                </c:pt>
                <c:pt idx="5" formatCode="_(* #,##0_);_(* \(#,##0\);_(* &quot;-&quot;??_);_(@_)">
                  <c:v>92</c:v>
                </c:pt>
                <c:pt idx="6" formatCode="_(* #,##0_);_(* \(#,##0\);_(* &quot;-&quot;??_);_(@_)">
                  <c:v>94</c:v>
                </c:pt>
                <c:pt idx="7" formatCode="_(* #,##0_);_(* \(#,##0\);_(* &quot;-&quot;??_);_(@_)">
                  <c:v>95</c:v>
                </c:pt>
                <c:pt idx="8" formatCode="_(* #,##0_);_(* \(#,##0\);_(* &quot;-&quot;??_);_(@_)">
                  <c:v>96</c:v>
                </c:pt>
                <c:pt idx="9" formatCode="_(* #,##0_);_(* \(#,##0\);_(* &quot;-&quot;??_);_(@_)">
                  <c:v>96</c:v>
                </c:pt>
                <c:pt idx="10" formatCode="_(* #,##0_);_(* \(#,##0\);_(* &quot;-&quot;??_);_(@_)">
                  <c:v>96</c:v>
                </c:pt>
                <c:pt idx="11" formatCode="_(* #,##0_);_(* \(#,##0\);_(* &quot;-&quot;??_);_(@_)">
                  <c:v>121</c:v>
                </c:pt>
                <c:pt idx="13" formatCode="_(* #,##0_);_(* \(#,##0\);_(* &quot;-&quot;??_);_(@_)">
                  <c:v>126</c:v>
                </c:pt>
                <c:pt idx="15" formatCode="_(* #,##0_);_(* \(#,##0\);_(* &quot;-&quot;??_);_(@_)">
                  <c:v>130</c:v>
                </c:pt>
                <c:pt idx="16" formatCode="_(* #,##0_);_(* \(#,##0\);_(* &quot;-&quot;??_);_(@_)">
                  <c:v>134</c:v>
                </c:pt>
                <c:pt idx="17" formatCode="_(* #,##0_);_(* \(#,##0\);_(* &quot;-&quot;??_);_(@_)">
                  <c:v>134</c:v>
                </c:pt>
                <c:pt idx="18" formatCode="_(* #,##0_);_(* \(#,##0\);_(* &quot;-&quot;??_);_(@_)">
                  <c:v>134</c:v>
                </c:pt>
                <c:pt idx="19" formatCode="_(* #,##0_);_(* \(#,##0\);_(* &quot;-&quot;??_);_(@_)">
                  <c:v>137</c:v>
                </c:pt>
                <c:pt idx="21" formatCode="_(* #,##0_);_(* \(#,##0\);_(* &quot;-&quot;??_);_(@_)">
                  <c:v>148</c:v>
                </c:pt>
                <c:pt idx="22" formatCode="_(* #,##0_);_(* \(#,##0\);_(* &quot;-&quot;??_);_(@_)">
                  <c:v>150</c:v>
                </c:pt>
                <c:pt idx="24" formatCode="_(* #,##0_);_(* \(#,##0\);_(* &quot;-&quot;??_);_(@_)">
                  <c:v>152</c:v>
                </c:pt>
                <c:pt idx="25" formatCode="_(* #,##0_);_(* \(#,##0\);_(* &quot;-&quot;??_);_(@_)">
                  <c:v>153</c:v>
                </c:pt>
                <c:pt idx="26" formatCode="_(* #,##0_);_(* \(#,##0\);_(* &quot;-&quot;??_);_(@_)">
                  <c:v>153</c:v>
                </c:pt>
                <c:pt idx="27" formatCode="_(* #,##0_);_(* \(#,##0\);_(* &quot;-&quot;??_);_(@_)">
                  <c:v>155</c:v>
                </c:pt>
                <c:pt idx="28" formatCode="_(* #,##0_);_(* \(#,##0\);_(* &quot;-&quot;??_);_(@_)">
                  <c:v>160</c:v>
                </c:pt>
                <c:pt idx="29" formatCode="_(* #,##0_);_(* \(#,##0\);_(* &quot;-&quot;??_);_(@_)">
                  <c:v>160</c:v>
                </c:pt>
                <c:pt idx="30" formatCode="_(* #,##0_);_(* \(#,##0\);_(* &quot;-&quot;??_);_(@_)">
                  <c:v>164</c:v>
                </c:pt>
                <c:pt idx="31" formatCode="_(* #,##0_);_(* \(#,##0\);_(* &quot;-&quot;??_);_(@_)">
                  <c:v>185</c:v>
                </c:pt>
                <c:pt idx="34" formatCode="_(* #,##0_);_(* \(#,##0\);_(* &quot;-&quot;??_);_(@_)">
                  <c:v>212</c:v>
                </c:pt>
                <c:pt idx="35" formatCode="_(* #,##0_);_(* \(#,##0\);_(* &quot;-&quot;??_);_(@_)">
                  <c:v>213</c:v>
                </c:pt>
                <c:pt idx="36" formatCode="_(* #,##0_);_(* \(#,##0\);_(* &quot;-&quot;??_);_(@_)">
                  <c:v>252.4</c:v>
                </c:pt>
                <c:pt idx="39" formatCode="_(* #,##0_);_(* \(#,##0\);_(* &quot;-&quot;??_);_(@_)">
                  <c:v>289</c:v>
                </c:pt>
                <c:pt idx="40" formatCode="_(* #,##0_);_(* \(#,##0\);_(* &quot;-&quot;??_);_(@_)">
                  <c:v>300</c:v>
                </c:pt>
              </c:numCache>
            </c:numRef>
          </c:yVal>
          <c:smooth val="0"/>
        </c:ser>
        <c:dLbls>
          <c:showLegendKey val="0"/>
          <c:showVal val="0"/>
          <c:showCatName val="0"/>
          <c:showSerName val="0"/>
          <c:showPercent val="0"/>
          <c:showBubbleSize val="0"/>
        </c:dLbls>
        <c:axId val="-542970944"/>
        <c:axId val="-542970400"/>
      </c:scatterChart>
      <c:valAx>
        <c:axId val="-542970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True Vertical</a:t>
                </a:r>
                <a:r>
                  <a:rPr lang="en-US" sz="1100" baseline="0" dirty="0" smtClean="0"/>
                  <a:t> Depth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0400"/>
        <c:crosses val="autoZero"/>
        <c:crossBetween val="midCat"/>
      </c:valAx>
      <c:valAx>
        <c:axId val="-54297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Bottom Hole Temperature (F)</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29709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dirty="0" smtClean="0"/>
              <a:t>New Well Drilling Activity</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accent1">
                <a:lumMod val="5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2005.1923076923078</c:v>
                </c:pt>
                <c:pt idx="1">
                  <c:v>2230.2884615384619</c:v>
                </c:pt>
                <c:pt idx="2">
                  <c:v>2498.5813221153849</c:v>
                </c:pt>
                <c:pt idx="3">
                  <c:v>1369.3026184163527</c:v>
                </c:pt>
                <c:pt idx="4">
                  <c:v>1399.5339328690361</c:v>
                </c:pt>
              </c:numCache>
            </c:numRef>
          </c:val>
        </c:ser>
        <c:ser>
          <c:idx val="1"/>
          <c:order val="1"/>
          <c:tx>
            <c:strRef>
              <c:f>Sheet1!$A$3</c:f>
              <c:strCache>
                <c:ptCount val="1"/>
                <c:pt idx="0">
                  <c:v>Vertical</c:v>
                </c:pt>
              </c:strCache>
            </c:strRef>
          </c:tx>
          <c:spPr>
            <a:solidFill>
              <a:schemeClr val="accent5">
                <a:lumMod val="40000"/>
                <a:lumOff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222.78846153846152</c:v>
                </c:pt>
                <c:pt idx="1">
                  <c:v>195.86538461538464</c:v>
                </c:pt>
                <c:pt idx="2">
                  <c:v>44.470192307692308</c:v>
                </c:pt>
                <c:pt idx="3">
                  <c:v>31.454606467904522</c:v>
                </c:pt>
                <c:pt idx="4">
                  <c:v>35.292068456988872</c:v>
                </c:pt>
              </c:numCache>
            </c:numRef>
          </c:val>
        </c:ser>
        <c:dLbls>
          <c:showLegendKey val="0"/>
          <c:showVal val="0"/>
          <c:showCatName val="0"/>
          <c:showSerName val="0"/>
          <c:showPercent val="0"/>
          <c:showBubbleSize val="0"/>
        </c:dLbls>
        <c:gapWidth val="95"/>
        <c:overlap val="100"/>
        <c:axId val="-542969312"/>
        <c:axId val="-542968768"/>
      </c:barChart>
      <c:catAx>
        <c:axId val="-54296931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42968768"/>
        <c:crosses val="autoZero"/>
        <c:auto val="1"/>
        <c:lblAlgn val="ctr"/>
        <c:lblOffset val="100"/>
        <c:noMultiLvlLbl val="0"/>
      </c:catAx>
      <c:valAx>
        <c:axId val="-54296876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dirty="0" smtClean="0"/>
                  <a:t>New Wells Drilled</a:t>
                </a:r>
                <a:endParaRPr lang="en-US" sz="1100" dirty="0"/>
              </a:p>
            </c:rich>
          </c:tx>
          <c:layout>
            <c:manualLayout>
              <c:xMode val="edge"/>
              <c:yMode val="edge"/>
              <c:x val="0.11403508771929824"/>
              <c:y val="0.33731664438171644"/>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42969312"/>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486220472440945E-2"/>
          <c:y val="0.24541100840655788"/>
          <c:w val="0.42044438976377951"/>
          <c:h val="0.48747175624786032"/>
        </c:manualLayout>
      </c:layout>
      <c:pieChart>
        <c:varyColors val="1"/>
        <c:ser>
          <c:idx val="0"/>
          <c:order val="0"/>
          <c:tx>
            <c:strRef>
              <c:f>Sheet1!$B$1</c:f>
              <c:strCache>
                <c:ptCount val="1"/>
                <c:pt idx="0">
                  <c:v>Sales</c:v>
                </c:pt>
              </c:strCache>
            </c:strRef>
          </c:tx>
          <c:explosion val="12"/>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Pt>
            <c:idx val="19"/>
            <c:bubble3D val="0"/>
            <c:spPr>
              <a:solidFill>
                <a:schemeClr val="accent5">
                  <a:lumMod val="70000"/>
                  <a:lumOff val="3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Sheet1!$A$2:$A$21</c:f>
              <c:strCache>
                <c:ptCount val="20"/>
                <c:pt idx="0">
                  <c:v>Continental Resources</c:v>
                </c:pt>
                <c:pt idx="1">
                  <c:v>Hess Corp</c:v>
                </c:pt>
                <c:pt idx="2">
                  <c:v>Whiting Oil &amp; Gas</c:v>
                </c:pt>
                <c:pt idx="3">
                  <c:v>ConocoPhillips</c:v>
                </c:pt>
                <c:pt idx="4">
                  <c:v>Petro-Hunt</c:v>
                </c:pt>
                <c:pt idx="5">
                  <c:v>XTO Energy</c:v>
                </c:pt>
                <c:pt idx="6">
                  <c:v>Marathon Oil</c:v>
                </c:pt>
                <c:pt idx="7">
                  <c:v>WPX Energy</c:v>
                </c:pt>
                <c:pt idx="8">
                  <c:v>Kodiak  </c:v>
                </c:pt>
                <c:pt idx="9">
                  <c:v>QEP Energy</c:v>
                </c:pt>
                <c:pt idx="10">
                  <c:v>SM Energy</c:v>
                </c:pt>
                <c:pt idx="11">
                  <c:v>Statoil  </c:v>
                </c:pt>
                <c:pt idx="12">
                  <c:v>EOG Resources</c:v>
                </c:pt>
                <c:pt idx="13">
                  <c:v>Samson Resources</c:v>
                </c:pt>
                <c:pt idx="14">
                  <c:v>Zenergy</c:v>
                </c:pt>
                <c:pt idx="15">
                  <c:v>Fidelity Exporation</c:v>
                </c:pt>
                <c:pt idx="16">
                  <c:v>Slawson Exploration</c:v>
                </c:pt>
                <c:pt idx="17">
                  <c:v>Triangle USA</c:v>
                </c:pt>
                <c:pt idx="18">
                  <c:v>Companies with~1% Share</c:v>
                </c:pt>
                <c:pt idx="19">
                  <c:v>Companies with&lt; 1% Share</c:v>
                </c:pt>
              </c:strCache>
            </c:strRef>
          </c:cat>
          <c:val>
            <c:numRef>
              <c:f>Sheet1!$B$2:$B$21</c:f>
              <c:numCache>
                <c:formatCode>0%</c:formatCode>
                <c:ptCount val="20"/>
                <c:pt idx="0">
                  <c:v>0.13475177304964539</c:v>
                </c:pt>
                <c:pt idx="1">
                  <c:v>9.5744680851063829E-2</c:v>
                </c:pt>
                <c:pt idx="2">
                  <c:v>7.4468085106382975E-2</c:v>
                </c:pt>
                <c:pt idx="3">
                  <c:v>6.3829787234042548E-2</c:v>
                </c:pt>
                <c:pt idx="4">
                  <c:v>6.3829787234042548E-2</c:v>
                </c:pt>
                <c:pt idx="5">
                  <c:v>6.0283687943262408E-2</c:v>
                </c:pt>
                <c:pt idx="6">
                  <c:v>4.6099290780141841E-2</c:v>
                </c:pt>
                <c:pt idx="7">
                  <c:v>4.6099290780141841E-2</c:v>
                </c:pt>
                <c:pt idx="8">
                  <c:v>4.2553191489361701E-2</c:v>
                </c:pt>
                <c:pt idx="9">
                  <c:v>3.9007092198581561E-2</c:v>
                </c:pt>
                <c:pt idx="10">
                  <c:v>3.9007092198581561E-2</c:v>
                </c:pt>
                <c:pt idx="11">
                  <c:v>3.1914893617021274E-2</c:v>
                </c:pt>
                <c:pt idx="12">
                  <c:v>2.4822695035460994E-2</c:v>
                </c:pt>
                <c:pt idx="13">
                  <c:v>2.4822695035460994E-2</c:v>
                </c:pt>
                <c:pt idx="14">
                  <c:v>2.1276595744680851E-2</c:v>
                </c:pt>
                <c:pt idx="15">
                  <c:v>1.7730496453900711E-2</c:v>
                </c:pt>
                <c:pt idx="16">
                  <c:v>1.7730496453900711E-2</c:v>
                </c:pt>
                <c:pt idx="17">
                  <c:v>1.7730496453900711E-2</c:v>
                </c:pt>
                <c:pt idx="18">
                  <c:v>0.10638297872340426</c:v>
                </c:pt>
                <c:pt idx="19">
                  <c:v>3.1914893617021274E-2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023343175853023"/>
          <c:y val="0.11594202898550725"/>
          <c:w val="0.44976656824146982"/>
          <c:h val="0.826086956521739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02985564304465E-2"/>
          <c:y val="0.12755536417322835"/>
          <c:w val="0.4150608595800524"/>
          <c:h val="0.62259128937007857"/>
        </c:manualLayout>
      </c:layout>
      <c:pieChart>
        <c:varyColors val="1"/>
        <c:ser>
          <c:idx val="0"/>
          <c:order val="0"/>
          <c:tx>
            <c:strRef>
              <c:f>Sheet1!$B$1</c:f>
              <c:strCache>
                <c:ptCount val="1"/>
                <c:pt idx="0">
                  <c:v>Sales</c:v>
                </c:pt>
              </c:strCache>
            </c:strRef>
          </c:tx>
          <c:explosion val="11"/>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Continental Resources</c:v>
                </c:pt>
                <c:pt idx="1">
                  <c:v>Hess Corp</c:v>
                </c:pt>
                <c:pt idx="2">
                  <c:v>Whiting Oil &amp; Gas</c:v>
                </c:pt>
                <c:pt idx="3">
                  <c:v>ConocoPhillips</c:v>
                </c:pt>
                <c:pt idx="4">
                  <c:v>XTO Energy</c:v>
                </c:pt>
                <c:pt idx="5">
                  <c:v>Petro-Hunt</c:v>
                </c:pt>
                <c:pt idx="6">
                  <c:v>WPX Energy</c:v>
                </c:pt>
                <c:pt idx="7">
                  <c:v>SM Energy</c:v>
                </c:pt>
                <c:pt idx="8">
                  <c:v>Marathon Oil</c:v>
                </c:pt>
                <c:pt idx="9">
                  <c:v>Statoil Oil &amp; Gas</c:v>
                </c:pt>
                <c:pt idx="10">
                  <c:v>QEP Energy</c:v>
                </c:pt>
                <c:pt idx="11">
                  <c:v>Kodiak Oil</c:v>
                </c:pt>
                <c:pt idx="12">
                  <c:v>EOG Resources</c:v>
                </c:pt>
                <c:pt idx="13">
                  <c:v>Enerplus Resources</c:v>
                </c:pt>
                <c:pt idx="14">
                  <c:v>Companies with ~1% Share</c:v>
                </c:pt>
                <c:pt idx="15">
                  <c:v>Companies with &lt;1% Share</c:v>
                </c:pt>
              </c:strCache>
            </c:strRef>
          </c:cat>
          <c:val>
            <c:numRef>
              <c:f>Sheet1!$B$2:$B$17</c:f>
              <c:numCache>
                <c:formatCode>0%</c:formatCode>
                <c:ptCount val="16"/>
                <c:pt idx="0">
                  <c:v>0.15581068587236879</c:v>
                </c:pt>
                <c:pt idx="1">
                  <c:v>0.10727760954812193</c:v>
                </c:pt>
                <c:pt idx="2">
                  <c:v>7.3297103337433486E-2</c:v>
                </c:pt>
                <c:pt idx="3">
                  <c:v>6.8258094591705731E-2</c:v>
                </c:pt>
                <c:pt idx="4">
                  <c:v>6.6563488378454952E-2</c:v>
                </c:pt>
                <c:pt idx="5">
                  <c:v>5.7299971170651054E-2</c:v>
                </c:pt>
                <c:pt idx="6">
                  <c:v>4.862319124924662E-2</c:v>
                </c:pt>
                <c:pt idx="7">
                  <c:v>4.849569348448049E-2</c:v>
                </c:pt>
                <c:pt idx="8">
                  <c:v>4.7351308207526255E-2</c:v>
                </c:pt>
                <c:pt idx="9">
                  <c:v>4.385873594259778E-2</c:v>
                </c:pt>
                <c:pt idx="10">
                  <c:v>4.2979125149949129E-2</c:v>
                </c:pt>
                <c:pt idx="11">
                  <c:v>3.9813467056620026E-2</c:v>
                </c:pt>
                <c:pt idx="12">
                  <c:v>1.9774531962513678E-2</c:v>
                </c:pt>
                <c:pt idx="13">
                  <c:v>1.8150235196240722E-2</c:v>
                </c:pt>
                <c:pt idx="14">
                  <c:v>0.12813673900081116</c:v>
                </c:pt>
                <c:pt idx="15">
                  <c:v>3.4310019851278191E-2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8565009842519689"/>
          <c:y val="1.9170767716535409E-2"/>
          <c:w val="0.41203313648293965"/>
          <c:h val="0.96207923228346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Global Market Share</a:t>
            </a:r>
          </a:p>
        </c:rich>
      </c:tx>
      <c:layout>
        <c:manualLayout>
          <c:xMode val="edge"/>
          <c:yMode val="edge"/>
          <c:x val="0.25265630858642668"/>
          <c:y val="1.7678620770616185E-2"/>
        </c:manualLayout>
      </c:layout>
      <c:overlay val="0"/>
    </c:title>
    <c:autoTitleDeleted val="0"/>
    <c:plotArea>
      <c:layout/>
      <c:barChart>
        <c:barDir val="col"/>
        <c:grouping val="percentStacked"/>
        <c:varyColors val="0"/>
        <c:ser>
          <c:idx val="0"/>
          <c:order val="0"/>
          <c:tx>
            <c:strRef>
              <c:f>Sheet1!$A$2</c:f>
              <c:strCache>
                <c:ptCount val="1"/>
                <c:pt idx="0">
                  <c:v>SLB</c:v>
                </c:pt>
              </c:strCache>
            </c:strRef>
          </c:tx>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0%</c:formatCode>
                <c:ptCount val="10"/>
                <c:pt idx="0">
                  <c:v>0.32482652706252768</c:v>
                </c:pt>
                <c:pt idx="1">
                  <c:v>0.34227618562003603</c:v>
                </c:pt>
                <c:pt idx="2">
                  <c:v>0.34500991407799075</c:v>
                </c:pt>
                <c:pt idx="3">
                  <c:v>0.35046261064605283</c:v>
                </c:pt>
                <c:pt idx="4">
                  <c:v>0.38375704046570397</c:v>
                </c:pt>
                <c:pt idx="5">
                  <c:v>0.33872090371209196</c:v>
                </c:pt>
                <c:pt idx="6">
                  <c:v>0.31158310180977855</c:v>
                </c:pt>
                <c:pt idx="7">
                  <c:v>0.30623416195193653</c:v>
                </c:pt>
                <c:pt idx="8">
                  <c:v>0.31637734188010674</c:v>
                </c:pt>
                <c:pt idx="9">
                  <c:v>0.31167878750840311</c:v>
                </c:pt>
              </c:numCache>
            </c:numRef>
          </c:val>
        </c:ser>
        <c:ser>
          <c:idx val="1"/>
          <c:order val="1"/>
          <c:tx>
            <c:strRef>
              <c:f>Sheet1!$A$3</c:f>
              <c:strCache>
                <c:ptCount val="1"/>
                <c:pt idx="0">
                  <c:v>BHI</c:v>
                </c:pt>
              </c:strCache>
            </c:strRef>
          </c:tx>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Sheet1!$B$3:$K$3</c:f>
              <c:numCache>
                <c:formatCode>0%</c:formatCode>
                <c:ptCount val="10"/>
                <c:pt idx="0">
                  <c:v>0.22274443544866465</c:v>
                </c:pt>
                <c:pt idx="1">
                  <c:v>0.21025982440866511</c:v>
                </c:pt>
                <c:pt idx="2">
                  <c:v>0.19503695247251096</c:v>
                </c:pt>
                <c:pt idx="3">
                  <c:v>0.18264108623382866</c:v>
                </c:pt>
                <c:pt idx="4">
                  <c:v>0.17357626137987225</c:v>
                </c:pt>
                <c:pt idx="5">
                  <c:v>0.17297485174321767</c:v>
                </c:pt>
                <c:pt idx="6">
                  <c:v>0.17310172322765474</c:v>
                </c:pt>
                <c:pt idx="7">
                  <c:v>0.17417067961016391</c:v>
                </c:pt>
                <c:pt idx="8">
                  <c:v>0.17194420754353626</c:v>
                </c:pt>
                <c:pt idx="9">
                  <c:v>0.17203446800708916</c:v>
                </c:pt>
              </c:numCache>
            </c:numRef>
          </c:val>
        </c:ser>
        <c:ser>
          <c:idx val="2"/>
          <c:order val="2"/>
          <c:tx>
            <c:strRef>
              <c:f>Sheet1!$A$4</c:f>
              <c:strCache>
                <c:ptCount val="1"/>
                <c:pt idx="0">
                  <c:v>HAL</c:v>
                </c:pt>
              </c:strCache>
            </c:strRef>
          </c:tx>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Sheet1!$B$4:$K$4</c:f>
              <c:numCache>
                <c:formatCode>0%</c:formatCode>
                <c:ptCount val="10"/>
                <c:pt idx="0">
                  <c:v>0.15301384181949487</c:v>
                </c:pt>
                <c:pt idx="1">
                  <c:v>0.13638053844149886</c:v>
                </c:pt>
                <c:pt idx="2">
                  <c:v>0.14720903683230188</c:v>
                </c:pt>
                <c:pt idx="3">
                  <c:v>0.14018504425842113</c:v>
                </c:pt>
                <c:pt idx="4">
                  <c:v>0.15055083895193</c:v>
                </c:pt>
                <c:pt idx="5">
                  <c:v>0.14715770969199116</c:v>
                </c:pt>
                <c:pt idx="6">
                  <c:v>0.14713646474350653</c:v>
                </c:pt>
                <c:pt idx="7">
                  <c:v>0.14354726341497026</c:v>
                </c:pt>
                <c:pt idx="8">
                  <c:v>0.13755536603482901</c:v>
                </c:pt>
                <c:pt idx="9">
                  <c:v>0.13444967304284056</c:v>
                </c:pt>
              </c:numCache>
            </c:numRef>
          </c:val>
        </c:ser>
        <c:ser>
          <c:idx val="3"/>
          <c:order val="3"/>
          <c:tx>
            <c:strRef>
              <c:f>Sheet1!$A$5</c:f>
              <c:strCache>
                <c:ptCount val="1"/>
                <c:pt idx="0">
                  <c:v>All Others</c:v>
                </c:pt>
              </c:strCache>
            </c:strRef>
          </c:tx>
          <c:spPr>
            <a:solidFill>
              <a:schemeClr val="accent1">
                <a:lumMod val="40000"/>
                <a:lumOff val="60000"/>
              </a:schemeClr>
            </a:solidFill>
          </c:spPr>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Sheet1!$B$5:$K$5</c:f>
              <c:numCache>
                <c:formatCode>0.0%</c:formatCode>
                <c:ptCount val="10"/>
                <c:pt idx="0">
                  <c:v>0.29941519566931285</c:v>
                </c:pt>
                <c:pt idx="1">
                  <c:v>0.31108345152979999</c:v>
                </c:pt>
                <c:pt idx="2">
                  <c:v>0.31274409661719638</c:v>
                </c:pt>
                <c:pt idx="3">
                  <c:v>0.32671125886169727</c:v>
                </c:pt>
                <c:pt idx="4">
                  <c:v>0.29211585920249372</c:v>
                </c:pt>
                <c:pt idx="5">
                  <c:v>0.34114653485269919</c:v>
                </c:pt>
                <c:pt idx="6">
                  <c:v>0.36817871021906023</c:v>
                </c:pt>
                <c:pt idx="7">
                  <c:v>0.37604789502292923</c:v>
                </c:pt>
                <c:pt idx="8">
                  <c:v>0.37412308454152798</c:v>
                </c:pt>
                <c:pt idx="9">
                  <c:v>0.38183707144166729</c:v>
                </c:pt>
              </c:numCache>
            </c:numRef>
          </c:val>
        </c:ser>
        <c:dLbls>
          <c:showLegendKey val="0"/>
          <c:showVal val="0"/>
          <c:showCatName val="0"/>
          <c:showSerName val="0"/>
          <c:showPercent val="0"/>
          <c:showBubbleSize val="0"/>
        </c:dLbls>
        <c:gapWidth val="150"/>
        <c:overlap val="100"/>
        <c:axId val="-612876192"/>
        <c:axId val="-551086288"/>
      </c:barChart>
      <c:catAx>
        <c:axId val="-61287619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551086288"/>
        <c:crosses val="autoZero"/>
        <c:auto val="1"/>
        <c:lblAlgn val="ctr"/>
        <c:lblOffset val="100"/>
        <c:noMultiLvlLbl val="0"/>
      </c:catAx>
      <c:valAx>
        <c:axId val="-551086288"/>
        <c:scaling>
          <c:orientation val="minMax"/>
        </c:scaling>
        <c:delete val="0"/>
        <c:axPos val="l"/>
        <c:majorGridlines/>
        <c:numFmt formatCode="0%" sourceLinked="0"/>
        <c:majorTickMark val="out"/>
        <c:minorTickMark val="none"/>
        <c:tickLblPos val="nextTo"/>
        <c:crossAx val="-612876192"/>
        <c:crosses val="autoZero"/>
        <c:crossBetween val="between"/>
      </c:valAx>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557.84450000000004</c:v>
                </c:pt>
                <c:pt idx="1">
                  <c:v>686.48385900000017</c:v>
                </c:pt>
                <c:pt idx="2">
                  <c:v>780.0207845394001</c:v>
                </c:pt>
                <c:pt idx="3">
                  <c:v>415</c:v>
                </c:pt>
                <c:pt idx="4">
                  <c:v>440</c:v>
                </c:pt>
              </c:numCache>
            </c:numRef>
          </c:val>
        </c:ser>
        <c:dLbls>
          <c:showLegendKey val="0"/>
          <c:showVal val="0"/>
          <c:showCatName val="0"/>
          <c:showSerName val="0"/>
          <c:showPercent val="0"/>
          <c:showBubbleSize val="0"/>
        </c:dLbls>
        <c:gapWidth val="150"/>
        <c:overlap val="100"/>
        <c:axId val="-542965504"/>
        <c:axId val="-542963872"/>
      </c:barChart>
      <c:catAx>
        <c:axId val="-542965504"/>
        <c:scaling>
          <c:orientation val="minMax"/>
        </c:scaling>
        <c:delete val="0"/>
        <c:axPos val="b"/>
        <c:numFmt formatCode="General" sourceLinked="0"/>
        <c:majorTickMark val="out"/>
        <c:minorTickMark val="none"/>
        <c:tickLblPos val="nextTo"/>
        <c:crossAx val="-542963872"/>
        <c:crosses val="autoZero"/>
        <c:auto val="1"/>
        <c:lblAlgn val="ctr"/>
        <c:lblOffset val="100"/>
        <c:noMultiLvlLbl val="0"/>
      </c:catAx>
      <c:valAx>
        <c:axId val="-542963872"/>
        <c:scaling>
          <c:orientation val="minMax"/>
          <c:min val="0"/>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42965504"/>
        <c:crosses val="autoZero"/>
        <c:crossBetween val="between"/>
      </c:valAx>
      <c:dTable>
        <c:showHorzBorder val="1"/>
        <c:showVertBorder val="1"/>
        <c:showOutline val="1"/>
        <c:showKeys val="0"/>
      </c:dTable>
    </c:plotArea>
    <c:plotVisOnly val="1"/>
    <c:dispBlanksAs val="gap"/>
    <c:showDLblsOverMax val="0"/>
  </c:chart>
  <c:spPr>
    <a:solidFill>
      <a:schemeClr val="bg1"/>
    </a:solidFill>
  </c:spPr>
  <c:txPr>
    <a:bodyPr/>
    <a:lstStyle/>
    <a:p>
      <a:pPr>
        <a:defRPr sz="10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86382885361524E-2"/>
          <c:y val="0.20135842599313419"/>
          <c:w val="0.40535608139108981"/>
          <c:h val="0.60344059779159342"/>
        </c:manualLayout>
      </c:layout>
      <c:pieChart>
        <c:varyColors val="1"/>
        <c:ser>
          <c:idx val="0"/>
          <c:order val="0"/>
          <c:tx>
            <c:strRef>
              <c:f>Sheet1!$B$1</c:f>
              <c:strCache>
                <c:ptCount val="1"/>
                <c:pt idx="0">
                  <c:v>Sales</c:v>
                </c:pt>
              </c:strCache>
            </c:strRef>
          </c:tx>
          <c:explosion val="7"/>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Baker Hughes</c:v>
                </c:pt>
                <c:pt idx="1">
                  <c:v>Leam</c:v>
                </c:pt>
                <c:pt idx="2">
                  <c:v>SLB Pathfinder</c:v>
                </c:pt>
                <c:pt idx="3">
                  <c:v>Halliburton</c:v>
                </c:pt>
                <c:pt idx="4">
                  <c:v>Phoenix Technology Services</c:v>
                </c:pt>
                <c:pt idx="5">
                  <c:v>MS Energy</c:v>
                </c:pt>
                <c:pt idx="6">
                  <c:v>Scientific Drilling</c:v>
                </c:pt>
                <c:pt idx="7">
                  <c:v>Ryan Directional</c:v>
                </c:pt>
                <c:pt idx="8">
                  <c:v>Newsco</c:v>
                </c:pt>
                <c:pt idx="9">
                  <c:v>Professional Directional</c:v>
                </c:pt>
                <c:pt idx="10">
                  <c:v>Weatherford</c:v>
                </c:pt>
                <c:pt idx="11">
                  <c:v>Companies with ~1% Share</c:v>
                </c:pt>
                <c:pt idx="12">
                  <c:v>Companies with &lt;1% Share</c:v>
                </c:pt>
              </c:strCache>
            </c:strRef>
          </c:cat>
          <c:val>
            <c:numRef>
              <c:f>Sheet1!$B$2:$B$14</c:f>
              <c:numCache>
                <c:formatCode>0%</c:formatCode>
                <c:ptCount val="13"/>
                <c:pt idx="0">
                  <c:v>0.27530364372469635</c:v>
                </c:pt>
                <c:pt idx="1">
                  <c:v>0.13765182186234817</c:v>
                </c:pt>
                <c:pt idx="2">
                  <c:v>0.13765182186234817</c:v>
                </c:pt>
                <c:pt idx="3">
                  <c:v>0.11740890688259109</c:v>
                </c:pt>
                <c:pt idx="4">
                  <c:v>5.6680161943319839E-2</c:v>
                </c:pt>
                <c:pt idx="5">
                  <c:v>4.048582995951417E-2</c:v>
                </c:pt>
                <c:pt idx="6">
                  <c:v>4.048582995951417E-2</c:v>
                </c:pt>
                <c:pt idx="7">
                  <c:v>2.8340080971659919E-2</c:v>
                </c:pt>
                <c:pt idx="8">
                  <c:v>2.0242914979757085E-2</c:v>
                </c:pt>
                <c:pt idx="9">
                  <c:v>1.6194331983805668E-2</c:v>
                </c:pt>
                <c:pt idx="10">
                  <c:v>1.6194331983805668E-2</c:v>
                </c:pt>
                <c:pt idx="11">
                  <c:v>9.3117408906882596E-2</c:v>
                </c:pt>
                <c:pt idx="12">
                  <c:v>2.0242914979757085E-2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007378526041206"/>
          <c:y val="5.834683954619125E-2"/>
          <c:w val="0.44722784965809442"/>
          <c:h val="0.8962722852512156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Drilling Speeds of the Most Active Directional Drillers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Series 1</c:v>
                </c:pt>
              </c:strCache>
            </c:strRef>
          </c:tx>
          <c:spPr>
            <a:solidFill>
              <a:schemeClr val="dk1">
                <a:tint val="88500"/>
              </a:schemeClr>
            </a:solidFill>
            <a:ln>
              <a:noFill/>
            </a:ln>
            <a:effectLst/>
          </c:spPr>
          <c:invertIfNegative val="0"/>
          <c:cat>
            <c:strRef>
              <c:f>Sheet1!$A$3:$A$11</c:f>
              <c:strCache>
                <c:ptCount val="9"/>
                <c:pt idx="0">
                  <c:v>MS Energy</c:v>
                </c:pt>
                <c:pt idx="1">
                  <c:v>Ryan</c:v>
                </c:pt>
                <c:pt idx="2">
                  <c:v>Leam</c:v>
                </c:pt>
                <c:pt idx="3">
                  <c:v>Scientific Drilling</c:v>
                </c:pt>
                <c:pt idx="4">
                  <c:v>MWD Solutions</c:v>
                </c:pt>
                <c:pt idx="5">
                  <c:v>SLB Pathfinder</c:v>
                </c:pt>
                <c:pt idx="6">
                  <c:v>Professional Directional</c:v>
                </c:pt>
                <c:pt idx="7">
                  <c:v>Phoenix</c:v>
                </c:pt>
                <c:pt idx="8">
                  <c:v>Baker Hughes</c:v>
                </c:pt>
              </c:strCache>
            </c:strRef>
          </c:cat>
          <c:val>
            <c:numRef>
              <c:f>Sheet1!$B$3:$B$11</c:f>
              <c:numCache>
                <c:formatCode>_(* #,##0_);_(* \(#,##0\);_(* "-"??_);_(@_)</c:formatCode>
                <c:ptCount val="9"/>
                <c:pt idx="0">
                  <c:v>640</c:v>
                </c:pt>
                <c:pt idx="1">
                  <c:v>724</c:v>
                </c:pt>
                <c:pt idx="2">
                  <c:v>764</c:v>
                </c:pt>
                <c:pt idx="3">
                  <c:v>778</c:v>
                </c:pt>
                <c:pt idx="4">
                  <c:v>783</c:v>
                </c:pt>
                <c:pt idx="5">
                  <c:v>802</c:v>
                </c:pt>
                <c:pt idx="6">
                  <c:v>832</c:v>
                </c:pt>
                <c:pt idx="7">
                  <c:v>868</c:v>
                </c:pt>
                <c:pt idx="8">
                  <c:v>1800</c:v>
                </c:pt>
              </c:numCache>
            </c:numRef>
          </c:val>
        </c:ser>
        <c:dLbls>
          <c:showLegendKey val="0"/>
          <c:showVal val="0"/>
          <c:showCatName val="0"/>
          <c:showSerName val="0"/>
          <c:showPercent val="0"/>
          <c:showBubbleSize val="0"/>
        </c:dLbls>
        <c:gapWidth val="182"/>
        <c:axId val="-541362192"/>
        <c:axId val="-541359472"/>
      </c:barChart>
      <c:catAx>
        <c:axId val="-541362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9472"/>
        <c:crosses val="autoZero"/>
        <c:auto val="1"/>
        <c:lblAlgn val="ctr"/>
        <c:lblOffset val="100"/>
        <c:noMultiLvlLbl val="0"/>
      </c:catAx>
      <c:valAx>
        <c:axId val="-5413594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6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a:t>
            </a:r>
            <a:r>
              <a:rPr lang="en-US" sz="1200" b="1" baseline="0" dirty="0" smtClean="0"/>
              <a:t> Depth Drilling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Sheet1!$A$2:$A$21</c:f>
              <c:strCache>
                <c:ptCount val="20"/>
                <c:pt idx="0">
                  <c:v>Triangle USA</c:v>
                </c:pt>
                <c:pt idx="1">
                  <c:v>QEP Energy</c:v>
                </c:pt>
                <c:pt idx="2">
                  <c:v>EOG Resources</c:v>
                </c:pt>
                <c:pt idx="3">
                  <c:v>SM Energy</c:v>
                </c:pt>
                <c:pt idx="4">
                  <c:v>Samson resources</c:v>
                </c:pt>
                <c:pt idx="5">
                  <c:v>Hess Corp</c:v>
                </c:pt>
                <c:pt idx="6">
                  <c:v>ConocoPhillips/Burlington Resources</c:v>
                </c:pt>
                <c:pt idx="7">
                  <c:v>Fidelity Exporation</c:v>
                </c:pt>
                <c:pt idx="8">
                  <c:v>Petro-Hunt</c:v>
                </c:pt>
                <c:pt idx="9">
                  <c:v>XTO Energy</c:v>
                </c:pt>
                <c:pt idx="10">
                  <c:v>Kodiak Oil</c:v>
                </c:pt>
                <c:pt idx="11">
                  <c:v>Continental Resources</c:v>
                </c:pt>
                <c:pt idx="12">
                  <c:v>Statoil Oil &amp; Gas</c:v>
                </c:pt>
                <c:pt idx="13">
                  <c:v>Newfield Production</c:v>
                </c:pt>
                <c:pt idx="14">
                  <c:v>Hunt Oil</c:v>
                </c:pt>
                <c:pt idx="15">
                  <c:v>WPX Energy</c:v>
                </c:pt>
                <c:pt idx="16">
                  <c:v>Crescent Point Energy</c:v>
                </c:pt>
                <c:pt idx="17">
                  <c:v>American Eagle</c:v>
                </c:pt>
                <c:pt idx="18">
                  <c:v>Whiting Oil &amp; Gas</c:v>
                </c:pt>
                <c:pt idx="19">
                  <c:v>Marathon Oil</c:v>
                </c:pt>
              </c:strCache>
            </c:strRef>
          </c:cat>
          <c:val>
            <c:numRef>
              <c:f>Sheet1!$B$2:$B$21</c:f>
              <c:numCache>
                <c:formatCode>_(* #,##0_);_(* \(#,##0\);_(* "-"??_);_(@_)</c:formatCode>
                <c:ptCount val="20"/>
                <c:pt idx="0">
                  <c:v>352</c:v>
                </c:pt>
                <c:pt idx="1">
                  <c:v>355</c:v>
                </c:pt>
                <c:pt idx="2">
                  <c:v>370</c:v>
                </c:pt>
                <c:pt idx="3">
                  <c:v>405</c:v>
                </c:pt>
                <c:pt idx="4">
                  <c:v>438</c:v>
                </c:pt>
                <c:pt idx="5">
                  <c:v>459</c:v>
                </c:pt>
                <c:pt idx="6">
                  <c:v>463</c:v>
                </c:pt>
                <c:pt idx="7">
                  <c:v>502</c:v>
                </c:pt>
                <c:pt idx="8">
                  <c:v>531</c:v>
                </c:pt>
                <c:pt idx="9">
                  <c:v>535</c:v>
                </c:pt>
                <c:pt idx="10">
                  <c:v>550</c:v>
                </c:pt>
                <c:pt idx="11">
                  <c:v>573</c:v>
                </c:pt>
                <c:pt idx="12">
                  <c:v>576</c:v>
                </c:pt>
                <c:pt idx="13">
                  <c:v>590</c:v>
                </c:pt>
                <c:pt idx="14">
                  <c:v>623</c:v>
                </c:pt>
                <c:pt idx="15">
                  <c:v>629</c:v>
                </c:pt>
                <c:pt idx="16">
                  <c:v>719</c:v>
                </c:pt>
                <c:pt idx="17">
                  <c:v>877</c:v>
                </c:pt>
                <c:pt idx="18">
                  <c:v>917</c:v>
                </c:pt>
                <c:pt idx="19">
                  <c:v>1134</c:v>
                </c:pt>
              </c:numCache>
            </c:numRef>
          </c:val>
        </c:ser>
        <c:dLbls>
          <c:showLegendKey val="0"/>
          <c:showVal val="0"/>
          <c:showCatName val="0"/>
          <c:showSerName val="0"/>
          <c:showPercent val="0"/>
          <c:showBubbleSize val="0"/>
        </c:dLbls>
        <c:gapWidth val="182"/>
        <c:axId val="-541353488"/>
        <c:axId val="-541364368"/>
      </c:barChart>
      <c:catAx>
        <c:axId val="-54135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1364368"/>
        <c:crosses val="autoZero"/>
        <c:auto val="1"/>
        <c:lblAlgn val="ctr"/>
        <c:lblOffset val="100"/>
        <c:noMultiLvlLbl val="0"/>
      </c:catAx>
      <c:valAx>
        <c:axId val="-541364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Directional</a:t>
            </a:r>
            <a:r>
              <a:rPr lang="en-US" sz="1200" b="1" baseline="0" dirty="0" smtClean="0"/>
              <a:t> Drilling Speed</a:t>
            </a:r>
          </a:p>
          <a:p>
            <a:pPr>
              <a:defRPr sz="1200"/>
            </a:pPr>
            <a:r>
              <a:rPr lang="en-US" sz="1200" baseline="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Sheet1!$A$2:$A$12</c:f>
              <c:strCache>
                <c:ptCount val="11"/>
                <c:pt idx="0">
                  <c:v>Petro-Hunt</c:v>
                </c:pt>
                <c:pt idx="1">
                  <c:v>SM Energy</c:v>
                </c:pt>
                <c:pt idx="2">
                  <c:v>WPX Energy</c:v>
                </c:pt>
                <c:pt idx="3">
                  <c:v>QEP Energy</c:v>
                </c:pt>
                <c:pt idx="4">
                  <c:v>Hunt Oil</c:v>
                </c:pt>
                <c:pt idx="5">
                  <c:v>EOG Resources</c:v>
                </c:pt>
                <c:pt idx="6">
                  <c:v>XTO Energy</c:v>
                </c:pt>
                <c:pt idx="7">
                  <c:v>Whiting Oil &amp; Gas</c:v>
                </c:pt>
                <c:pt idx="8">
                  <c:v>Kodiak Oil</c:v>
                </c:pt>
                <c:pt idx="9">
                  <c:v>Continental Resources</c:v>
                </c:pt>
                <c:pt idx="10">
                  <c:v>Hess Corp</c:v>
                </c:pt>
              </c:strCache>
            </c:strRef>
          </c:cat>
          <c:val>
            <c:numRef>
              <c:f>Sheet1!$B$2:$B$12</c:f>
              <c:numCache>
                <c:formatCode>_(* #,##0_);_(* \(#,##0\);_(* "-"??_);_(@_)</c:formatCode>
                <c:ptCount val="11"/>
                <c:pt idx="0">
                  <c:v>521</c:v>
                </c:pt>
                <c:pt idx="1">
                  <c:v>615</c:v>
                </c:pt>
                <c:pt idx="2">
                  <c:v>668</c:v>
                </c:pt>
                <c:pt idx="3">
                  <c:v>742</c:v>
                </c:pt>
                <c:pt idx="4">
                  <c:v>756</c:v>
                </c:pt>
                <c:pt idx="5">
                  <c:v>800</c:v>
                </c:pt>
                <c:pt idx="6">
                  <c:v>825</c:v>
                </c:pt>
                <c:pt idx="7">
                  <c:v>846</c:v>
                </c:pt>
                <c:pt idx="8">
                  <c:v>927</c:v>
                </c:pt>
                <c:pt idx="9">
                  <c:v>1114</c:v>
                </c:pt>
                <c:pt idx="10">
                  <c:v>2287</c:v>
                </c:pt>
              </c:numCache>
            </c:numRef>
          </c:val>
        </c:ser>
        <c:dLbls>
          <c:showLegendKey val="0"/>
          <c:showVal val="0"/>
          <c:showCatName val="0"/>
          <c:showSerName val="0"/>
          <c:showPercent val="0"/>
          <c:showBubbleSize val="0"/>
        </c:dLbls>
        <c:gapWidth val="182"/>
        <c:axId val="-541358928"/>
        <c:axId val="-541358384"/>
      </c:barChart>
      <c:catAx>
        <c:axId val="-541358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41358384"/>
        <c:crosses val="autoZero"/>
        <c:auto val="1"/>
        <c:lblAlgn val="ctr"/>
        <c:lblOffset val="100"/>
        <c:noMultiLvlLbl val="0"/>
      </c:catAx>
      <c:valAx>
        <c:axId val="-541358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8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Directional Days in the Hole</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Sheet1!$A$2:$A$72</c:f>
              <c:strCache>
                <c:ptCount val="48"/>
                <c:pt idx="1">
                  <c:v>Category 2</c:v>
                </c:pt>
                <c:pt idx="2">
                  <c:v>Category 3</c:v>
                </c:pt>
                <c:pt idx="28">
                  <c:v>Category 1</c:v>
                </c:pt>
                <c:pt idx="47">
                  <c:v>Category 4</c:v>
                </c:pt>
              </c:strCache>
            </c:strRef>
          </c:cat>
          <c:val>
            <c:numRef>
              <c:f>Sheet1!$B$2:$B$72</c:f>
              <c:numCache>
                <c:formatCode>_(* #,##0_);_(* \(#,##0\);_(* "-"??_);_(@_)</c:formatCode>
                <c:ptCount val="71"/>
                <c:pt idx="0">
                  <c:v>4</c:v>
                </c:pt>
                <c:pt idx="1">
                  <c:v>5</c:v>
                </c:pt>
                <c:pt idx="2">
                  <c:v>5</c:v>
                </c:pt>
                <c:pt idx="3">
                  <c:v>7</c:v>
                </c:pt>
                <c:pt idx="4">
                  <c:v>8</c:v>
                </c:pt>
                <c:pt idx="5">
                  <c:v>8</c:v>
                </c:pt>
                <c:pt idx="6">
                  <c:v>12</c:v>
                </c:pt>
                <c:pt idx="7">
                  <c:v>12</c:v>
                </c:pt>
                <c:pt idx="8">
                  <c:v>12</c:v>
                </c:pt>
                <c:pt idx="9">
                  <c:v>13</c:v>
                </c:pt>
                <c:pt idx="10">
                  <c:v>14</c:v>
                </c:pt>
                <c:pt idx="11">
                  <c:v>15</c:v>
                </c:pt>
                <c:pt idx="12">
                  <c:v>15</c:v>
                </c:pt>
                <c:pt idx="13">
                  <c:v>15</c:v>
                </c:pt>
                <c:pt idx="14">
                  <c:v>15</c:v>
                </c:pt>
                <c:pt idx="15">
                  <c:v>15</c:v>
                </c:pt>
                <c:pt idx="16">
                  <c:v>16</c:v>
                </c:pt>
                <c:pt idx="17">
                  <c:v>16</c:v>
                </c:pt>
                <c:pt idx="18">
                  <c:v>18</c:v>
                </c:pt>
                <c:pt idx="19">
                  <c:v>18</c:v>
                </c:pt>
                <c:pt idx="20">
                  <c:v>18</c:v>
                </c:pt>
                <c:pt idx="21">
                  <c:v>18</c:v>
                </c:pt>
                <c:pt idx="22">
                  <c:v>18</c:v>
                </c:pt>
                <c:pt idx="23">
                  <c:v>19</c:v>
                </c:pt>
                <c:pt idx="24">
                  <c:v>19</c:v>
                </c:pt>
                <c:pt idx="25">
                  <c:v>20</c:v>
                </c:pt>
                <c:pt idx="26">
                  <c:v>20</c:v>
                </c:pt>
                <c:pt idx="27">
                  <c:v>20</c:v>
                </c:pt>
                <c:pt idx="28">
                  <c:v>21</c:v>
                </c:pt>
                <c:pt idx="29">
                  <c:v>21</c:v>
                </c:pt>
                <c:pt idx="30">
                  <c:v>21</c:v>
                </c:pt>
                <c:pt idx="31">
                  <c:v>21</c:v>
                </c:pt>
                <c:pt idx="32">
                  <c:v>21</c:v>
                </c:pt>
                <c:pt idx="33">
                  <c:v>21</c:v>
                </c:pt>
                <c:pt idx="34">
                  <c:v>21</c:v>
                </c:pt>
                <c:pt idx="35">
                  <c:v>21</c:v>
                </c:pt>
                <c:pt idx="36">
                  <c:v>21</c:v>
                </c:pt>
                <c:pt idx="37">
                  <c:v>21</c:v>
                </c:pt>
                <c:pt idx="38">
                  <c:v>22</c:v>
                </c:pt>
                <c:pt idx="39">
                  <c:v>22</c:v>
                </c:pt>
                <c:pt idx="40">
                  <c:v>22</c:v>
                </c:pt>
                <c:pt idx="41">
                  <c:v>22</c:v>
                </c:pt>
                <c:pt idx="42">
                  <c:v>22</c:v>
                </c:pt>
                <c:pt idx="43">
                  <c:v>22</c:v>
                </c:pt>
                <c:pt idx="44">
                  <c:v>23</c:v>
                </c:pt>
                <c:pt idx="45">
                  <c:v>23</c:v>
                </c:pt>
                <c:pt idx="46">
                  <c:v>23</c:v>
                </c:pt>
                <c:pt idx="47">
                  <c:v>26</c:v>
                </c:pt>
                <c:pt idx="48">
                  <c:v>26</c:v>
                </c:pt>
                <c:pt idx="49">
                  <c:v>26</c:v>
                </c:pt>
                <c:pt idx="50">
                  <c:v>26</c:v>
                </c:pt>
                <c:pt idx="51">
                  <c:v>27</c:v>
                </c:pt>
                <c:pt idx="52">
                  <c:v>27</c:v>
                </c:pt>
                <c:pt idx="53">
                  <c:v>27</c:v>
                </c:pt>
                <c:pt idx="54">
                  <c:v>27</c:v>
                </c:pt>
                <c:pt idx="55">
                  <c:v>28</c:v>
                </c:pt>
                <c:pt idx="56">
                  <c:v>29</c:v>
                </c:pt>
                <c:pt idx="57">
                  <c:v>30</c:v>
                </c:pt>
                <c:pt idx="58">
                  <c:v>31</c:v>
                </c:pt>
                <c:pt idx="59">
                  <c:v>32</c:v>
                </c:pt>
                <c:pt idx="60">
                  <c:v>34</c:v>
                </c:pt>
                <c:pt idx="61">
                  <c:v>35</c:v>
                </c:pt>
                <c:pt idx="62">
                  <c:v>38</c:v>
                </c:pt>
                <c:pt idx="63">
                  <c:v>38</c:v>
                </c:pt>
                <c:pt idx="64">
                  <c:v>38</c:v>
                </c:pt>
                <c:pt idx="65">
                  <c:v>39</c:v>
                </c:pt>
                <c:pt idx="66">
                  <c:v>46</c:v>
                </c:pt>
                <c:pt idx="67">
                  <c:v>53</c:v>
                </c:pt>
                <c:pt idx="68">
                  <c:v>64</c:v>
                </c:pt>
                <c:pt idx="69">
                  <c:v>74</c:v>
                </c:pt>
                <c:pt idx="70">
                  <c:v>85</c:v>
                </c:pt>
              </c:numCache>
            </c:numRef>
          </c:val>
        </c:ser>
        <c:dLbls>
          <c:showLegendKey val="0"/>
          <c:showVal val="0"/>
          <c:showCatName val="0"/>
          <c:showSerName val="0"/>
          <c:showPercent val="0"/>
          <c:showBubbleSize val="0"/>
        </c:dLbls>
        <c:gapWidth val="182"/>
        <c:axId val="-541352944"/>
        <c:axId val="-541357296"/>
      </c:barChart>
      <c:catAx>
        <c:axId val="-541352944"/>
        <c:scaling>
          <c:orientation val="minMax"/>
        </c:scaling>
        <c:delete val="1"/>
        <c:axPos val="l"/>
        <c:numFmt formatCode="General" sourceLinked="1"/>
        <c:majorTickMark val="none"/>
        <c:minorTickMark val="none"/>
        <c:tickLblPos val="nextTo"/>
        <c:crossAx val="-541357296"/>
        <c:crosses val="autoZero"/>
        <c:auto val="1"/>
        <c:lblAlgn val="ctr"/>
        <c:lblOffset val="100"/>
        <c:noMultiLvlLbl val="0"/>
      </c:catAx>
      <c:valAx>
        <c:axId val="-541357296"/>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35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a:t>
            </a:r>
            <a:r>
              <a:rPr lang="en-US" sz="1200" baseline="0" dirty="0" smtClean="0"/>
              <a:t> Days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Days Frequency</c:v>
                </c:pt>
              </c:strCache>
            </c:strRef>
          </c:tx>
          <c:spPr>
            <a:solidFill>
              <a:schemeClr val="accent2"/>
            </a:solidFill>
            <a:ln>
              <a:noFill/>
            </a:ln>
            <a:effectLst/>
          </c:spPr>
          <c:invertIfNegative val="0"/>
          <c:cat>
            <c:numRef>
              <c:f>Sheet1!$A$2:$A$26</c:f>
              <c:numCache>
                <c:formatCode>General</c:formatCode>
                <c:ptCount val="25"/>
                <c:pt idx="0">
                  <c:v>1</c:v>
                </c:pt>
                <c:pt idx="1">
                  <c:v>3</c:v>
                </c:pt>
                <c:pt idx="2">
                  <c:v>5</c:v>
                </c:pt>
                <c:pt idx="3">
                  <c:v>7</c:v>
                </c:pt>
                <c:pt idx="4">
                  <c:v>9</c:v>
                </c:pt>
                <c:pt idx="5">
                  <c:v>11</c:v>
                </c:pt>
                <c:pt idx="6">
                  <c:v>13</c:v>
                </c:pt>
                <c:pt idx="7">
                  <c:v>15</c:v>
                </c:pt>
                <c:pt idx="8">
                  <c:v>17</c:v>
                </c:pt>
                <c:pt idx="9">
                  <c:v>19</c:v>
                </c:pt>
                <c:pt idx="10">
                  <c:v>21</c:v>
                </c:pt>
                <c:pt idx="11">
                  <c:v>23</c:v>
                </c:pt>
                <c:pt idx="12">
                  <c:v>25</c:v>
                </c:pt>
                <c:pt idx="13">
                  <c:v>27</c:v>
                </c:pt>
                <c:pt idx="14">
                  <c:v>29</c:v>
                </c:pt>
                <c:pt idx="15">
                  <c:v>31</c:v>
                </c:pt>
                <c:pt idx="16">
                  <c:v>33</c:v>
                </c:pt>
                <c:pt idx="17">
                  <c:v>35</c:v>
                </c:pt>
                <c:pt idx="18">
                  <c:v>37</c:v>
                </c:pt>
                <c:pt idx="19">
                  <c:v>39</c:v>
                </c:pt>
                <c:pt idx="20">
                  <c:v>41</c:v>
                </c:pt>
                <c:pt idx="21">
                  <c:v>43</c:v>
                </c:pt>
                <c:pt idx="22">
                  <c:v>45</c:v>
                </c:pt>
                <c:pt idx="23">
                  <c:v>47</c:v>
                </c:pt>
                <c:pt idx="24">
                  <c:v>49</c:v>
                </c:pt>
              </c:numCache>
            </c:numRef>
          </c:cat>
          <c:val>
            <c:numRef>
              <c:f>Sheet1!$B$2:$B$26</c:f>
              <c:numCache>
                <c:formatCode>General</c:formatCode>
                <c:ptCount val="25"/>
                <c:pt idx="0">
                  <c:v>0</c:v>
                </c:pt>
                <c:pt idx="1">
                  <c:v>1</c:v>
                </c:pt>
                <c:pt idx="2">
                  <c:v>3</c:v>
                </c:pt>
                <c:pt idx="3">
                  <c:v>1</c:v>
                </c:pt>
                <c:pt idx="4">
                  <c:v>2</c:v>
                </c:pt>
                <c:pt idx="5">
                  <c:v>0</c:v>
                </c:pt>
                <c:pt idx="6">
                  <c:v>4</c:v>
                </c:pt>
                <c:pt idx="7">
                  <c:v>7</c:v>
                </c:pt>
                <c:pt idx="8">
                  <c:v>2</c:v>
                </c:pt>
                <c:pt idx="9">
                  <c:v>7</c:v>
                </c:pt>
                <c:pt idx="10">
                  <c:v>13</c:v>
                </c:pt>
                <c:pt idx="11">
                  <c:v>9</c:v>
                </c:pt>
                <c:pt idx="12">
                  <c:v>0</c:v>
                </c:pt>
                <c:pt idx="13">
                  <c:v>7</c:v>
                </c:pt>
                <c:pt idx="14">
                  <c:v>2</c:v>
                </c:pt>
                <c:pt idx="15">
                  <c:v>3</c:v>
                </c:pt>
                <c:pt idx="16">
                  <c:v>1</c:v>
                </c:pt>
                <c:pt idx="17">
                  <c:v>2</c:v>
                </c:pt>
                <c:pt idx="18">
                  <c:v>0</c:v>
                </c:pt>
                <c:pt idx="19">
                  <c:v>3</c:v>
                </c:pt>
                <c:pt idx="20">
                  <c:v>0</c:v>
                </c:pt>
                <c:pt idx="21">
                  <c:v>0</c:v>
                </c:pt>
                <c:pt idx="22">
                  <c:v>0</c:v>
                </c:pt>
                <c:pt idx="23">
                  <c:v>1</c:v>
                </c:pt>
                <c:pt idx="24">
                  <c:v>0</c:v>
                </c:pt>
              </c:numCache>
            </c:numRef>
          </c:val>
        </c:ser>
        <c:dLbls>
          <c:showLegendKey val="0"/>
          <c:showVal val="0"/>
          <c:showCatName val="0"/>
          <c:showSerName val="0"/>
          <c:showPercent val="0"/>
          <c:showBubbleSize val="0"/>
        </c:dLbls>
        <c:gapWidth val="219"/>
        <c:overlap val="-27"/>
        <c:axId val="-541363824"/>
        <c:axId val="-541352400"/>
      </c:barChart>
      <c:catAx>
        <c:axId val="-54136382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Days</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2400"/>
        <c:crosses val="autoZero"/>
        <c:auto val="1"/>
        <c:lblAlgn val="ctr"/>
        <c:lblOffset val="100"/>
        <c:noMultiLvlLbl val="0"/>
      </c:catAx>
      <c:valAx>
        <c:axId val="-54135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6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a:t>
            </a:r>
            <a:r>
              <a:rPr lang="en-US" sz="1200" baseline="0" dirty="0" smtClean="0"/>
              <a:t>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Sheet1!$A$2:$A$27</c:f>
              <c:numCache>
                <c:formatCode>_(* #,##0_);_(* \(#,##0\);_(* "-"??_);_(@_)</c:formatCode>
                <c:ptCount val="26"/>
                <c:pt idx="0">
                  <c:v>500</c:v>
                </c:pt>
                <c:pt idx="1">
                  <c:v>1000</c:v>
                </c:pt>
                <c:pt idx="2">
                  <c:v>1500</c:v>
                </c:pt>
                <c:pt idx="3">
                  <c:v>2000</c:v>
                </c:pt>
                <c:pt idx="4">
                  <c:v>2500</c:v>
                </c:pt>
                <c:pt idx="5">
                  <c:v>3000</c:v>
                </c:pt>
                <c:pt idx="6">
                  <c:v>3500</c:v>
                </c:pt>
                <c:pt idx="7">
                  <c:v>4000</c:v>
                </c:pt>
                <c:pt idx="8">
                  <c:v>4500</c:v>
                </c:pt>
                <c:pt idx="9">
                  <c:v>5000</c:v>
                </c:pt>
                <c:pt idx="10">
                  <c:v>5500</c:v>
                </c:pt>
                <c:pt idx="11">
                  <c:v>6000</c:v>
                </c:pt>
                <c:pt idx="12">
                  <c:v>6500</c:v>
                </c:pt>
                <c:pt idx="13">
                  <c:v>7000</c:v>
                </c:pt>
                <c:pt idx="14">
                  <c:v>7500</c:v>
                </c:pt>
                <c:pt idx="15">
                  <c:v>8000</c:v>
                </c:pt>
                <c:pt idx="16">
                  <c:v>8500</c:v>
                </c:pt>
                <c:pt idx="17">
                  <c:v>9000</c:v>
                </c:pt>
                <c:pt idx="18">
                  <c:v>9500</c:v>
                </c:pt>
                <c:pt idx="19">
                  <c:v>10000</c:v>
                </c:pt>
                <c:pt idx="20">
                  <c:v>10500</c:v>
                </c:pt>
                <c:pt idx="21">
                  <c:v>11000</c:v>
                </c:pt>
                <c:pt idx="22">
                  <c:v>11500</c:v>
                </c:pt>
                <c:pt idx="23">
                  <c:v>12000</c:v>
                </c:pt>
                <c:pt idx="24">
                  <c:v>12500</c:v>
                </c:pt>
                <c:pt idx="25">
                  <c:v>13000</c:v>
                </c:pt>
              </c:numCache>
            </c:numRef>
          </c:cat>
          <c:val>
            <c:numRef>
              <c:f>Sheet1!$B$2:$B$27</c:f>
              <c:numCache>
                <c:formatCode>General</c:formatCode>
                <c:ptCount val="26"/>
                <c:pt idx="0">
                  <c:v>1</c:v>
                </c:pt>
                <c:pt idx="1">
                  <c:v>3</c:v>
                </c:pt>
                <c:pt idx="2">
                  <c:v>3</c:v>
                </c:pt>
                <c:pt idx="3">
                  <c:v>0</c:v>
                </c:pt>
                <c:pt idx="4">
                  <c:v>3</c:v>
                </c:pt>
                <c:pt idx="5">
                  <c:v>3</c:v>
                </c:pt>
                <c:pt idx="6">
                  <c:v>2</c:v>
                </c:pt>
                <c:pt idx="7">
                  <c:v>3</c:v>
                </c:pt>
                <c:pt idx="8">
                  <c:v>8</c:v>
                </c:pt>
                <c:pt idx="9">
                  <c:v>4</c:v>
                </c:pt>
                <c:pt idx="10">
                  <c:v>2</c:v>
                </c:pt>
                <c:pt idx="11">
                  <c:v>1</c:v>
                </c:pt>
                <c:pt idx="12">
                  <c:v>1</c:v>
                </c:pt>
                <c:pt idx="13">
                  <c:v>1</c:v>
                </c:pt>
                <c:pt idx="14">
                  <c:v>3</c:v>
                </c:pt>
                <c:pt idx="15">
                  <c:v>2</c:v>
                </c:pt>
                <c:pt idx="16">
                  <c:v>7</c:v>
                </c:pt>
                <c:pt idx="17">
                  <c:v>21</c:v>
                </c:pt>
                <c:pt idx="18">
                  <c:v>54</c:v>
                </c:pt>
                <c:pt idx="19">
                  <c:v>58</c:v>
                </c:pt>
                <c:pt idx="20">
                  <c:v>25</c:v>
                </c:pt>
                <c:pt idx="21">
                  <c:v>4</c:v>
                </c:pt>
                <c:pt idx="22">
                  <c:v>1</c:v>
                </c:pt>
                <c:pt idx="23">
                  <c:v>0</c:v>
                </c:pt>
                <c:pt idx="24">
                  <c:v>1</c:v>
                </c:pt>
                <c:pt idx="25">
                  <c:v>0</c:v>
                </c:pt>
              </c:numCache>
            </c:numRef>
          </c:val>
        </c:ser>
        <c:dLbls>
          <c:showLegendKey val="0"/>
          <c:showVal val="0"/>
          <c:showCatName val="0"/>
          <c:showSerName val="0"/>
          <c:showPercent val="0"/>
          <c:showBubbleSize val="0"/>
        </c:dLbls>
        <c:gapWidth val="219"/>
        <c:overlap val="-27"/>
        <c:axId val="-541356208"/>
        <c:axId val="-541351856"/>
      </c:barChart>
      <c:catAx>
        <c:axId val="-54135620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1856"/>
        <c:crosses val="autoZero"/>
        <c:auto val="1"/>
        <c:lblAlgn val="ctr"/>
        <c:lblOffset val="100"/>
        <c:noMultiLvlLbl val="0"/>
      </c:catAx>
      <c:valAx>
        <c:axId val="-54135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3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a:t>
            </a:r>
            <a:r>
              <a:rPr lang="en-US" sz="1200" baseline="0" dirty="0" smtClean="0"/>
              <a:t>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Sheet1!$A$2:$A$26</c:f>
              <c:numCache>
                <c:formatCode>_(* #,##0_);_(* \(#,##0\);_(* "-"??_);_(@_)</c:formatCode>
                <c:ptCount val="25"/>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numCache>
            </c:numRef>
          </c:cat>
          <c:val>
            <c:numRef>
              <c:f>Sheet1!$B$2:$B$26</c:f>
              <c:numCache>
                <c:formatCode>General</c:formatCode>
                <c:ptCount val="25"/>
                <c:pt idx="0">
                  <c:v>0</c:v>
                </c:pt>
                <c:pt idx="1">
                  <c:v>0</c:v>
                </c:pt>
                <c:pt idx="2">
                  <c:v>0</c:v>
                </c:pt>
                <c:pt idx="3">
                  <c:v>1</c:v>
                </c:pt>
                <c:pt idx="4">
                  <c:v>1</c:v>
                </c:pt>
                <c:pt idx="5">
                  <c:v>4</c:v>
                </c:pt>
                <c:pt idx="6">
                  <c:v>1</c:v>
                </c:pt>
                <c:pt idx="7">
                  <c:v>4</c:v>
                </c:pt>
                <c:pt idx="8">
                  <c:v>3</c:v>
                </c:pt>
                <c:pt idx="9">
                  <c:v>5</c:v>
                </c:pt>
                <c:pt idx="10">
                  <c:v>17</c:v>
                </c:pt>
                <c:pt idx="11">
                  <c:v>4</c:v>
                </c:pt>
                <c:pt idx="12">
                  <c:v>1</c:v>
                </c:pt>
                <c:pt idx="13">
                  <c:v>4</c:v>
                </c:pt>
                <c:pt idx="14">
                  <c:v>4</c:v>
                </c:pt>
                <c:pt idx="15">
                  <c:v>2</c:v>
                </c:pt>
                <c:pt idx="16">
                  <c:v>4</c:v>
                </c:pt>
                <c:pt idx="17">
                  <c:v>16</c:v>
                </c:pt>
                <c:pt idx="18">
                  <c:v>54</c:v>
                </c:pt>
                <c:pt idx="19">
                  <c:v>14</c:v>
                </c:pt>
                <c:pt idx="20">
                  <c:v>0</c:v>
                </c:pt>
                <c:pt idx="21">
                  <c:v>1</c:v>
                </c:pt>
                <c:pt idx="22">
                  <c:v>1</c:v>
                </c:pt>
                <c:pt idx="23">
                  <c:v>0</c:v>
                </c:pt>
                <c:pt idx="24">
                  <c:v>0</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Sheet1!$A$2:$A$26</c:f>
              <c:numCache>
                <c:formatCode>_(* #,##0_);_(* \(#,##0\);_(* "-"??_);_(@_)</c:formatCode>
                <c:ptCount val="25"/>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pt idx="20">
                  <c:v>21000</c:v>
                </c:pt>
                <c:pt idx="21">
                  <c:v>22000</c:v>
                </c:pt>
                <c:pt idx="22">
                  <c:v>23000</c:v>
                </c:pt>
                <c:pt idx="23">
                  <c:v>24000</c:v>
                </c:pt>
                <c:pt idx="24">
                  <c:v>25000</c:v>
                </c:pt>
              </c:numCache>
            </c:numRef>
          </c:cat>
          <c:val>
            <c:numRef>
              <c:f>Sheet1!$C$2:$C$26</c:f>
              <c:numCache>
                <c:formatCode>General</c:formatCode>
                <c:ptCount val="25"/>
                <c:pt idx="0">
                  <c:v>1</c:v>
                </c:pt>
                <c:pt idx="1">
                  <c:v>1</c:v>
                </c:pt>
                <c:pt idx="2">
                  <c:v>1</c:v>
                </c:pt>
                <c:pt idx="3">
                  <c:v>0</c:v>
                </c:pt>
                <c:pt idx="4">
                  <c:v>1</c:v>
                </c:pt>
                <c:pt idx="5">
                  <c:v>2</c:v>
                </c:pt>
                <c:pt idx="6">
                  <c:v>1</c:v>
                </c:pt>
                <c:pt idx="7">
                  <c:v>1</c:v>
                </c:pt>
                <c:pt idx="8">
                  <c:v>1</c:v>
                </c:pt>
                <c:pt idx="9">
                  <c:v>6</c:v>
                </c:pt>
                <c:pt idx="10">
                  <c:v>14</c:v>
                </c:pt>
                <c:pt idx="11">
                  <c:v>3</c:v>
                </c:pt>
                <c:pt idx="12">
                  <c:v>4</c:v>
                </c:pt>
                <c:pt idx="13">
                  <c:v>3</c:v>
                </c:pt>
                <c:pt idx="14">
                  <c:v>2</c:v>
                </c:pt>
                <c:pt idx="15">
                  <c:v>4</c:v>
                </c:pt>
                <c:pt idx="16">
                  <c:v>4</c:v>
                </c:pt>
                <c:pt idx="17">
                  <c:v>16</c:v>
                </c:pt>
                <c:pt idx="18">
                  <c:v>32</c:v>
                </c:pt>
                <c:pt idx="19">
                  <c:v>12</c:v>
                </c:pt>
                <c:pt idx="20">
                  <c:v>9</c:v>
                </c:pt>
                <c:pt idx="21">
                  <c:v>2</c:v>
                </c:pt>
                <c:pt idx="22">
                  <c:v>0</c:v>
                </c:pt>
                <c:pt idx="23">
                  <c:v>0</c:v>
                </c:pt>
                <c:pt idx="24">
                  <c:v>0</c:v>
                </c:pt>
              </c:numCache>
            </c:numRef>
          </c:val>
        </c:ser>
        <c:dLbls>
          <c:showLegendKey val="0"/>
          <c:showVal val="0"/>
          <c:showCatName val="0"/>
          <c:showSerName val="0"/>
          <c:showPercent val="0"/>
          <c:showBubbleSize val="0"/>
        </c:dLbls>
        <c:gapWidth val="219"/>
        <c:overlap val="-27"/>
        <c:axId val="-538700368"/>
        <c:axId val="-538706352"/>
      </c:barChart>
      <c:catAx>
        <c:axId val="-53870036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06352"/>
        <c:crosses val="autoZero"/>
        <c:auto val="1"/>
        <c:lblAlgn val="ctr"/>
        <c:lblOffset val="100"/>
        <c:noMultiLvlLbl val="0"/>
      </c:catAx>
      <c:valAx>
        <c:axId val="-538706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00368"/>
        <c:crosses val="autoZero"/>
        <c:crossBetween val="between"/>
      </c:valAx>
      <c:spPr>
        <a:noFill/>
        <a:ln>
          <a:noFill/>
        </a:ln>
        <a:effectLst/>
      </c:spPr>
    </c:plotArea>
    <c:legend>
      <c:legendPos val="b"/>
      <c:layout>
        <c:manualLayout>
          <c:xMode val="edge"/>
          <c:yMode val="edge"/>
          <c:x val="0.7981437007874016"/>
          <c:y val="0.27980019685039376"/>
          <c:w val="0.10579593175853017"/>
          <c:h val="0.1389498031496063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dirty="0" smtClean="0"/>
              <a:t>New Well Drilling Activity</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5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1858.2384615384619</c:v>
                </c:pt>
                <c:pt idx="1">
                  <c:v>1925.8539807692307</c:v>
                </c:pt>
                <c:pt idx="2">
                  <c:v>2129.8027525711536</c:v>
                </c:pt>
                <c:pt idx="3">
                  <c:v>1130.8226593660966</c:v>
                </c:pt>
                <c:pt idx="4">
                  <c:v>1207.5065684336887</c:v>
                </c:pt>
              </c:numCache>
            </c:numRef>
          </c:val>
        </c:ser>
        <c:ser>
          <c:idx val="1"/>
          <c:order val="1"/>
          <c:tx>
            <c:strRef>
              <c:f>Sheet1!$A$3</c:f>
              <c:strCache>
                <c:ptCount val="1"/>
                <c:pt idx="0">
                  <c:v>Vertical</c:v>
                </c:pt>
              </c:strCache>
            </c:strRef>
          </c:tx>
          <c:spPr>
            <a:solidFill>
              <a:schemeClr val="accent5">
                <a:lumMod val="40000"/>
                <a:lumOff val="600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5136.4423076923076</c:v>
                </c:pt>
                <c:pt idx="1">
                  <c:v>4511.8269230769229</c:v>
                </c:pt>
                <c:pt idx="2">
                  <c:v>3223.1692307692306</c:v>
                </c:pt>
                <c:pt idx="3">
                  <c:v>948.31781676784954</c:v>
                </c:pt>
                <c:pt idx="4">
                  <c:v>1064.0125904135273</c:v>
                </c:pt>
              </c:numCache>
            </c:numRef>
          </c:val>
        </c:ser>
        <c:dLbls>
          <c:showLegendKey val="0"/>
          <c:showVal val="0"/>
          <c:showCatName val="0"/>
          <c:showSerName val="0"/>
          <c:showPercent val="0"/>
          <c:showBubbleSize val="0"/>
        </c:dLbls>
        <c:gapWidth val="95"/>
        <c:overlap val="100"/>
        <c:axId val="-538710160"/>
        <c:axId val="-538710704"/>
      </c:barChart>
      <c:catAx>
        <c:axId val="-538710160"/>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38710704"/>
        <c:crosses val="autoZero"/>
        <c:auto val="1"/>
        <c:lblAlgn val="ctr"/>
        <c:lblOffset val="100"/>
        <c:noMultiLvlLbl val="0"/>
      </c:catAx>
      <c:valAx>
        <c:axId val="-53871070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dirty="0" smtClean="0"/>
                  <a:t>New Wells Drilled</a:t>
                </a:r>
                <a:endParaRPr lang="en-US" sz="1100" dirty="0"/>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38710160"/>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100" b="0" i="0" u="none" strike="noStrike" kern="1200" baseline="0">
                <a:solidFill>
                  <a:schemeClr val="tx1"/>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Companies</a:t>
            </a:r>
            <a:r>
              <a:rPr lang="en-US" baseline="0" dirty="0" smtClean="0"/>
              <a:t> Ranked by Total Revenues</a:t>
            </a:r>
            <a:endParaRPr lang="en-US" dirty="0"/>
          </a:p>
        </c:rich>
      </c:tx>
      <c:layout>
        <c:manualLayout>
          <c:xMode val="edge"/>
          <c:yMode val="edge"/>
          <c:x val="0.28534903531795369"/>
          <c:y val="2.2681660539621198E-2"/>
        </c:manualLayout>
      </c:layout>
      <c:overlay val="0"/>
    </c:title>
    <c:autoTitleDeleted val="0"/>
    <c:plotArea>
      <c:layout/>
      <c:barChart>
        <c:barDir val="col"/>
        <c:grouping val="stacked"/>
        <c:varyColors val="0"/>
        <c:ser>
          <c:idx val="0"/>
          <c:order val="0"/>
          <c:tx>
            <c:strRef>
              <c:f>Sheet1!$B$1</c:f>
              <c:strCache>
                <c:ptCount val="1"/>
                <c:pt idx="0">
                  <c:v>Sales</c:v>
                </c:pt>
              </c:strCache>
            </c:strRef>
          </c:tx>
          <c:invertIfNegative val="0"/>
          <c:cat>
            <c:strRef>
              <c:f>Sheet1!$A$2:$A$25</c:f>
              <c:strCache>
                <c:ptCount val="24"/>
                <c:pt idx="0">
                  <c:v>SLB</c:v>
                </c:pt>
                <c:pt idx="1">
                  <c:v>BHI</c:v>
                </c:pt>
                <c:pt idx="2">
                  <c:v>HAL</c:v>
                </c:pt>
                <c:pt idx="3">
                  <c:v>WFT</c:v>
                </c:pt>
                <c:pt idx="4">
                  <c:v>SDI</c:v>
                </c:pt>
                <c:pt idx="5">
                  <c:v>PHX</c:v>
                </c:pt>
                <c:pt idx="6">
                  <c:v>COSL</c:v>
                </c:pt>
                <c:pt idx="7">
                  <c:v>GyroD</c:v>
                </c:pt>
                <c:pt idx="8">
                  <c:v>MS</c:v>
                </c:pt>
                <c:pt idx="9">
                  <c:v>Leam</c:v>
                </c:pt>
                <c:pt idx="10">
                  <c:v>PD</c:v>
                </c:pt>
                <c:pt idx="11">
                  <c:v>NBR</c:v>
                </c:pt>
                <c:pt idx="12">
                  <c:v>Crescent</c:v>
                </c:pt>
                <c:pt idx="13">
                  <c:v>Cathedral</c:v>
                </c:pt>
                <c:pt idx="14">
                  <c:v>DDC</c:v>
                </c:pt>
                <c:pt idx="15">
                  <c:v>Archer</c:v>
                </c:pt>
                <c:pt idx="16">
                  <c:v>Pacesetter</c:v>
                </c:pt>
                <c:pt idx="17">
                  <c:v>ProD</c:v>
                </c:pt>
                <c:pt idx="18">
                  <c:v>SanAn</c:v>
                </c:pt>
                <c:pt idx="19">
                  <c:v>SPN</c:v>
                </c:pt>
                <c:pt idx="20">
                  <c:v>Ensign</c:v>
                </c:pt>
                <c:pt idx="21">
                  <c:v>Enseco</c:v>
                </c:pt>
                <c:pt idx="22">
                  <c:v>Payzone</c:v>
                </c:pt>
                <c:pt idx="23">
                  <c:v>Calmena</c:v>
                </c:pt>
              </c:strCache>
            </c:strRef>
          </c:cat>
          <c:val>
            <c:numRef>
              <c:f>Sheet1!$B$2:$B$25</c:f>
              <c:numCache>
                <c:formatCode>"$"#,##0</c:formatCode>
                <c:ptCount val="24"/>
                <c:pt idx="0">
                  <c:v>5100</c:v>
                </c:pt>
                <c:pt idx="1">
                  <c:v>2800</c:v>
                </c:pt>
                <c:pt idx="2">
                  <c:v>2200</c:v>
                </c:pt>
                <c:pt idx="3">
                  <c:v>1500</c:v>
                </c:pt>
                <c:pt idx="4">
                  <c:v>650</c:v>
                </c:pt>
                <c:pt idx="5">
                  <c:v>450</c:v>
                </c:pt>
                <c:pt idx="6">
                  <c:v>315</c:v>
                </c:pt>
                <c:pt idx="7">
                  <c:v>300</c:v>
                </c:pt>
                <c:pt idx="8">
                  <c:v>250</c:v>
                </c:pt>
                <c:pt idx="9">
                  <c:v>250</c:v>
                </c:pt>
                <c:pt idx="10">
                  <c:v>220</c:v>
                </c:pt>
                <c:pt idx="11">
                  <c:v>210</c:v>
                </c:pt>
                <c:pt idx="12">
                  <c:v>200</c:v>
                </c:pt>
                <c:pt idx="13">
                  <c:v>190</c:v>
                </c:pt>
                <c:pt idx="14">
                  <c:v>145</c:v>
                </c:pt>
                <c:pt idx="15">
                  <c:v>140</c:v>
                </c:pt>
                <c:pt idx="16">
                  <c:v>125</c:v>
                </c:pt>
                <c:pt idx="17">
                  <c:v>115</c:v>
                </c:pt>
                <c:pt idx="18">
                  <c:v>90</c:v>
                </c:pt>
                <c:pt idx="19">
                  <c:v>90</c:v>
                </c:pt>
                <c:pt idx="20">
                  <c:v>85</c:v>
                </c:pt>
                <c:pt idx="21">
                  <c:v>35</c:v>
                </c:pt>
                <c:pt idx="22">
                  <c:v>23</c:v>
                </c:pt>
                <c:pt idx="23">
                  <c:v>15</c:v>
                </c:pt>
              </c:numCache>
            </c:numRef>
          </c:val>
        </c:ser>
        <c:dLbls>
          <c:showLegendKey val="0"/>
          <c:showVal val="0"/>
          <c:showCatName val="0"/>
          <c:showSerName val="0"/>
          <c:showPercent val="0"/>
          <c:showBubbleSize val="0"/>
        </c:dLbls>
        <c:gapWidth val="100"/>
        <c:overlap val="100"/>
        <c:axId val="-551081392"/>
        <c:axId val="-551087920"/>
      </c:barChart>
      <c:catAx>
        <c:axId val="-551081392"/>
        <c:scaling>
          <c:orientation val="minMax"/>
        </c:scaling>
        <c:delete val="0"/>
        <c:axPos val="b"/>
        <c:numFmt formatCode="General" sourceLinked="1"/>
        <c:majorTickMark val="out"/>
        <c:minorTickMark val="none"/>
        <c:tickLblPos val="nextTo"/>
        <c:txPr>
          <a:bodyPr rot="5400000" vert="horz"/>
          <a:lstStyle/>
          <a:p>
            <a:pPr>
              <a:defRPr sz="900"/>
            </a:pPr>
            <a:endParaRPr lang="en-US"/>
          </a:p>
        </c:txPr>
        <c:crossAx val="-551087920"/>
        <c:crosses val="autoZero"/>
        <c:auto val="1"/>
        <c:lblAlgn val="ctr"/>
        <c:lblOffset val="100"/>
        <c:noMultiLvlLbl val="0"/>
      </c:catAx>
      <c:valAx>
        <c:axId val="-551087920"/>
        <c:scaling>
          <c:orientation val="minMax"/>
        </c:scaling>
        <c:delete val="0"/>
        <c:axPos val="l"/>
        <c:majorGridlines/>
        <c:title>
          <c:tx>
            <c:rich>
              <a:bodyPr rot="-5400000" vert="horz"/>
              <a:lstStyle/>
              <a:p>
                <a:pPr>
                  <a:defRPr/>
                </a:pPr>
                <a:r>
                  <a:rPr lang="en-US" dirty="0" smtClean="0"/>
                  <a:t>Million</a:t>
                </a:r>
                <a:endParaRPr lang="en-US" dirty="0"/>
              </a:p>
            </c:rich>
          </c:tx>
          <c:overlay val="0"/>
        </c:title>
        <c:numFmt formatCode="&quot;$&quot;#,##0" sourceLinked="1"/>
        <c:majorTickMark val="out"/>
        <c:minorTickMark val="none"/>
        <c:tickLblPos val="nextTo"/>
        <c:crossAx val="-551081392"/>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24841347281158E-2"/>
          <c:y val="0.20899008892545148"/>
          <c:w val="0.42578352507809714"/>
          <c:h val="0.52924256669408853"/>
        </c:manualLayout>
      </c:layout>
      <c:pieChart>
        <c:varyColors val="1"/>
        <c:ser>
          <c:idx val="0"/>
          <c:order val="0"/>
          <c:tx>
            <c:strRef>
              <c:f>Sheet1!$B$1</c:f>
              <c:strCache>
                <c:ptCount val="1"/>
                <c:pt idx="0">
                  <c:v>Sales</c:v>
                </c:pt>
              </c:strCache>
            </c:strRef>
          </c:tx>
          <c:explosion val="15"/>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Pt>
            <c:idx val="19"/>
            <c:bubble3D val="0"/>
            <c:spPr>
              <a:solidFill>
                <a:schemeClr val="accent5">
                  <a:lumMod val="70000"/>
                  <a:lumOff val="30000"/>
                </a:schemeClr>
              </a:solidFill>
              <a:ln w="19050">
                <a:solidFill>
                  <a:schemeClr val="lt1"/>
                </a:solidFill>
              </a:ln>
              <a:effectLst/>
            </c:spPr>
          </c:dPt>
          <c:dPt>
            <c:idx val="20"/>
            <c:bubble3D val="0"/>
            <c:spPr>
              <a:solidFill>
                <a:schemeClr val="accent4">
                  <a:lumMod val="70000"/>
                  <a:lumOff val="30000"/>
                </a:schemeClr>
              </a:solidFill>
              <a:ln w="19050">
                <a:solidFill>
                  <a:schemeClr val="lt1"/>
                </a:solidFill>
              </a:ln>
              <a:effectLst/>
            </c:spPr>
          </c:dPt>
          <c:dPt>
            <c:idx val="21"/>
            <c:bubble3D val="0"/>
            <c:spPr>
              <a:solidFill>
                <a:schemeClr val="accent6">
                  <a:lumMod val="70000"/>
                </a:schemeClr>
              </a:solidFill>
              <a:ln w="19050">
                <a:solidFill>
                  <a:schemeClr val="lt1"/>
                </a:solidFill>
              </a:ln>
              <a:effectLst/>
            </c:spPr>
          </c:dPt>
          <c:dPt>
            <c:idx val="22"/>
            <c:bubble3D val="0"/>
            <c:spPr>
              <a:solidFill>
                <a:schemeClr val="accent5">
                  <a:lumMod val="70000"/>
                </a:schemeClr>
              </a:solidFill>
              <a:ln w="19050">
                <a:solidFill>
                  <a:schemeClr val="lt1"/>
                </a:solidFill>
              </a:ln>
              <a:effectLst/>
            </c:spPr>
          </c:dPt>
          <c:dPt>
            <c:idx val="23"/>
            <c:bubble3D val="0"/>
            <c:spPr>
              <a:solidFill>
                <a:schemeClr val="accent4">
                  <a:lumMod val="7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WPX Energy</c:v>
                </c:pt>
                <c:pt idx="1">
                  <c:v>Encana</c:v>
                </c:pt>
                <c:pt idx="2">
                  <c:v>Noble Energy</c:v>
                </c:pt>
                <c:pt idx="3">
                  <c:v>BP America </c:v>
                </c:pt>
                <c:pt idx="4">
                  <c:v>Ultra Petroleum</c:v>
                </c:pt>
                <c:pt idx="5">
                  <c:v>Barrett</c:v>
                </c:pt>
                <c:pt idx="6">
                  <c:v>Kerr-McGee Oil &amp; Gas</c:v>
                </c:pt>
                <c:pt idx="7">
                  <c:v>Anadarko</c:v>
                </c:pt>
                <c:pt idx="8">
                  <c:v>QEP Energy</c:v>
                </c:pt>
                <c:pt idx="9">
                  <c:v>Bonanza Creek Energy</c:v>
                </c:pt>
                <c:pt idx="10">
                  <c:v>PDC Energy</c:v>
                </c:pt>
                <c:pt idx="11">
                  <c:v>Whiting Oil &amp; Gas</c:v>
                </c:pt>
                <c:pt idx="12">
                  <c:v>Linn Operating</c:v>
                </c:pt>
                <c:pt idx="13">
                  <c:v>Synergy</c:v>
                </c:pt>
                <c:pt idx="14">
                  <c:v>Ursa Operating</c:v>
                </c:pt>
                <c:pt idx="15">
                  <c:v>Great Western</c:v>
                </c:pt>
                <c:pt idx="16">
                  <c:v>Chesapeake</c:v>
                </c:pt>
                <c:pt idx="17">
                  <c:v>Bayswater</c:v>
                </c:pt>
                <c:pt idx="18">
                  <c:v>Extraction</c:v>
                </c:pt>
                <c:pt idx="19">
                  <c:v>Samson Resources</c:v>
                </c:pt>
                <c:pt idx="20">
                  <c:v>Wexpro</c:v>
                </c:pt>
                <c:pt idx="21">
                  <c:v>Wiepking-Fullerton</c:v>
                </c:pt>
                <c:pt idx="22">
                  <c:v>Companies with Approximately 1% Share</c:v>
                </c:pt>
                <c:pt idx="23">
                  <c:v>Companies with Less than 1% Share</c:v>
                </c:pt>
              </c:strCache>
            </c:strRef>
          </c:cat>
          <c:val>
            <c:numRef>
              <c:f>Sheet1!$B$2:$B$25</c:f>
              <c:numCache>
                <c:formatCode>0%</c:formatCode>
                <c:ptCount val="24"/>
                <c:pt idx="0">
                  <c:v>8.1460674157303375E-2</c:v>
                </c:pt>
                <c:pt idx="1">
                  <c:v>7.3033707865168537E-2</c:v>
                </c:pt>
                <c:pt idx="2">
                  <c:v>6.4606741573033713E-2</c:v>
                </c:pt>
                <c:pt idx="3">
                  <c:v>5.8988764044943819E-2</c:v>
                </c:pt>
                <c:pt idx="4">
                  <c:v>5.8988764044943819E-2</c:v>
                </c:pt>
                <c:pt idx="5">
                  <c:v>5.6179775280898875E-2</c:v>
                </c:pt>
                <c:pt idx="6">
                  <c:v>5.0561797752808987E-2</c:v>
                </c:pt>
                <c:pt idx="7">
                  <c:v>4.49438202247191E-2</c:v>
                </c:pt>
                <c:pt idx="8">
                  <c:v>4.49438202247191E-2</c:v>
                </c:pt>
                <c:pt idx="9">
                  <c:v>4.2134831460674156E-2</c:v>
                </c:pt>
                <c:pt idx="10">
                  <c:v>3.6516853932584269E-2</c:v>
                </c:pt>
                <c:pt idx="11">
                  <c:v>2.8089887640449437E-2</c:v>
                </c:pt>
                <c:pt idx="12">
                  <c:v>2.5280898876404494E-2</c:v>
                </c:pt>
                <c:pt idx="13">
                  <c:v>2.5280898876404494E-2</c:v>
                </c:pt>
                <c:pt idx="14">
                  <c:v>2.5280898876404494E-2</c:v>
                </c:pt>
                <c:pt idx="15">
                  <c:v>2.247191011235955E-2</c:v>
                </c:pt>
                <c:pt idx="16">
                  <c:v>1.9662921348314606E-2</c:v>
                </c:pt>
                <c:pt idx="17">
                  <c:v>1.6853932584269662E-2</c:v>
                </c:pt>
                <c:pt idx="18">
                  <c:v>1.6853932584269662E-2</c:v>
                </c:pt>
                <c:pt idx="19">
                  <c:v>1.6853932584269662E-2</c:v>
                </c:pt>
                <c:pt idx="20">
                  <c:v>1.6853932584269662E-2</c:v>
                </c:pt>
                <c:pt idx="21">
                  <c:v>1.6853932584269662E-2</c:v>
                </c:pt>
                <c:pt idx="22">
                  <c:v>0.10674157303370786</c:v>
                </c:pt>
                <c:pt idx="23">
                  <c:v>5.0561797752808987E-2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403052914495201"/>
          <c:y val="5.5589074803149605E-2"/>
          <c:w val="0.42388609024736462"/>
          <c:h val="0.9256609251968503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0675853018375"/>
          <c:y val="0.20518405511811028"/>
          <c:w val="0.40046981627296591"/>
          <c:h val="0.60070472440944878"/>
        </c:manualLayout>
      </c:layout>
      <c:pieChart>
        <c:varyColors val="1"/>
        <c:ser>
          <c:idx val="0"/>
          <c:order val="0"/>
          <c:tx>
            <c:strRef>
              <c:f>Sheet1!$B$1</c:f>
              <c:strCache>
                <c:ptCount val="1"/>
                <c:pt idx="0">
                  <c:v>Sales</c:v>
                </c:pt>
              </c:strCache>
            </c:strRef>
          </c:tx>
          <c:explosion val="23"/>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Pt>
            <c:idx val="18"/>
            <c:bubble3D val="0"/>
            <c:spPr>
              <a:solidFill>
                <a:schemeClr val="accent6">
                  <a:lumMod val="70000"/>
                  <a:lumOff val="3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Sheet1!$A$2:$A$20</c:f>
              <c:strCache>
                <c:ptCount val="19"/>
                <c:pt idx="0">
                  <c:v>WPX Energy</c:v>
                </c:pt>
                <c:pt idx="1">
                  <c:v>Barrett</c:v>
                </c:pt>
                <c:pt idx="2">
                  <c:v>Encana</c:v>
                </c:pt>
                <c:pt idx="3">
                  <c:v>Kerr McGee</c:v>
                </c:pt>
                <c:pt idx="4">
                  <c:v>PDC Energy</c:v>
                </c:pt>
                <c:pt idx="5">
                  <c:v>Noble Energy</c:v>
                </c:pt>
                <c:pt idx="6">
                  <c:v>Bonanza Creek Energy</c:v>
                </c:pt>
                <c:pt idx="7">
                  <c:v>Whiting Oil &amp; Gas</c:v>
                </c:pt>
                <c:pt idx="8">
                  <c:v>Extraction</c:v>
                </c:pt>
                <c:pt idx="9">
                  <c:v>Synergy</c:v>
                </c:pt>
                <c:pt idx="10">
                  <c:v>Linn</c:v>
                </c:pt>
                <c:pt idx="11">
                  <c:v>Great Western</c:v>
                </c:pt>
                <c:pt idx="12">
                  <c:v>Ultra Petroleum</c:v>
                </c:pt>
                <c:pt idx="13">
                  <c:v>Ursa Operating</c:v>
                </c:pt>
                <c:pt idx="14">
                  <c:v>Oxy USA</c:v>
                </c:pt>
                <c:pt idx="15">
                  <c:v>Bayswater</c:v>
                </c:pt>
                <c:pt idx="16">
                  <c:v>Samson</c:v>
                </c:pt>
                <c:pt idx="17">
                  <c:v>Companies with ~1% Share</c:v>
                </c:pt>
                <c:pt idx="18">
                  <c:v>Companies with &lt;1% Share</c:v>
                </c:pt>
              </c:strCache>
            </c:strRef>
          </c:cat>
          <c:val>
            <c:numRef>
              <c:f>Sheet1!$B$2:$B$20</c:f>
              <c:numCache>
                <c:formatCode>0%</c:formatCode>
                <c:ptCount val="19"/>
                <c:pt idx="0">
                  <c:v>0.12591242576638173</c:v>
                </c:pt>
                <c:pt idx="1">
                  <c:v>0.10037941627118897</c:v>
                </c:pt>
                <c:pt idx="2">
                  <c:v>9.2298530053198435E-2</c:v>
                </c:pt>
                <c:pt idx="3">
                  <c:v>8.5583486491625074E-2</c:v>
                </c:pt>
                <c:pt idx="4">
                  <c:v>5.5381168426899691E-2</c:v>
                </c:pt>
                <c:pt idx="5">
                  <c:v>5.4067517642716813E-2</c:v>
                </c:pt>
                <c:pt idx="6">
                  <c:v>4.8108324230822286E-2</c:v>
                </c:pt>
                <c:pt idx="7">
                  <c:v>4.6481522213233623E-2</c:v>
                </c:pt>
                <c:pt idx="8">
                  <c:v>4.4776432387293515E-2</c:v>
                </c:pt>
                <c:pt idx="9">
                  <c:v>3.5270055658903746E-2</c:v>
                </c:pt>
                <c:pt idx="10">
                  <c:v>3.0939994258894054E-2</c:v>
                </c:pt>
                <c:pt idx="11">
                  <c:v>2.9731659216898236E-2</c:v>
                </c:pt>
                <c:pt idx="12">
                  <c:v>2.8816903456220341E-2</c:v>
                </c:pt>
                <c:pt idx="13">
                  <c:v>2.7110881632561763E-2</c:v>
                </c:pt>
                <c:pt idx="14">
                  <c:v>2.1143300241201011E-2</c:v>
                </c:pt>
                <c:pt idx="15">
                  <c:v>2.1139572250327133E-2</c:v>
                </c:pt>
                <c:pt idx="16">
                  <c:v>1.9700101774150856E-2</c:v>
                </c:pt>
                <c:pt idx="17">
                  <c:v>8.2629519722935724E-2</c:v>
                </c:pt>
                <c:pt idx="18">
                  <c:v>5.0529188304547029E-2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794000984251968"/>
          <c:y val="5.7468011811023347E-3"/>
          <c:w val="0.40578313648293962"/>
          <c:h val="0.994253198818897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DD Svs</c:v>
                </c:pt>
              </c:strCache>
            </c:strRef>
          </c:tx>
          <c:spPr>
            <a:solidFill>
              <a:schemeClr val="dk1">
                <a:tint val="88500"/>
              </a:schemeClr>
            </a:solidFill>
            <a:ln>
              <a:noFill/>
            </a:ln>
            <a:effectLst/>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418.10365384615392</c:v>
                </c:pt>
                <c:pt idx="1">
                  <c:v>414.05860586538461</c:v>
                </c:pt>
                <c:pt idx="2">
                  <c:v>437.19665792433653</c:v>
                </c:pt>
                <c:pt idx="3">
                  <c:v>415.866145655644</c:v>
                </c:pt>
                <c:pt idx="4">
                  <c:v>412.73279277220348</c:v>
                </c:pt>
              </c:numCache>
            </c:numRef>
          </c:val>
        </c:ser>
        <c:dLbls>
          <c:showLegendKey val="0"/>
          <c:showVal val="0"/>
          <c:showCatName val="0"/>
          <c:showSerName val="0"/>
          <c:showPercent val="0"/>
          <c:showBubbleSize val="0"/>
        </c:dLbls>
        <c:gapWidth val="150"/>
        <c:overlap val="100"/>
        <c:axId val="-538699280"/>
        <c:axId val="-538701456"/>
      </c:barChart>
      <c:catAx>
        <c:axId val="-53869928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8701456"/>
        <c:crosses val="autoZero"/>
        <c:auto val="1"/>
        <c:lblAlgn val="ctr"/>
        <c:lblOffset val="100"/>
        <c:noMultiLvlLbl val="0"/>
      </c:catAx>
      <c:valAx>
        <c:axId val="-538701456"/>
        <c:scaling>
          <c:orientation val="minMax"/>
          <c:min val="0"/>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dirty="0" smtClean="0"/>
                  <a:t>Millions</a:t>
                </a:r>
                <a:endParaRPr lang="en-US"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quot;$&quot;#,##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8699280"/>
        <c:crosses val="autoZero"/>
        <c:crossBetween val="between"/>
      </c:valAx>
      <c:dTable>
        <c:showHorzBorder val="1"/>
        <c:showVertBorder val="1"/>
        <c:showOutline val="1"/>
        <c:showKeys val="0"/>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noFill/>
      <a:prstDash val="solid"/>
    </a:ln>
    <a:effectLst/>
  </c:spPr>
  <c:txPr>
    <a:bodyPr/>
    <a:lstStyle/>
    <a:p>
      <a:pPr>
        <a:defRPr sz="1000"/>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95423228346458"/>
          <c:y val="0.11152755905511812"/>
          <c:w val="0.46175836614173227"/>
          <c:h val="0.69263754921259846"/>
        </c:manualLayout>
      </c:layout>
      <c:pieChart>
        <c:varyColors val="1"/>
        <c:ser>
          <c:idx val="0"/>
          <c:order val="0"/>
          <c:tx>
            <c:strRef>
              <c:f>Sheet1!$B$1</c:f>
              <c:strCache>
                <c:ptCount val="1"/>
                <c:pt idx="0">
                  <c:v>Sales</c:v>
                </c:pt>
              </c:strCache>
            </c:strRef>
          </c:tx>
          <c:explosion val="1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Pt>
            <c:idx val="16"/>
            <c:bubble3D val="0"/>
            <c:spPr>
              <a:solidFill>
                <a:schemeClr val="accent5">
                  <a:lumMod val="50000"/>
                </a:schemeClr>
              </a:solidFill>
              <a:ln w="19050">
                <a:solidFill>
                  <a:schemeClr val="lt1"/>
                </a:solidFill>
              </a:ln>
              <a:effectLst/>
            </c:spPr>
          </c:dPt>
          <c:dPt>
            <c:idx val="17"/>
            <c:bubble3D val="0"/>
            <c:spPr>
              <a:solidFill>
                <a:schemeClr val="accent4">
                  <a:lumMod val="50000"/>
                </a:schemeClr>
              </a:solidFill>
              <a:ln w="19050">
                <a:solidFill>
                  <a:schemeClr val="lt1"/>
                </a:solidFill>
              </a:ln>
              <a:effectLst/>
            </c:spPr>
          </c:dPt>
          <c:dLbls>
            <c:dLbl>
              <c:idx val="10"/>
              <c:layout>
                <c:manualLayout>
                  <c:x val="1.2499999999999963E-2"/>
                  <c:y val="-3.4375000000000003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Sheet1!$A$2:$A$18</c:f>
              <c:strCache>
                <c:ptCount val="17"/>
                <c:pt idx="0">
                  <c:v>Ensign</c:v>
                </c:pt>
                <c:pt idx="1">
                  <c:v>Scientific Drilling</c:v>
                </c:pt>
                <c:pt idx="2">
                  <c:v>Halliburton</c:v>
                </c:pt>
                <c:pt idx="3">
                  <c:v>SLB Pathfinder</c:v>
                </c:pt>
                <c:pt idx="4">
                  <c:v>Payzone</c:v>
                </c:pt>
                <c:pt idx="5">
                  <c:v>Weatherford</c:v>
                </c:pt>
                <c:pt idx="6">
                  <c:v>Cathedral</c:v>
                </c:pt>
                <c:pt idx="7">
                  <c:v>Total</c:v>
                </c:pt>
                <c:pt idx="8">
                  <c:v>Precision</c:v>
                </c:pt>
                <c:pt idx="9">
                  <c:v>Baker Hughes</c:v>
                </c:pt>
                <c:pt idx="10">
                  <c:v>MS Energy Services</c:v>
                </c:pt>
                <c:pt idx="11">
                  <c:v>Crescent Directional</c:v>
                </c:pt>
                <c:pt idx="12">
                  <c:v>DDC</c:v>
                </c:pt>
                <c:pt idx="13">
                  <c:v>Directional Plus</c:v>
                </c:pt>
                <c:pt idx="14">
                  <c:v>Great White/Archer </c:v>
                </c:pt>
                <c:pt idx="15">
                  <c:v>Mesa West</c:v>
                </c:pt>
                <c:pt idx="16">
                  <c:v>Sharewell</c:v>
                </c:pt>
              </c:strCache>
            </c:strRef>
          </c:cat>
          <c:val>
            <c:numRef>
              <c:f>Sheet1!$B$2:$B$18</c:f>
              <c:numCache>
                <c:formatCode>0%</c:formatCode>
                <c:ptCount val="17"/>
                <c:pt idx="0">
                  <c:v>0.31333333333333335</c:v>
                </c:pt>
                <c:pt idx="1">
                  <c:v>0.12</c:v>
                </c:pt>
                <c:pt idx="2">
                  <c:v>9.3333333333333338E-2</c:v>
                </c:pt>
                <c:pt idx="3">
                  <c:v>0.08</c:v>
                </c:pt>
                <c:pt idx="4">
                  <c:v>5.3333333333333337E-2</c:v>
                </c:pt>
                <c:pt idx="5">
                  <c:v>0.04</c:v>
                </c:pt>
                <c:pt idx="6">
                  <c:v>3.3333333333333333E-2</c:v>
                </c:pt>
                <c:pt idx="7">
                  <c:v>3.3333333333333333E-2</c:v>
                </c:pt>
                <c:pt idx="8">
                  <c:v>2.6666666666666668E-2</c:v>
                </c:pt>
                <c:pt idx="9">
                  <c:v>1.3333333333333334E-2</c:v>
                </c:pt>
                <c:pt idx="10">
                  <c:v>1.3333333333333334E-2</c:v>
                </c:pt>
                <c:pt idx="11">
                  <c:v>6.6666666666666671E-3</c:v>
                </c:pt>
                <c:pt idx="12">
                  <c:v>6.6666666666666671E-3</c:v>
                </c:pt>
                <c:pt idx="13">
                  <c:v>6.6666666666666671E-3</c:v>
                </c:pt>
                <c:pt idx="14">
                  <c:v>6.6666666666666671E-3</c:v>
                </c:pt>
                <c:pt idx="15">
                  <c:v>6.6666666666666671E-3</c:v>
                </c:pt>
                <c:pt idx="16">
                  <c:v>6.6666666666666671E-3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9707283464566927"/>
          <c:y val="2.8192667322834642E-2"/>
          <c:w val="0.29752099737532811"/>
          <c:h val="0.937432332677165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 Depth Drilling Speed</a:t>
            </a:r>
          </a:p>
          <a:p>
            <a:pPr>
              <a:defRPr sz="1200"/>
            </a:pPr>
            <a:r>
              <a:rPr lang="en-US" sz="120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Sheet1!$A$2:$A$12</c:f>
              <c:strCache>
                <c:ptCount val="11"/>
                <c:pt idx="0">
                  <c:v>BP America</c:v>
                </c:pt>
                <c:pt idx="1">
                  <c:v>Chesapeake</c:v>
                </c:pt>
                <c:pt idx="2">
                  <c:v>QEP Energy</c:v>
                </c:pt>
                <c:pt idx="3">
                  <c:v>EOG Resources</c:v>
                </c:pt>
                <c:pt idx="4">
                  <c:v>Wexpro</c:v>
                </c:pt>
                <c:pt idx="5">
                  <c:v>Jonah</c:v>
                </c:pt>
                <c:pt idx="6">
                  <c:v>Encana</c:v>
                </c:pt>
                <c:pt idx="7">
                  <c:v>Ultra Petroleum</c:v>
                </c:pt>
                <c:pt idx="8">
                  <c:v>Anadarko</c:v>
                </c:pt>
                <c:pt idx="9">
                  <c:v>Kerr-McGee</c:v>
                </c:pt>
                <c:pt idx="10">
                  <c:v>Noble Energy</c:v>
                </c:pt>
              </c:strCache>
            </c:strRef>
          </c:cat>
          <c:val>
            <c:numRef>
              <c:f>Sheet1!$B$2:$B$12</c:f>
              <c:numCache>
                <c:formatCode>General</c:formatCode>
                <c:ptCount val="11"/>
                <c:pt idx="0">
                  <c:v>100</c:v>
                </c:pt>
                <c:pt idx="1">
                  <c:v>100</c:v>
                </c:pt>
                <c:pt idx="2">
                  <c:v>100</c:v>
                </c:pt>
                <c:pt idx="3">
                  <c:v>102</c:v>
                </c:pt>
                <c:pt idx="4">
                  <c:v>122</c:v>
                </c:pt>
                <c:pt idx="5">
                  <c:v>142</c:v>
                </c:pt>
                <c:pt idx="6">
                  <c:v>144</c:v>
                </c:pt>
                <c:pt idx="7">
                  <c:v>162</c:v>
                </c:pt>
                <c:pt idx="8">
                  <c:v>363</c:v>
                </c:pt>
                <c:pt idx="9">
                  <c:v>661</c:v>
                </c:pt>
                <c:pt idx="10">
                  <c:v>1931</c:v>
                </c:pt>
              </c:numCache>
            </c:numRef>
          </c:val>
        </c:ser>
        <c:dLbls>
          <c:showLegendKey val="0"/>
          <c:showVal val="0"/>
          <c:showCatName val="0"/>
          <c:showSerName val="0"/>
          <c:showPercent val="0"/>
          <c:showBubbleSize val="0"/>
        </c:dLbls>
        <c:gapWidth val="182"/>
        <c:axId val="-538704176"/>
        <c:axId val="-538711792"/>
      </c:barChart>
      <c:catAx>
        <c:axId val="-53870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11792"/>
        <c:crosses val="autoZero"/>
        <c:auto val="1"/>
        <c:lblAlgn val="ctr"/>
        <c:lblOffset val="100"/>
        <c:noMultiLvlLbl val="0"/>
      </c:catAx>
      <c:valAx>
        <c:axId val="-538711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0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Horizontal</a:t>
            </a:r>
            <a:r>
              <a:rPr lang="en-US" sz="1200" baseline="0" dirty="0" smtClean="0"/>
              <a:t>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numCache>
            </c:numRef>
          </c:cat>
          <c:val>
            <c:numRef>
              <c:f>Sheet1!$B$2:$B$21</c:f>
              <c:numCache>
                <c:formatCode>General</c:formatCode>
                <c:ptCount val="20"/>
                <c:pt idx="0">
                  <c:v>6</c:v>
                </c:pt>
                <c:pt idx="1">
                  <c:v>1</c:v>
                </c:pt>
                <c:pt idx="2">
                  <c:v>1</c:v>
                </c:pt>
                <c:pt idx="3">
                  <c:v>0</c:v>
                </c:pt>
                <c:pt idx="4">
                  <c:v>0</c:v>
                </c:pt>
                <c:pt idx="5">
                  <c:v>0</c:v>
                </c:pt>
                <c:pt idx="6">
                  <c:v>2</c:v>
                </c:pt>
                <c:pt idx="7">
                  <c:v>1</c:v>
                </c:pt>
                <c:pt idx="8">
                  <c:v>2</c:v>
                </c:pt>
                <c:pt idx="9">
                  <c:v>1</c:v>
                </c:pt>
                <c:pt idx="10">
                  <c:v>0</c:v>
                </c:pt>
                <c:pt idx="11">
                  <c:v>1</c:v>
                </c:pt>
                <c:pt idx="12">
                  <c:v>1</c:v>
                </c:pt>
                <c:pt idx="13">
                  <c:v>1</c:v>
                </c:pt>
                <c:pt idx="14">
                  <c:v>0</c:v>
                </c:pt>
                <c:pt idx="15">
                  <c:v>0</c:v>
                </c:pt>
                <c:pt idx="16">
                  <c:v>0</c:v>
                </c:pt>
                <c:pt idx="17">
                  <c:v>0</c:v>
                </c:pt>
                <c:pt idx="18">
                  <c:v>0</c:v>
                </c:pt>
                <c:pt idx="19">
                  <c:v>0</c:v>
                </c:pt>
              </c:numCache>
            </c:numRef>
          </c:val>
        </c:ser>
        <c:dLbls>
          <c:showLegendKey val="0"/>
          <c:showVal val="0"/>
          <c:showCatName val="0"/>
          <c:showSerName val="0"/>
          <c:showPercent val="0"/>
          <c:showBubbleSize val="0"/>
        </c:dLbls>
        <c:gapWidth val="219"/>
        <c:overlap val="-27"/>
        <c:axId val="-538712336"/>
        <c:axId val="-538695472"/>
      </c:barChart>
      <c:catAx>
        <c:axId val="-53871233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 Length</a:t>
                </a:r>
                <a:r>
                  <a:rPr lang="en-US" sz="1100" baseline="0" dirty="0" smtClean="0"/>
                  <a: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95472"/>
        <c:crosses val="autoZero"/>
        <c:auto val="1"/>
        <c:lblAlgn val="ctr"/>
        <c:lblOffset val="100"/>
        <c:noMultiLvlLbl val="0"/>
      </c:catAx>
      <c:valAx>
        <c:axId val="-53869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1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0</c:v>
                </c:pt>
                <c:pt idx="1">
                  <c:v>0</c:v>
                </c:pt>
                <c:pt idx="2">
                  <c:v>2</c:v>
                </c:pt>
                <c:pt idx="3">
                  <c:v>0</c:v>
                </c:pt>
                <c:pt idx="4">
                  <c:v>2</c:v>
                </c:pt>
                <c:pt idx="5">
                  <c:v>4</c:v>
                </c:pt>
                <c:pt idx="6">
                  <c:v>9</c:v>
                </c:pt>
                <c:pt idx="7">
                  <c:v>14</c:v>
                </c:pt>
                <c:pt idx="8">
                  <c:v>4</c:v>
                </c:pt>
                <c:pt idx="9">
                  <c:v>5</c:v>
                </c:pt>
                <c:pt idx="10">
                  <c:v>4</c:v>
                </c:pt>
                <c:pt idx="11">
                  <c:v>1</c:v>
                </c:pt>
                <c:pt idx="12">
                  <c:v>2</c:v>
                </c:pt>
                <c:pt idx="13">
                  <c:v>2</c:v>
                </c:pt>
                <c:pt idx="14">
                  <c:v>0</c:v>
                </c:pt>
                <c:pt idx="15">
                  <c:v>0</c:v>
                </c:pt>
                <c:pt idx="16">
                  <c:v>0</c:v>
                </c:pt>
                <c:pt idx="17">
                  <c:v>0</c:v>
                </c:pt>
                <c:pt idx="18">
                  <c:v>0</c:v>
                </c:pt>
                <c:pt idx="19">
                  <c:v>0</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0</c:v>
                </c:pt>
                <c:pt idx="1">
                  <c:v>0</c:v>
                </c:pt>
                <c:pt idx="2">
                  <c:v>0</c:v>
                </c:pt>
                <c:pt idx="3">
                  <c:v>3</c:v>
                </c:pt>
                <c:pt idx="4">
                  <c:v>5</c:v>
                </c:pt>
                <c:pt idx="5">
                  <c:v>10</c:v>
                </c:pt>
                <c:pt idx="6">
                  <c:v>4</c:v>
                </c:pt>
                <c:pt idx="7">
                  <c:v>8</c:v>
                </c:pt>
                <c:pt idx="8">
                  <c:v>13</c:v>
                </c:pt>
                <c:pt idx="9">
                  <c:v>24</c:v>
                </c:pt>
                <c:pt idx="10">
                  <c:v>24</c:v>
                </c:pt>
                <c:pt idx="11">
                  <c:v>15</c:v>
                </c:pt>
                <c:pt idx="12">
                  <c:v>13</c:v>
                </c:pt>
                <c:pt idx="13">
                  <c:v>5</c:v>
                </c:pt>
                <c:pt idx="14">
                  <c:v>1</c:v>
                </c:pt>
                <c:pt idx="15">
                  <c:v>2</c:v>
                </c:pt>
                <c:pt idx="16">
                  <c:v>0</c:v>
                </c:pt>
                <c:pt idx="17">
                  <c:v>1</c:v>
                </c:pt>
                <c:pt idx="18">
                  <c:v>0</c:v>
                </c:pt>
                <c:pt idx="19">
                  <c:v>0</c:v>
                </c:pt>
              </c:numCache>
            </c:numRef>
          </c:val>
        </c:ser>
        <c:dLbls>
          <c:showLegendKey val="0"/>
          <c:showVal val="0"/>
          <c:showCatName val="0"/>
          <c:showSerName val="0"/>
          <c:showPercent val="0"/>
          <c:showBubbleSize val="0"/>
        </c:dLbls>
        <c:gapWidth val="219"/>
        <c:overlap val="-27"/>
        <c:axId val="-538709616"/>
        <c:axId val="-538711248"/>
      </c:barChart>
      <c:catAx>
        <c:axId val="-538709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Feet</a:t>
                </a:r>
                <a:r>
                  <a:rPr lang="en-US" sz="1100" baseline="0" dirty="0" smtClean="0"/>
                  <a: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11248"/>
        <c:crosses val="autoZero"/>
        <c:auto val="1"/>
        <c:lblAlgn val="ctr"/>
        <c:lblOffset val="100"/>
        <c:noMultiLvlLbl val="0"/>
      </c:catAx>
      <c:valAx>
        <c:axId val="-53871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layout>
            <c:manualLayout>
              <c:xMode val="edge"/>
              <c:yMode val="edge"/>
              <c:x val="1.4583333333333334E-2"/>
              <c:y val="0.2823725393700787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709616"/>
        <c:crosses val="autoZero"/>
        <c:crossBetween val="between"/>
      </c:valAx>
      <c:spPr>
        <a:noFill/>
        <a:ln>
          <a:noFill/>
        </a:ln>
        <a:effectLst/>
      </c:spPr>
    </c:plotArea>
    <c:legend>
      <c:legendPos val="b"/>
      <c:layout>
        <c:manualLayout>
          <c:xMode val="edge"/>
          <c:yMode val="edge"/>
          <c:x val="0.78486548556430458"/>
          <c:y val="0.22720103346456696"/>
          <c:w val="0.11151902887139106"/>
          <c:h val="0.119673966535433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a:pPr>
            <a:r>
              <a:rPr lang="en-US" sz="1400" dirty="0" smtClean="0"/>
              <a:t>New Well Drilling Activity</a:t>
            </a:r>
            <a:endParaRPr lang="en-US" sz="1400" dirty="0"/>
          </a:p>
        </c:rich>
      </c:tx>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1497.7384615384617</c:v>
                </c:pt>
                <c:pt idx="1">
                  <c:v>1585.04</c:v>
                </c:pt>
                <c:pt idx="2">
                  <c:v>2080.0780524230777</c:v>
                </c:pt>
                <c:pt idx="3">
                  <c:v>1050.2972639433979</c:v>
                </c:pt>
                <c:pt idx="4">
                  <c:v>1089.1297338927109</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1153.8461538461536</c:v>
                </c:pt>
                <c:pt idx="1">
                  <c:v>1055.7692307692307</c:v>
                </c:pt>
                <c:pt idx="2">
                  <c:v>1176.2276923076922</c:v>
                </c:pt>
                <c:pt idx="3">
                  <c:v>576.64491748303476</c:v>
                </c:pt>
                <c:pt idx="4">
                  <c:v>646.99559741596488</c:v>
                </c:pt>
              </c:numCache>
            </c:numRef>
          </c:val>
        </c:ser>
        <c:dLbls>
          <c:showLegendKey val="0"/>
          <c:showVal val="0"/>
          <c:showCatName val="0"/>
          <c:showSerName val="0"/>
          <c:showPercent val="0"/>
          <c:showBubbleSize val="0"/>
        </c:dLbls>
        <c:gapWidth val="95"/>
        <c:overlap val="100"/>
        <c:axId val="-538693296"/>
        <c:axId val="-538692752"/>
      </c:barChart>
      <c:catAx>
        <c:axId val="-538693296"/>
        <c:scaling>
          <c:orientation val="minMax"/>
        </c:scaling>
        <c:delete val="0"/>
        <c:axPos val="b"/>
        <c:numFmt formatCode="General" sourceLinked="0"/>
        <c:majorTickMark val="none"/>
        <c:minorTickMark val="none"/>
        <c:tickLblPos val="nextTo"/>
        <c:crossAx val="-538692752"/>
        <c:crosses val="autoZero"/>
        <c:auto val="1"/>
        <c:lblAlgn val="ctr"/>
        <c:lblOffset val="100"/>
        <c:noMultiLvlLbl val="0"/>
      </c:catAx>
      <c:valAx>
        <c:axId val="-538692752"/>
        <c:scaling>
          <c:orientation val="minMax"/>
        </c:scaling>
        <c:delete val="0"/>
        <c:axPos val="l"/>
        <c:majorGridlines/>
        <c:title>
          <c:tx>
            <c:rich>
              <a:bodyPr/>
              <a:lstStyle/>
              <a:p>
                <a:pPr>
                  <a:defRPr sz="1100"/>
                </a:pPr>
                <a:r>
                  <a:rPr lang="en-US" sz="1100" dirty="0" smtClean="0"/>
                  <a:t>New Wells Drilled</a:t>
                </a:r>
                <a:endParaRPr lang="en-US" sz="1100" dirty="0"/>
              </a:p>
            </c:rich>
          </c:tx>
          <c:layout>
            <c:manualLayout>
              <c:xMode val="edge"/>
              <c:yMode val="edge"/>
              <c:x val="0.11847389558232932"/>
              <c:y val="0.35898851087010353"/>
            </c:manualLayout>
          </c:layout>
          <c:overlay val="0"/>
        </c:title>
        <c:numFmt formatCode="#,##0" sourceLinked="1"/>
        <c:majorTickMark val="none"/>
        <c:minorTickMark val="none"/>
        <c:tickLblPos val="nextTo"/>
        <c:txPr>
          <a:bodyPr/>
          <a:lstStyle/>
          <a:p>
            <a:pPr>
              <a:defRPr sz="1100"/>
            </a:pPr>
            <a:endParaRPr lang="en-US"/>
          </a:p>
        </c:txPr>
        <c:crossAx val="-538693296"/>
        <c:crosses val="autoZero"/>
        <c:crossBetween val="between"/>
      </c:valAx>
      <c:dTable>
        <c:showHorzBorder val="1"/>
        <c:showVertBorder val="1"/>
        <c:showOutline val="1"/>
        <c:showKeys val="1"/>
        <c:txPr>
          <a:bodyPr/>
          <a:lstStyle/>
          <a:p>
            <a:pPr rtl="0">
              <a:defRPr sz="1100"/>
            </a:pPr>
            <a:endParaRPr lang="en-US"/>
          </a:p>
        </c:txPr>
      </c:dTable>
    </c:plotArea>
    <c:legend>
      <c:legendPos val="r"/>
      <c:overlay val="0"/>
      <c:txPr>
        <a:bodyPr/>
        <a:lstStyle/>
        <a:p>
          <a:pPr>
            <a:defRPr sz="11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02099737532802E-2"/>
          <c:y val="0.20540624999999998"/>
          <c:w val="0.45376263123359578"/>
          <c:h val="0.68064394685039376"/>
        </c:manualLayout>
      </c:layout>
      <c:pieChart>
        <c:varyColors val="1"/>
        <c:ser>
          <c:idx val="0"/>
          <c:order val="0"/>
          <c:tx>
            <c:strRef>
              <c:f>Sheet1!$B$1</c:f>
              <c:strCache>
                <c:ptCount val="1"/>
                <c:pt idx="0">
                  <c:v>Sales</c:v>
                </c:pt>
              </c:strCache>
            </c:strRef>
          </c:tx>
          <c:explosion val="12"/>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XTO Energy</c:v>
                </c:pt>
                <c:pt idx="1">
                  <c:v>Anadarko</c:v>
                </c:pt>
                <c:pt idx="2">
                  <c:v>EXCO Operating </c:v>
                </c:pt>
                <c:pt idx="3">
                  <c:v>Chesapeake  </c:v>
                </c:pt>
                <c:pt idx="4">
                  <c:v>Devon Energy</c:v>
                </c:pt>
                <c:pt idx="5">
                  <c:v>Encana Oil &amp; Gas</c:v>
                </c:pt>
                <c:pt idx="6">
                  <c:v>Petrohawk/BHP</c:v>
                </c:pt>
                <c:pt idx="7">
                  <c:v>QEP Energy</c:v>
                </c:pt>
                <c:pt idx="8">
                  <c:v>Shell</c:v>
                </c:pt>
                <c:pt idx="9">
                  <c:v>BP America</c:v>
                </c:pt>
                <c:pt idx="10">
                  <c:v>Legend Natural Gas</c:v>
                </c:pt>
                <c:pt idx="11">
                  <c:v>EOG Resources</c:v>
                </c:pt>
                <c:pt idx="12">
                  <c:v>Quicksilver Resources</c:v>
                </c:pt>
                <c:pt idx="13">
                  <c:v>Companies with~1% Share</c:v>
                </c:pt>
              </c:strCache>
            </c:strRef>
          </c:cat>
          <c:val>
            <c:numRef>
              <c:f>Sheet1!$B$2:$B$15</c:f>
              <c:numCache>
                <c:formatCode>0%</c:formatCode>
                <c:ptCount val="14"/>
                <c:pt idx="0">
                  <c:v>0.23958333333333334</c:v>
                </c:pt>
                <c:pt idx="1">
                  <c:v>0.10416666666666667</c:v>
                </c:pt>
                <c:pt idx="2">
                  <c:v>0.10416666666666667</c:v>
                </c:pt>
                <c:pt idx="3">
                  <c:v>8.3333333333333329E-2</c:v>
                </c:pt>
                <c:pt idx="4">
                  <c:v>7.2916666666666671E-2</c:v>
                </c:pt>
                <c:pt idx="5">
                  <c:v>5.2083333333333336E-2</c:v>
                </c:pt>
                <c:pt idx="6">
                  <c:v>4.1666666666666664E-2</c:v>
                </c:pt>
                <c:pt idx="7">
                  <c:v>4.1666666666666664E-2</c:v>
                </c:pt>
                <c:pt idx="8">
                  <c:v>4.1666666666666664E-2</c:v>
                </c:pt>
                <c:pt idx="9">
                  <c:v>3.125E-2</c:v>
                </c:pt>
                <c:pt idx="10">
                  <c:v>3.125E-2</c:v>
                </c:pt>
                <c:pt idx="11">
                  <c:v>2.0833333333333332E-2</c:v>
                </c:pt>
                <c:pt idx="12">
                  <c:v>2.0833333333333332E-2</c:v>
                </c:pt>
                <c:pt idx="13">
                  <c:v>0.11458333333333333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3356676509186352"/>
          <c:y val="0.1294697342519685"/>
          <c:w val="0.46411646981627297"/>
          <c:h val="0.845530265748031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70800524934386"/>
          <c:y val="0.11088385826771655"/>
          <c:w val="0.43283398950131236"/>
          <c:h val="0.64925098425196848"/>
        </c:manualLayout>
      </c:layout>
      <c:pieChart>
        <c:varyColors val="1"/>
        <c:ser>
          <c:idx val="0"/>
          <c:order val="0"/>
          <c:tx>
            <c:strRef>
              <c:f>Sheet1!$B$1</c:f>
              <c:strCache>
                <c:ptCount val="1"/>
                <c:pt idx="0">
                  <c:v>Sales</c:v>
                </c:pt>
              </c:strCache>
            </c:strRef>
          </c:tx>
          <c:explosion val="13"/>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Pt>
            <c:idx val="13"/>
            <c:bubble3D val="0"/>
            <c:spPr>
              <a:solidFill>
                <a:schemeClr val="accent5">
                  <a:lumMod val="60000"/>
                  <a:lumOff val="40000"/>
                </a:schemeClr>
              </a:solidFill>
              <a:ln w="19050">
                <a:solidFill>
                  <a:schemeClr val="lt1"/>
                </a:solidFill>
              </a:ln>
              <a:effectLst/>
            </c:spPr>
          </c:dPt>
          <c:dPt>
            <c:idx val="14"/>
            <c:bubble3D val="0"/>
            <c:spPr>
              <a:solidFill>
                <a:schemeClr val="accent4">
                  <a:lumMod val="60000"/>
                  <a:lumOff val="40000"/>
                </a:schemeClr>
              </a:solidFill>
              <a:ln w="19050">
                <a:solidFill>
                  <a:schemeClr val="lt1"/>
                </a:solidFill>
              </a:ln>
              <a:effectLst/>
            </c:spPr>
          </c:dPt>
          <c:dPt>
            <c:idx val="15"/>
            <c:bubble3D val="0"/>
            <c:spPr>
              <a:solidFill>
                <a:schemeClr val="accent6">
                  <a:lumMod val="5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Sheet1!$A$2:$A$17</c:f>
              <c:strCache>
                <c:ptCount val="16"/>
                <c:pt idx="0">
                  <c:v>XTO Energy</c:v>
                </c:pt>
                <c:pt idx="1">
                  <c:v>Devon Energy</c:v>
                </c:pt>
                <c:pt idx="2">
                  <c:v>EXCO Operating Company</c:v>
                </c:pt>
                <c:pt idx="3">
                  <c:v>Anadarko</c:v>
                </c:pt>
                <c:pt idx="4">
                  <c:v>Encana Oil &amp; Gas</c:v>
                </c:pt>
                <c:pt idx="5">
                  <c:v>Chesapeake  </c:v>
                </c:pt>
                <c:pt idx="6">
                  <c:v>QEP Energy</c:v>
                </c:pt>
                <c:pt idx="7">
                  <c:v>Petrohawk</c:v>
                </c:pt>
                <c:pt idx="8">
                  <c:v>Quicksilver Resources</c:v>
                </c:pt>
                <c:pt idx="9">
                  <c:v>Legend Natural Gas</c:v>
                </c:pt>
                <c:pt idx="10">
                  <c:v>BP America</c:v>
                </c:pt>
                <c:pt idx="11">
                  <c:v>Barnett Shale</c:v>
                </c:pt>
                <c:pt idx="12">
                  <c:v>Alta Mesa </c:v>
                </c:pt>
                <c:pt idx="13">
                  <c:v>Allied</c:v>
                </c:pt>
                <c:pt idx="14">
                  <c:v>J-W Operating</c:v>
                </c:pt>
                <c:pt idx="15">
                  <c:v>Comstock Oil &amp; Gas</c:v>
                </c:pt>
              </c:strCache>
            </c:strRef>
          </c:cat>
          <c:val>
            <c:numRef>
              <c:f>Sheet1!$B$2:$B$17</c:f>
              <c:numCache>
                <c:formatCode>0%</c:formatCode>
                <c:ptCount val="16"/>
                <c:pt idx="0">
                  <c:v>0.14444916048919643</c:v>
                </c:pt>
                <c:pt idx="1">
                  <c:v>0.12053387820101538</c:v>
                </c:pt>
                <c:pt idx="2">
                  <c:v>0.11686029869014598</c:v>
                </c:pt>
                <c:pt idx="3">
                  <c:v>0.1105347665722361</c:v>
                </c:pt>
                <c:pt idx="4">
                  <c:v>0.1018566958513064</c:v>
                </c:pt>
                <c:pt idx="5">
                  <c:v>8.5941689945282909E-2</c:v>
                </c:pt>
                <c:pt idx="6">
                  <c:v>8.1744958493322403E-2</c:v>
                </c:pt>
                <c:pt idx="7">
                  <c:v>5.2318484372892174E-2</c:v>
                </c:pt>
                <c:pt idx="8">
                  <c:v>4.1560966942719796E-2</c:v>
                </c:pt>
                <c:pt idx="9">
                  <c:v>3.2071846199909847E-2</c:v>
                </c:pt>
                <c:pt idx="10">
                  <c:v>2.9528472297624099E-2</c:v>
                </c:pt>
                <c:pt idx="11">
                  <c:v>2.5710121180415033E-2</c:v>
                </c:pt>
                <c:pt idx="12">
                  <c:v>1.7347915782408276E-2</c:v>
                </c:pt>
                <c:pt idx="13">
                  <c:v>1.6573058662112942E-2</c:v>
                </c:pt>
                <c:pt idx="14">
                  <c:v>1.2433906826310265E-2</c:v>
                </c:pt>
                <c:pt idx="15">
                  <c:v>1.0533779493101962E-2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8845062335958007"/>
          <c:y val="8.3518700787401576E-2"/>
          <c:w val="0.31059858923884515"/>
          <c:h val="0.80085629921259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Global Directional Market</a:t>
            </a:r>
          </a:p>
          <a:p>
            <a:pPr>
              <a:defRPr/>
            </a:pPr>
            <a:r>
              <a:rPr lang="en-US"/>
              <a:t>Rotary Steerable vs Conventional</a:t>
            </a:r>
          </a:p>
        </c:rich>
      </c:tx>
      <c:layout>
        <c:manualLayout>
          <c:xMode val="edge"/>
          <c:yMode val="edge"/>
          <c:x val="0.29378641732283467"/>
          <c:y val="4.4140502078827824E-2"/>
        </c:manualLayout>
      </c:layout>
      <c:overlay val="0"/>
    </c:title>
    <c:autoTitleDeleted val="0"/>
    <c:plotArea>
      <c:layout>
        <c:manualLayout>
          <c:layoutTarget val="inner"/>
          <c:xMode val="edge"/>
          <c:yMode val="edge"/>
          <c:x val="0.19676753641088982"/>
          <c:y val="0.16408396159803054"/>
          <c:w val="0.78243579846636813"/>
          <c:h val="0.69441966201368921"/>
        </c:manualLayout>
      </c:layout>
      <c:barChart>
        <c:barDir val="col"/>
        <c:grouping val="stacked"/>
        <c:varyColors val="0"/>
        <c:ser>
          <c:idx val="0"/>
          <c:order val="0"/>
          <c:tx>
            <c:strRef>
              <c:f>Sheet1!$A$2</c:f>
              <c:strCache>
                <c:ptCount val="1"/>
                <c:pt idx="0">
                  <c:v>Rotary Steerable</c:v>
                </c:pt>
              </c:strCache>
            </c:strRef>
          </c:tx>
          <c:spPr>
            <a:solidFill>
              <a:schemeClr val="tx1">
                <a:lumMod val="65000"/>
                <a:lumOff val="35000"/>
              </a:schemeClr>
            </a:solidFill>
          </c:spPr>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"$"#,##0</c:formatCode>
                <c:ptCount val="10"/>
                <c:pt idx="0">
                  <c:v>914.94990476190492</c:v>
                </c:pt>
                <c:pt idx="1">
                  <c:v>1603.9678571428572</c:v>
                </c:pt>
                <c:pt idx="2">
                  <c:v>2496.4499999999998</c:v>
                </c:pt>
                <c:pt idx="3">
                  <c:v>3495.3799999999997</c:v>
                </c:pt>
                <c:pt idx="4">
                  <c:v>3387.56</c:v>
                </c:pt>
                <c:pt idx="5">
                  <c:v>3873.395428571429</c:v>
                </c:pt>
                <c:pt idx="6">
                  <c:v>5199.2550000000001</c:v>
                </c:pt>
                <c:pt idx="7">
                  <c:v>6530.95</c:v>
                </c:pt>
                <c:pt idx="8">
                  <c:v>7560.5920000000006</c:v>
                </c:pt>
                <c:pt idx="9">
                  <c:v>8836.02</c:v>
                </c:pt>
              </c:numCache>
            </c:numRef>
          </c:val>
        </c:ser>
        <c:ser>
          <c:idx val="1"/>
          <c:order val="1"/>
          <c:tx>
            <c:strRef>
              <c:f>Sheet1!$A$3</c:f>
              <c:strCache>
                <c:ptCount val="1"/>
                <c:pt idx="0">
                  <c:v>Conventional</c:v>
                </c:pt>
              </c:strCache>
            </c:strRef>
          </c:tx>
          <c:spPr>
            <a:solidFill>
              <a:schemeClr val="bg1">
                <a:lumMod val="75000"/>
              </a:schemeClr>
            </a:solidFill>
          </c:spPr>
          <c:invertIfNegative val="0"/>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Sheet1!$B$3:$K$3</c:f>
              <c:numCache>
                <c:formatCode>"$"#,##0</c:formatCode>
                <c:ptCount val="10"/>
                <c:pt idx="0">
                  <c:v>3659.7996190476197</c:v>
                </c:pt>
                <c:pt idx="1">
                  <c:v>4811.903571428571</c:v>
                </c:pt>
                <c:pt idx="2">
                  <c:v>5825.05</c:v>
                </c:pt>
                <c:pt idx="3">
                  <c:v>6491.42</c:v>
                </c:pt>
                <c:pt idx="4">
                  <c:v>5081.34</c:v>
                </c:pt>
                <c:pt idx="5">
                  <c:v>5810.093142857143</c:v>
                </c:pt>
                <c:pt idx="6">
                  <c:v>6354.6449999999995</c:v>
                </c:pt>
                <c:pt idx="7">
                  <c:v>6530.95</c:v>
                </c:pt>
                <c:pt idx="8">
                  <c:v>6979.0079999999998</c:v>
                </c:pt>
                <c:pt idx="9">
                  <c:v>7526.98</c:v>
                </c:pt>
              </c:numCache>
            </c:numRef>
          </c:val>
        </c:ser>
        <c:dLbls>
          <c:showLegendKey val="0"/>
          <c:showVal val="0"/>
          <c:showCatName val="0"/>
          <c:showSerName val="0"/>
          <c:showPercent val="0"/>
          <c:showBubbleSize val="0"/>
        </c:dLbls>
        <c:gapWidth val="150"/>
        <c:overlap val="100"/>
        <c:axId val="-551079760"/>
        <c:axId val="-551092816"/>
      </c:barChart>
      <c:catAx>
        <c:axId val="-551079760"/>
        <c:scaling>
          <c:orientation val="minMax"/>
        </c:scaling>
        <c:delete val="0"/>
        <c:axPos val="b"/>
        <c:numFmt formatCode="General" sourceLinked="0"/>
        <c:majorTickMark val="out"/>
        <c:minorTickMark val="none"/>
        <c:tickLblPos val="nextTo"/>
        <c:crossAx val="-551092816"/>
        <c:crosses val="autoZero"/>
        <c:auto val="1"/>
        <c:lblAlgn val="ctr"/>
        <c:lblOffset val="100"/>
        <c:noMultiLvlLbl val="0"/>
      </c:catAx>
      <c:valAx>
        <c:axId val="-551092816"/>
        <c:scaling>
          <c:orientation val="minMax"/>
        </c:scaling>
        <c:delete val="0"/>
        <c:axPos val="l"/>
        <c:majorGridlines/>
        <c:title>
          <c:tx>
            <c:rich>
              <a:bodyPr rot="-5400000" vert="horz"/>
              <a:lstStyle/>
              <a:p>
                <a:pPr>
                  <a:defRPr/>
                </a:pPr>
                <a:r>
                  <a:rPr lang="en-US"/>
                  <a:t>Millions</a:t>
                </a:r>
              </a:p>
            </c:rich>
          </c:tx>
          <c:overlay val="0"/>
        </c:title>
        <c:numFmt formatCode="&quot;$&quot;#,##0" sourceLinked="1"/>
        <c:majorTickMark val="out"/>
        <c:minorTickMark val="none"/>
        <c:tickLblPos val="nextTo"/>
        <c:crossAx val="-551079760"/>
        <c:crosses val="autoZero"/>
        <c:crossBetween val="between"/>
      </c:valAx>
    </c:plotArea>
    <c:legend>
      <c:legendPos val="r"/>
      <c:layout>
        <c:manualLayout>
          <c:xMode val="edge"/>
          <c:yMode val="edge"/>
          <c:x val="0.198811843832021"/>
          <c:y val="0.24560219167886033"/>
          <c:w val="0.32716844218002161"/>
          <c:h val="0.13923641476458354"/>
        </c:manualLayout>
      </c:layout>
      <c:overlay val="0"/>
    </c:legend>
    <c:plotVisOnly val="1"/>
    <c:dispBlanksAs val="gap"/>
    <c:showDLblsOverMax val="0"/>
  </c:chart>
  <c:txPr>
    <a:bodyPr/>
    <a:lstStyle/>
    <a:p>
      <a:pPr>
        <a:defRPr sz="10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Directional</a:t>
            </a:r>
            <a:r>
              <a:rPr lang="en-US" baseline="0" dirty="0" smtClean="0"/>
              <a:t> Drilling Services Market</a:t>
            </a:r>
            <a:endParaRPr lang="en-US" dirty="0"/>
          </a:p>
        </c:rich>
      </c:tx>
      <c:layout>
        <c:manualLayout>
          <c:xMode val="edge"/>
          <c:yMode val="edge"/>
          <c:x val="0.22779882983377078"/>
          <c:y val="2.0689523184601925E-2"/>
        </c:manualLayout>
      </c:layout>
      <c:overlay val="0"/>
    </c:title>
    <c:autoTitleDeleted val="0"/>
    <c:plotArea>
      <c:layout/>
      <c:barChart>
        <c:barDir val="col"/>
        <c:grouping val="stacked"/>
        <c:varyColors val="0"/>
        <c:ser>
          <c:idx val="0"/>
          <c:order val="0"/>
          <c:tx>
            <c:strRef>
              <c:f>Sheet1!$A$2</c:f>
              <c:strCache>
                <c:ptCount val="1"/>
                <c:pt idx="0">
                  <c:v>DD Svs</c:v>
                </c:pt>
              </c:strCache>
            </c:strRef>
          </c:tx>
          <c:spPr>
            <a:solidFill>
              <a:schemeClr val="bg1">
                <a:lumMod val="6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269.59292307692311</c:v>
                </c:pt>
                <c:pt idx="1">
                  <c:v>285.30720000000002</c:v>
                </c:pt>
                <c:pt idx="2">
                  <c:v>383.66791072615388</c:v>
                </c:pt>
                <c:pt idx="3">
                  <c:v>185</c:v>
                </c:pt>
                <c:pt idx="4">
                  <c:v>200</c:v>
                </c:pt>
              </c:numCache>
            </c:numRef>
          </c:val>
        </c:ser>
        <c:dLbls>
          <c:showLegendKey val="0"/>
          <c:showVal val="0"/>
          <c:showCatName val="0"/>
          <c:showSerName val="0"/>
          <c:showPercent val="0"/>
          <c:showBubbleSize val="0"/>
        </c:dLbls>
        <c:gapWidth val="150"/>
        <c:overlap val="100"/>
        <c:axId val="-538691120"/>
        <c:axId val="-538707440"/>
      </c:barChart>
      <c:catAx>
        <c:axId val="-538691120"/>
        <c:scaling>
          <c:orientation val="minMax"/>
        </c:scaling>
        <c:delete val="0"/>
        <c:axPos val="b"/>
        <c:numFmt formatCode="General" sourceLinked="0"/>
        <c:majorTickMark val="out"/>
        <c:minorTickMark val="none"/>
        <c:tickLblPos val="nextTo"/>
        <c:crossAx val="-538707440"/>
        <c:crosses val="autoZero"/>
        <c:auto val="1"/>
        <c:lblAlgn val="ctr"/>
        <c:lblOffset val="100"/>
        <c:noMultiLvlLbl val="0"/>
      </c:catAx>
      <c:valAx>
        <c:axId val="-538707440"/>
        <c:scaling>
          <c:orientation val="minMax"/>
        </c:scaling>
        <c:delete val="0"/>
        <c:axPos val="l"/>
        <c:majorGridlines/>
        <c:title>
          <c:tx>
            <c:rich>
              <a:bodyPr rot="-5400000" vert="horz"/>
              <a:lstStyle/>
              <a:p>
                <a:pPr>
                  <a:defRPr/>
                </a:pPr>
                <a:r>
                  <a:rPr lang="en-US" dirty="0" smtClean="0"/>
                  <a:t>Millions</a:t>
                </a:r>
                <a:endParaRPr lang="en-US" dirty="0"/>
              </a:p>
            </c:rich>
          </c:tx>
          <c:overlay val="0"/>
        </c:title>
        <c:numFmt formatCode="&quot;$&quot;#,##0" sourceLinked="1"/>
        <c:majorTickMark val="out"/>
        <c:minorTickMark val="none"/>
        <c:tickLblPos val="nextTo"/>
        <c:crossAx val="-538691120"/>
        <c:crosses val="autoZero"/>
        <c:crossBetween val="between"/>
      </c:valAx>
      <c:dTable>
        <c:showHorzBorder val="1"/>
        <c:showVertBorder val="1"/>
        <c:showOutline val="1"/>
        <c:showKeys val="0"/>
      </c:dTable>
    </c:plotArea>
    <c:plotVisOnly val="1"/>
    <c:dispBlanksAs val="gap"/>
    <c:showDLblsOverMax val="0"/>
  </c:chart>
  <c:txPr>
    <a:bodyPr/>
    <a:lstStyle/>
    <a:p>
      <a:pPr>
        <a:defRPr sz="10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7089895013119"/>
          <c:y val="0.14902755905511811"/>
          <c:w val="0.41592503280839893"/>
          <c:h val="0.62388754921259848"/>
        </c:manualLayout>
      </c:layout>
      <c:pieChart>
        <c:varyColors val="1"/>
        <c:ser>
          <c:idx val="0"/>
          <c:order val="0"/>
          <c:tx>
            <c:strRef>
              <c:f>Sheet1!$B$1</c:f>
              <c:strCache>
                <c:ptCount val="1"/>
                <c:pt idx="0">
                  <c:v>Sales</c:v>
                </c:pt>
              </c:strCache>
            </c:strRef>
          </c:tx>
          <c:explosion val="18"/>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Pt>
            <c:idx val="5"/>
            <c:bubble3D val="0"/>
            <c:spPr>
              <a:solidFill>
                <a:schemeClr val="accent4">
                  <a:lumMod val="60000"/>
                </a:schemeClr>
              </a:solidFill>
              <a:ln w="19050">
                <a:solidFill>
                  <a:schemeClr val="lt1"/>
                </a:solidFill>
              </a:ln>
              <a:effectLst/>
            </c:spPr>
          </c:dPt>
          <c:dPt>
            <c:idx val="6"/>
            <c:bubble3D val="0"/>
            <c:spPr>
              <a:solidFill>
                <a:schemeClr val="accent6">
                  <a:lumMod val="80000"/>
                  <a:lumOff val="20000"/>
                </a:schemeClr>
              </a:solidFill>
              <a:ln w="19050">
                <a:solidFill>
                  <a:schemeClr val="lt1"/>
                </a:solidFill>
              </a:ln>
              <a:effectLst/>
            </c:spPr>
          </c:dPt>
          <c:dPt>
            <c:idx val="7"/>
            <c:bubble3D val="0"/>
            <c:spPr>
              <a:solidFill>
                <a:schemeClr val="accent5">
                  <a:lumMod val="80000"/>
                  <a:lumOff val="20000"/>
                </a:schemeClr>
              </a:solidFill>
              <a:ln w="19050">
                <a:solidFill>
                  <a:schemeClr val="lt1"/>
                </a:solidFill>
              </a:ln>
              <a:effectLst/>
            </c:spPr>
          </c:dPt>
          <c:dPt>
            <c:idx val="8"/>
            <c:bubble3D val="0"/>
            <c:spPr>
              <a:solidFill>
                <a:schemeClr val="accent4">
                  <a:lumMod val="80000"/>
                  <a:lumOff val="20000"/>
                </a:schemeClr>
              </a:solidFill>
              <a:ln w="19050">
                <a:solidFill>
                  <a:schemeClr val="lt1"/>
                </a:solidFill>
              </a:ln>
              <a:effectLst/>
            </c:spPr>
          </c:dPt>
          <c:dPt>
            <c:idx val="9"/>
            <c:bubble3D val="0"/>
            <c:spPr>
              <a:solidFill>
                <a:schemeClr val="accent6">
                  <a:lumMod val="80000"/>
                </a:schemeClr>
              </a:solidFill>
              <a:ln w="19050">
                <a:solidFill>
                  <a:schemeClr val="lt1"/>
                </a:solidFill>
              </a:ln>
              <a:effectLst/>
            </c:spPr>
          </c:dPt>
          <c:dPt>
            <c:idx val="10"/>
            <c:bubble3D val="0"/>
            <c:spPr>
              <a:solidFill>
                <a:schemeClr val="accent5">
                  <a:lumMod val="80000"/>
                </a:schemeClr>
              </a:solidFill>
              <a:ln w="19050">
                <a:solidFill>
                  <a:schemeClr val="lt1"/>
                </a:solidFill>
              </a:ln>
              <a:effectLst/>
            </c:spPr>
          </c:dPt>
          <c:dPt>
            <c:idx val="11"/>
            <c:bubble3D val="0"/>
            <c:spPr>
              <a:solidFill>
                <a:schemeClr val="accent4">
                  <a:lumMod val="80000"/>
                </a:schemeClr>
              </a:solidFill>
              <a:ln w="19050">
                <a:solidFill>
                  <a:schemeClr val="lt1"/>
                </a:solidFill>
              </a:ln>
              <a:effectLst/>
            </c:spPr>
          </c:dPt>
          <c:dPt>
            <c:idx val="12"/>
            <c:bubble3D val="0"/>
            <c:spPr>
              <a:solidFill>
                <a:schemeClr val="accent6">
                  <a:lumMod val="60000"/>
                  <a:lumOff val="4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Halliburton</c:v>
                </c:pt>
                <c:pt idx="1">
                  <c:v>SLB Pathfinder</c:v>
                </c:pt>
                <c:pt idx="2">
                  <c:v>Baker Hughes</c:v>
                </c:pt>
                <c:pt idx="3">
                  <c:v>Weatherford</c:v>
                </c:pt>
                <c:pt idx="4">
                  <c:v>Professional Directional</c:v>
                </c:pt>
                <c:pt idx="5">
                  <c:v>Leam</c:v>
                </c:pt>
                <c:pt idx="6">
                  <c:v>Archer/Great White</c:v>
                </c:pt>
                <c:pt idx="7">
                  <c:v>Phoenix Technology Services</c:v>
                </c:pt>
                <c:pt idx="8">
                  <c:v>ExPert</c:v>
                </c:pt>
                <c:pt idx="9">
                  <c:v>Extreme Engineering</c:v>
                </c:pt>
                <c:pt idx="10">
                  <c:v>Ryan</c:v>
                </c:pt>
                <c:pt idx="11">
                  <c:v>Crescent</c:v>
                </c:pt>
                <c:pt idx="12">
                  <c:v>DDC</c:v>
                </c:pt>
              </c:strCache>
            </c:strRef>
          </c:cat>
          <c:val>
            <c:numRef>
              <c:f>Sheet1!$B$2:$B$14</c:f>
              <c:numCache>
                <c:formatCode>0%</c:formatCode>
                <c:ptCount val="13"/>
                <c:pt idx="0">
                  <c:v>0.31451804697197255</c:v>
                </c:pt>
                <c:pt idx="1">
                  <c:v>0.12676698734969002</c:v>
                </c:pt>
                <c:pt idx="2">
                  <c:v>0.12267836024877096</c:v>
                </c:pt>
                <c:pt idx="3">
                  <c:v>0.10690375274068331</c:v>
                </c:pt>
                <c:pt idx="4">
                  <c:v>9.7705156231165435E-2</c:v>
                </c:pt>
                <c:pt idx="5">
                  <c:v>6.1648677793379354E-2</c:v>
                </c:pt>
                <c:pt idx="6">
                  <c:v>5.2323024346064007E-2</c:v>
                </c:pt>
                <c:pt idx="7">
                  <c:v>5.0694089246096259E-2</c:v>
                </c:pt>
                <c:pt idx="8">
                  <c:v>2.8664370954132445E-2</c:v>
                </c:pt>
                <c:pt idx="9">
                  <c:v>1.2676372947949007E-2</c:v>
                </c:pt>
                <c:pt idx="10">
                  <c:v>9.8892649919041925E-3</c:v>
                </c:pt>
                <c:pt idx="11">
                  <c:v>8.7490104219267693E-3</c:v>
                </c:pt>
                <c:pt idx="12">
                  <c:v>6.7828857562656992E-3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557545931758534"/>
          <c:y val="8.7567667322834636E-2"/>
          <c:w val="0.31343241469816274"/>
          <c:h val="0.743682332677165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Drilling Speeds of the Most Active Directional Drillers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Sheet1!$A$2:$A$10</c:f>
              <c:strCache>
                <c:ptCount val="9"/>
                <c:pt idx="0">
                  <c:v>Leam</c:v>
                </c:pt>
                <c:pt idx="1">
                  <c:v>SLB Pathfinder</c:v>
                </c:pt>
                <c:pt idx="2">
                  <c:v>Archer</c:v>
                </c:pt>
                <c:pt idx="3">
                  <c:v>ExPert</c:v>
                </c:pt>
                <c:pt idx="4">
                  <c:v>Halliburton</c:v>
                </c:pt>
                <c:pt idx="5">
                  <c:v>Baker Hughes</c:v>
                </c:pt>
                <c:pt idx="6">
                  <c:v>Professional Directional</c:v>
                </c:pt>
                <c:pt idx="7">
                  <c:v>Phoenix Technology Services</c:v>
                </c:pt>
                <c:pt idx="8">
                  <c:v>Weatherford</c:v>
                </c:pt>
              </c:strCache>
            </c:strRef>
          </c:cat>
          <c:val>
            <c:numRef>
              <c:f>Sheet1!$B$2:$B$10</c:f>
              <c:numCache>
                <c:formatCode>_(* #,##0_);_(* \(#,##0\);_(* "-"??_);_(@_)</c:formatCode>
                <c:ptCount val="9"/>
                <c:pt idx="0">
                  <c:v>342</c:v>
                </c:pt>
                <c:pt idx="1">
                  <c:v>348</c:v>
                </c:pt>
                <c:pt idx="2">
                  <c:v>533</c:v>
                </c:pt>
                <c:pt idx="3">
                  <c:v>629</c:v>
                </c:pt>
                <c:pt idx="4">
                  <c:v>798</c:v>
                </c:pt>
                <c:pt idx="5">
                  <c:v>1255</c:v>
                </c:pt>
                <c:pt idx="6">
                  <c:v>1309</c:v>
                </c:pt>
                <c:pt idx="7">
                  <c:v>1326</c:v>
                </c:pt>
                <c:pt idx="8">
                  <c:v>1445</c:v>
                </c:pt>
              </c:numCache>
            </c:numRef>
          </c:val>
        </c:ser>
        <c:dLbls>
          <c:showLegendKey val="0"/>
          <c:showVal val="0"/>
          <c:showCatName val="0"/>
          <c:showSerName val="0"/>
          <c:showPercent val="0"/>
          <c:showBubbleSize val="0"/>
        </c:dLbls>
        <c:gapWidth val="182"/>
        <c:axId val="-538688400"/>
        <c:axId val="-538687856"/>
      </c:barChart>
      <c:catAx>
        <c:axId val="-538688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7856"/>
        <c:crosses val="autoZero"/>
        <c:auto val="1"/>
        <c:lblAlgn val="ctr"/>
        <c:lblOffset val="100"/>
        <c:noMultiLvlLbl val="0"/>
      </c:catAx>
      <c:valAx>
        <c:axId val="-538687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Average Feet per Day</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Total Well Depth Drilling Speed</a:t>
            </a:r>
          </a:p>
          <a:p>
            <a:pPr>
              <a:defRPr sz="1200"/>
            </a:pPr>
            <a:r>
              <a:rPr lang="en-US" sz="120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Sheet1!$A$2:$A$14</c:f>
              <c:strCache>
                <c:ptCount val="13"/>
                <c:pt idx="0">
                  <c:v>Chesapeake</c:v>
                </c:pt>
                <c:pt idx="1">
                  <c:v>QEP Energy</c:v>
                </c:pt>
                <c:pt idx="2">
                  <c:v>Shell</c:v>
                </c:pt>
                <c:pt idx="3">
                  <c:v>EXCO Operating</c:v>
                </c:pt>
                <c:pt idx="4">
                  <c:v>Petrohawk</c:v>
                </c:pt>
                <c:pt idx="5">
                  <c:v>Encana Oil &amp; Gas</c:v>
                </c:pt>
                <c:pt idx="6">
                  <c:v>BP America</c:v>
                </c:pt>
                <c:pt idx="7">
                  <c:v>Anadarko</c:v>
                </c:pt>
                <c:pt idx="8">
                  <c:v>XTO Energy</c:v>
                </c:pt>
                <c:pt idx="9">
                  <c:v>Legend Natural Gas</c:v>
                </c:pt>
                <c:pt idx="10">
                  <c:v>EOG Resources</c:v>
                </c:pt>
                <c:pt idx="11">
                  <c:v>Quicksilver Resources</c:v>
                </c:pt>
                <c:pt idx="12">
                  <c:v>Devon Energy</c:v>
                </c:pt>
              </c:strCache>
            </c:strRef>
          </c:cat>
          <c:val>
            <c:numRef>
              <c:f>Sheet1!$B$2:$B$14</c:f>
              <c:numCache>
                <c:formatCode>_(* #,##0_);_(* \(#,##0\);_(* "-"??_);_(@_)</c:formatCode>
                <c:ptCount val="13"/>
                <c:pt idx="0">
                  <c:v>100</c:v>
                </c:pt>
                <c:pt idx="1">
                  <c:v>100</c:v>
                </c:pt>
                <c:pt idx="2">
                  <c:v>100</c:v>
                </c:pt>
                <c:pt idx="3">
                  <c:v>119</c:v>
                </c:pt>
                <c:pt idx="4">
                  <c:v>133</c:v>
                </c:pt>
                <c:pt idx="5">
                  <c:v>182</c:v>
                </c:pt>
                <c:pt idx="6">
                  <c:v>363</c:v>
                </c:pt>
                <c:pt idx="7">
                  <c:v>473</c:v>
                </c:pt>
                <c:pt idx="8">
                  <c:v>547</c:v>
                </c:pt>
                <c:pt idx="9">
                  <c:v>716</c:v>
                </c:pt>
                <c:pt idx="10">
                  <c:v>791</c:v>
                </c:pt>
                <c:pt idx="11">
                  <c:v>1031</c:v>
                </c:pt>
                <c:pt idx="12">
                  <c:v>1417</c:v>
                </c:pt>
              </c:numCache>
            </c:numRef>
          </c:val>
        </c:ser>
        <c:dLbls>
          <c:showLegendKey val="0"/>
          <c:showVal val="0"/>
          <c:showCatName val="0"/>
          <c:showSerName val="0"/>
          <c:showPercent val="0"/>
          <c:showBubbleSize val="0"/>
        </c:dLbls>
        <c:gapWidth val="182"/>
        <c:axId val="-538686224"/>
        <c:axId val="-538681872"/>
      </c:barChart>
      <c:catAx>
        <c:axId val="-53868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1872"/>
        <c:crosses val="autoZero"/>
        <c:auto val="1"/>
        <c:lblAlgn val="ctr"/>
        <c:lblOffset val="100"/>
        <c:noMultiLvlLbl val="0"/>
      </c:catAx>
      <c:valAx>
        <c:axId val="-53868187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smtClean="0"/>
              <a:t>Directional Drilling Speed</a:t>
            </a:r>
          </a:p>
          <a:p>
            <a:pPr>
              <a:defRPr sz="1200"/>
            </a:pPr>
            <a:r>
              <a:rPr lang="en-US" sz="1200" dirty="0" smtClean="0"/>
              <a:t>Ranked by Operator</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cat>
            <c:strRef>
              <c:f>Sheet1!$A$2:$A$9</c:f>
              <c:strCache>
                <c:ptCount val="8"/>
                <c:pt idx="0">
                  <c:v>Petrohawk  </c:v>
                </c:pt>
                <c:pt idx="1">
                  <c:v>Encana Oil &amp; Gas</c:v>
                </c:pt>
                <c:pt idx="2">
                  <c:v>Anadarko</c:v>
                </c:pt>
                <c:pt idx="3">
                  <c:v>QEP Energy</c:v>
                </c:pt>
                <c:pt idx="4">
                  <c:v>EXCO Operating </c:v>
                </c:pt>
                <c:pt idx="5">
                  <c:v>Chesapeake</c:v>
                </c:pt>
                <c:pt idx="6">
                  <c:v>XTO Energy</c:v>
                </c:pt>
                <c:pt idx="7">
                  <c:v>Devon Energy</c:v>
                </c:pt>
              </c:strCache>
            </c:strRef>
          </c:cat>
          <c:val>
            <c:numRef>
              <c:f>Sheet1!$B$2:$B$9</c:f>
              <c:numCache>
                <c:formatCode>_(* #,##0_);_(* \(#,##0\);_(* "-"??_);_(@_)</c:formatCode>
                <c:ptCount val="8"/>
                <c:pt idx="0">
                  <c:v>302</c:v>
                </c:pt>
                <c:pt idx="1">
                  <c:v>332</c:v>
                </c:pt>
                <c:pt idx="2">
                  <c:v>359</c:v>
                </c:pt>
                <c:pt idx="3">
                  <c:v>727</c:v>
                </c:pt>
                <c:pt idx="4">
                  <c:v>744</c:v>
                </c:pt>
                <c:pt idx="5">
                  <c:v>1154</c:v>
                </c:pt>
                <c:pt idx="6">
                  <c:v>1199</c:v>
                </c:pt>
                <c:pt idx="7">
                  <c:v>1491</c:v>
                </c:pt>
              </c:numCache>
            </c:numRef>
          </c:val>
        </c:ser>
        <c:dLbls>
          <c:showLegendKey val="0"/>
          <c:showVal val="0"/>
          <c:showCatName val="0"/>
          <c:showSerName val="0"/>
          <c:showPercent val="0"/>
          <c:showBubbleSize val="0"/>
        </c:dLbls>
        <c:gapWidth val="182"/>
        <c:axId val="-538685136"/>
        <c:axId val="-538684592"/>
      </c:barChart>
      <c:catAx>
        <c:axId val="-53868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4592"/>
        <c:crosses val="autoZero"/>
        <c:auto val="1"/>
        <c:lblAlgn val="ctr"/>
        <c:lblOffset val="100"/>
        <c:noMultiLvlLbl val="0"/>
      </c:catAx>
      <c:valAx>
        <c:axId val="-53868459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68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Directional Days in the Hole</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cat>
            <c:strRef>
              <c:f>Sheet1!$A$2:$A$61</c:f>
              <c:strCache>
                <c:ptCount val="4"/>
                <c:pt idx="0">
                  <c:v>Category 1</c:v>
                </c:pt>
                <c:pt idx="1">
                  <c:v>Category 2</c:v>
                </c:pt>
                <c:pt idx="2">
                  <c:v>Category 3</c:v>
                </c:pt>
                <c:pt idx="3">
                  <c:v>Category 4</c:v>
                </c:pt>
              </c:strCache>
            </c:strRef>
          </c:cat>
          <c:val>
            <c:numRef>
              <c:f>Sheet1!$B$2:$B$61</c:f>
              <c:numCache>
                <c:formatCode>General</c:formatCode>
                <c:ptCount val="60"/>
                <c:pt idx="0">
                  <c:v>1</c:v>
                </c:pt>
                <c:pt idx="1">
                  <c:v>1</c:v>
                </c:pt>
                <c:pt idx="2">
                  <c:v>2</c:v>
                </c:pt>
                <c:pt idx="3">
                  <c:v>2</c:v>
                </c:pt>
                <c:pt idx="4">
                  <c:v>3</c:v>
                </c:pt>
                <c:pt idx="5">
                  <c:v>5</c:v>
                </c:pt>
                <c:pt idx="6">
                  <c:v>5</c:v>
                </c:pt>
                <c:pt idx="7">
                  <c:v>5</c:v>
                </c:pt>
                <c:pt idx="8">
                  <c:v>7</c:v>
                </c:pt>
                <c:pt idx="9">
                  <c:v>8</c:v>
                </c:pt>
                <c:pt idx="10">
                  <c:v>9</c:v>
                </c:pt>
                <c:pt idx="11">
                  <c:v>9</c:v>
                </c:pt>
                <c:pt idx="12">
                  <c:v>9</c:v>
                </c:pt>
                <c:pt idx="13">
                  <c:v>9</c:v>
                </c:pt>
                <c:pt idx="14">
                  <c:v>9</c:v>
                </c:pt>
                <c:pt idx="15">
                  <c:v>10</c:v>
                </c:pt>
                <c:pt idx="16">
                  <c:v>10</c:v>
                </c:pt>
                <c:pt idx="17">
                  <c:v>10</c:v>
                </c:pt>
                <c:pt idx="18">
                  <c:v>11</c:v>
                </c:pt>
                <c:pt idx="19">
                  <c:v>11</c:v>
                </c:pt>
                <c:pt idx="20">
                  <c:v>11</c:v>
                </c:pt>
                <c:pt idx="21">
                  <c:v>12</c:v>
                </c:pt>
                <c:pt idx="22">
                  <c:v>12</c:v>
                </c:pt>
                <c:pt idx="23">
                  <c:v>12</c:v>
                </c:pt>
                <c:pt idx="24">
                  <c:v>12</c:v>
                </c:pt>
                <c:pt idx="25">
                  <c:v>12</c:v>
                </c:pt>
                <c:pt idx="26">
                  <c:v>13</c:v>
                </c:pt>
                <c:pt idx="27">
                  <c:v>13</c:v>
                </c:pt>
                <c:pt idx="28">
                  <c:v>13</c:v>
                </c:pt>
                <c:pt idx="29">
                  <c:v>13</c:v>
                </c:pt>
                <c:pt idx="30">
                  <c:v>13</c:v>
                </c:pt>
                <c:pt idx="31">
                  <c:v>13</c:v>
                </c:pt>
                <c:pt idx="32">
                  <c:v>13</c:v>
                </c:pt>
                <c:pt idx="33">
                  <c:v>14</c:v>
                </c:pt>
                <c:pt idx="34">
                  <c:v>14</c:v>
                </c:pt>
                <c:pt idx="35">
                  <c:v>15</c:v>
                </c:pt>
                <c:pt idx="36">
                  <c:v>15</c:v>
                </c:pt>
                <c:pt idx="37">
                  <c:v>15</c:v>
                </c:pt>
                <c:pt idx="38">
                  <c:v>16</c:v>
                </c:pt>
                <c:pt idx="39">
                  <c:v>16</c:v>
                </c:pt>
                <c:pt idx="40">
                  <c:v>17</c:v>
                </c:pt>
                <c:pt idx="41">
                  <c:v>19</c:v>
                </c:pt>
                <c:pt idx="42">
                  <c:v>20</c:v>
                </c:pt>
                <c:pt idx="43">
                  <c:v>20</c:v>
                </c:pt>
                <c:pt idx="44">
                  <c:v>21</c:v>
                </c:pt>
                <c:pt idx="45">
                  <c:v>21</c:v>
                </c:pt>
                <c:pt idx="46">
                  <c:v>21</c:v>
                </c:pt>
                <c:pt idx="47">
                  <c:v>23</c:v>
                </c:pt>
                <c:pt idx="48">
                  <c:v>25</c:v>
                </c:pt>
                <c:pt idx="49">
                  <c:v>27</c:v>
                </c:pt>
                <c:pt idx="50">
                  <c:v>27</c:v>
                </c:pt>
                <c:pt idx="51">
                  <c:v>28</c:v>
                </c:pt>
                <c:pt idx="52">
                  <c:v>28</c:v>
                </c:pt>
                <c:pt idx="53">
                  <c:v>30</c:v>
                </c:pt>
                <c:pt idx="54">
                  <c:v>47</c:v>
                </c:pt>
                <c:pt idx="55">
                  <c:v>50</c:v>
                </c:pt>
                <c:pt idx="56">
                  <c:v>51</c:v>
                </c:pt>
                <c:pt idx="57">
                  <c:v>55</c:v>
                </c:pt>
                <c:pt idx="58">
                  <c:v>58</c:v>
                </c:pt>
                <c:pt idx="59">
                  <c:v>63</c:v>
                </c:pt>
              </c:numCache>
            </c:numRef>
          </c:val>
        </c:ser>
        <c:dLbls>
          <c:showLegendKey val="0"/>
          <c:showVal val="0"/>
          <c:showCatName val="0"/>
          <c:showSerName val="0"/>
          <c:showPercent val="0"/>
          <c:showBubbleSize val="0"/>
        </c:dLbls>
        <c:gapWidth val="182"/>
        <c:axId val="-521964032"/>
        <c:axId val="-521967296"/>
      </c:barChart>
      <c:catAx>
        <c:axId val="-521964032"/>
        <c:scaling>
          <c:orientation val="minMax"/>
        </c:scaling>
        <c:delete val="1"/>
        <c:axPos val="l"/>
        <c:numFmt formatCode="General" sourceLinked="1"/>
        <c:majorTickMark val="none"/>
        <c:minorTickMark val="none"/>
        <c:tickLblPos val="nextTo"/>
        <c:crossAx val="-521967296"/>
        <c:crosses val="autoZero"/>
        <c:auto val="1"/>
        <c:lblAlgn val="ctr"/>
        <c:lblOffset val="100"/>
        <c:noMultiLvlLbl val="0"/>
      </c:catAx>
      <c:valAx>
        <c:axId val="-521967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6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a:t>
            </a:r>
            <a:r>
              <a:rPr lang="en-US" sz="1200" baseline="0" dirty="0" smtClean="0"/>
              <a:t> of Horizontal Lateral Lengths</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numRef>
              <c:f>Sheet1!$A$2:$A$21</c:f>
              <c:numCache>
                <c:formatCode>_(* #,##0_);_(* \(#,##0\);_(* "-"??_);_(@_)</c:formatCode>
                <c:ptCount val="20"/>
                <c:pt idx="0">
                  <c:v>400</c:v>
                </c:pt>
                <c:pt idx="1">
                  <c:v>800</c:v>
                </c:pt>
                <c:pt idx="2">
                  <c:v>1200</c:v>
                </c:pt>
                <c:pt idx="3">
                  <c:v>1600</c:v>
                </c:pt>
                <c:pt idx="4">
                  <c:v>2000</c:v>
                </c:pt>
                <c:pt idx="5">
                  <c:v>2400</c:v>
                </c:pt>
                <c:pt idx="6">
                  <c:v>2800</c:v>
                </c:pt>
                <c:pt idx="7">
                  <c:v>3200</c:v>
                </c:pt>
                <c:pt idx="8">
                  <c:v>3600</c:v>
                </c:pt>
                <c:pt idx="9">
                  <c:v>4000</c:v>
                </c:pt>
                <c:pt idx="10">
                  <c:v>4400</c:v>
                </c:pt>
                <c:pt idx="11">
                  <c:v>4800</c:v>
                </c:pt>
                <c:pt idx="12">
                  <c:v>5200</c:v>
                </c:pt>
                <c:pt idx="13">
                  <c:v>5600</c:v>
                </c:pt>
                <c:pt idx="14">
                  <c:v>6000</c:v>
                </c:pt>
                <c:pt idx="15">
                  <c:v>6400</c:v>
                </c:pt>
                <c:pt idx="16">
                  <c:v>6800</c:v>
                </c:pt>
                <c:pt idx="17">
                  <c:v>7200</c:v>
                </c:pt>
                <c:pt idx="18">
                  <c:v>7600</c:v>
                </c:pt>
                <c:pt idx="19">
                  <c:v>8000</c:v>
                </c:pt>
              </c:numCache>
            </c:numRef>
          </c:cat>
          <c:val>
            <c:numRef>
              <c:f>Sheet1!$B$2:$B$21</c:f>
              <c:numCache>
                <c:formatCode>General</c:formatCode>
                <c:ptCount val="20"/>
                <c:pt idx="0">
                  <c:v>2</c:v>
                </c:pt>
                <c:pt idx="1">
                  <c:v>0</c:v>
                </c:pt>
                <c:pt idx="2">
                  <c:v>0</c:v>
                </c:pt>
                <c:pt idx="3">
                  <c:v>2</c:v>
                </c:pt>
                <c:pt idx="4">
                  <c:v>1</c:v>
                </c:pt>
                <c:pt idx="5">
                  <c:v>4</c:v>
                </c:pt>
                <c:pt idx="6">
                  <c:v>3</c:v>
                </c:pt>
                <c:pt idx="7">
                  <c:v>3</c:v>
                </c:pt>
                <c:pt idx="8">
                  <c:v>2</c:v>
                </c:pt>
                <c:pt idx="9">
                  <c:v>0</c:v>
                </c:pt>
                <c:pt idx="10">
                  <c:v>7</c:v>
                </c:pt>
                <c:pt idx="11">
                  <c:v>23</c:v>
                </c:pt>
                <c:pt idx="12">
                  <c:v>19</c:v>
                </c:pt>
                <c:pt idx="13">
                  <c:v>3</c:v>
                </c:pt>
                <c:pt idx="14">
                  <c:v>2</c:v>
                </c:pt>
                <c:pt idx="15">
                  <c:v>0</c:v>
                </c:pt>
                <c:pt idx="16">
                  <c:v>2</c:v>
                </c:pt>
                <c:pt idx="17">
                  <c:v>1</c:v>
                </c:pt>
                <c:pt idx="18">
                  <c:v>0</c:v>
                </c:pt>
                <c:pt idx="19">
                  <c:v>1</c:v>
                </c:pt>
              </c:numCache>
            </c:numRef>
          </c:val>
        </c:ser>
        <c:dLbls>
          <c:showLegendKey val="0"/>
          <c:showVal val="0"/>
          <c:showCatName val="0"/>
          <c:showSerName val="0"/>
          <c:showPercent val="0"/>
          <c:showBubbleSize val="0"/>
        </c:dLbls>
        <c:gapWidth val="219"/>
        <c:overlap val="-27"/>
        <c:axId val="-521973280"/>
        <c:axId val="-521972736"/>
      </c:barChart>
      <c:catAx>
        <c:axId val="-52197328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Lateral Length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72736"/>
        <c:crosses val="autoZero"/>
        <c:auto val="1"/>
        <c:lblAlgn val="ctr"/>
        <c:lblOffset val="100"/>
        <c:noMultiLvlLbl val="0"/>
      </c:catAx>
      <c:valAx>
        <c:axId val="-521972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layout>
            <c:manualLayout>
              <c:xMode val="edge"/>
              <c:yMode val="edge"/>
              <c:x val="6.2500000000000003E-3"/>
              <c:y val="0.38237696850393699"/>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7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smtClean="0"/>
              <a:t>Distribution of Directional Feet per Well</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770153730783656E-2"/>
          <c:y val="0.11260949803149606"/>
          <c:w val="0.89331317960254963"/>
          <c:h val="0.61779404527559056"/>
        </c:manualLayout>
      </c:layout>
      <c:barChart>
        <c:barDir val="col"/>
        <c:grouping val="clustered"/>
        <c:varyColors val="0"/>
        <c:ser>
          <c:idx val="0"/>
          <c:order val="0"/>
          <c:tx>
            <c:strRef>
              <c:f>Sheet1!$B$1</c:f>
              <c:strCache>
                <c:ptCount val="1"/>
                <c:pt idx="0">
                  <c:v>2012</c:v>
                </c:pt>
              </c:strCache>
            </c:strRef>
          </c:tx>
          <c:spPr>
            <a:solidFill>
              <a:schemeClr val="accent5"/>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Sheet1!$B$2:$B$21</c:f>
              <c:numCache>
                <c:formatCode>General</c:formatCode>
                <c:ptCount val="20"/>
                <c:pt idx="0">
                  <c:v>0</c:v>
                </c:pt>
                <c:pt idx="1">
                  <c:v>0</c:v>
                </c:pt>
                <c:pt idx="2">
                  <c:v>1</c:v>
                </c:pt>
                <c:pt idx="3">
                  <c:v>2</c:v>
                </c:pt>
                <c:pt idx="4">
                  <c:v>4</c:v>
                </c:pt>
                <c:pt idx="5">
                  <c:v>10</c:v>
                </c:pt>
                <c:pt idx="6">
                  <c:v>8</c:v>
                </c:pt>
                <c:pt idx="7">
                  <c:v>4</c:v>
                </c:pt>
                <c:pt idx="8">
                  <c:v>2</c:v>
                </c:pt>
                <c:pt idx="9">
                  <c:v>5</c:v>
                </c:pt>
                <c:pt idx="10">
                  <c:v>6</c:v>
                </c:pt>
                <c:pt idx="11">
                  <c:v>2</c:v>
                </c:pt>
                <c:pt idx="12">
                  <c:v>2</c:v>
                </c:pt>
                <c:pt idx="13">
                  <c:v>2</c:v>
                </c:pt>
                <c:pt idx="14">
                  <c:v>1</c:v>
                </c:pt>
                <c:pt idx="15">
                  <c:v>2</c:v>
                </c:pt>
                <c:pt idx="16">
                  <c:v>2</c:v>
                </c:pt>
                <c:pt idx="17">
                  <c:v>2</c:v>
                </c:pt>
                <c:pt idx="18">
                  <c:v>0</c:v>
                </c:pt>
                <c:pt idx="19">
                  <c:v>0</c:v>
                </c:pt>
              </c:numCache>
            </c:numRef>
          </c:val>
        </c:ser>
        <c:ser>
          <c:idx val="1"/>
          <c:order val="1"/>
          <c:tx>
            <c:strRef>
              <c:f>Sheet1!$C$1</c:f>
              <c:strCache>
                <c:ptCount val="1"/>
                <c:pt idx="0">
                  <c:v>2013</c:v>
                </c:pt>
              </c:strCache>
            </c:strRef>
          </c:tx>
          <c:spPr>
            <a:solidFill>
              <a:schemeClr val="accent2"/>
            </a:solidFill>
            <a:ln>
              <a:noFill/>
            </a:ln>
            <a:effectLst/>
          </c:spPr>
          <c:invertIfNegative val="0"/>
          <c:cat>
            <c:numRef>
              <c:f>Sheet1!$A$2:$A$21</c:f>
              <c:numCache>
                <c:formatCode>_(* #,##0_);_(* \(#,##0\);_(* "-"??_);_(@_)</c:formatCode>
                <c:ptCount val="20"/>
                <c:pt idx="0">
                  <c:v>1000</c:v>
                </c:pt>
                <c:pt idx="1">
                  <c:v>2000</c:v>
                </c:pt>
                <c:pt idx="2">
                  <c:v>3000</c:v>
                </c:pt>
                <c:pt idx="3">
                  <c:v>4000</c:v>
                </c:pt>
                <c:pt idx="4">
                  <c:v>5000</c:v>
                </c:pt>
                <c:pt idx="5">
                  <c:v>6000</c:v>
                </c:pt>
                <c:pt idx="6">
                  <c:v>7000</c:v>
                </c:pt>
                <c:pt idx="7">
                  <c:v>8000</c:v>
                </c:pt>
                <c:pt idx="8">
                  <c:v>9000</c:v>
                </c:pt>
                <c:pt idx="9">
                  <c:v>10000</c:v>
                </c:pt>
                <c:pt idx="10">
                  <c:v>11000</c:v>
                </c:pt>
                <c:pt idx="11">
                  <c:v>12000</c:v>
                </c:pt>
                <c:pt idx="12">
                  <c:v>13000</c:v>
                </c:pt>
                <c:pt idx="13">
                  <c:v>14000</c:v>
                </c:pt>
                <c:pt idx="14">
                  <c:v>15000</c:v>
                </c:pt>
                <c:pt idx="15">
                  <c:v>16000</c:v>
                </c:pt>
                <c:pt idx="16">
                  <c:v>17000</c:v>
                </c:pt>
                <c:pt idx="17">
                  <c:v>18000</c:v>
                </c:pt>
                <c:pt idx="18">
                  <c:v>19000</c:v>
                </c:pt>
                <c:pt idx="19">
                  <c:v>20000</c:v>
                </c:pt>
              </c:numCache>
            </c:numRef>
          </c:cat>
          <c:val>
            <c:numRef>
              <c:f>Sheet1!$C$2:$C$21</c:f>
              <c:numCache>
                <c:formatCode>General</c:formatCode>
                <c:ptCount val="20"/>
                <c:pt idx="0">
                  <c:v>0</c:v>
                </c:pt>
                <c:pt idx="1">
                  <c:v>0</c:v>
                </c:pt>
                <c:pt idx="2">
                  <c:v>0</c:v>
                </c:pt>
                <c:pt idx="3">
                  <c:v>0</c:v>
                </c:pt>
                <c:pt idx="4">
                  <c:v>1</c:v>
                </c:pt>
                <c:pt idx="5">
                  <c:v>4</c:v>
                </c:pt>
                <c:pt idx="6">
                  <c:v>2</c:v>
                </c:pt>
                <c:pt idx="7">
                  <c:v>2</c:v>
                </c:pt>
                <c:pt idx="8">
                  <c:v>1</c:v>
                </c:pt>
                <c:pt idx="9">
                  <c:v>0</c:v>
                </c:pt>
                <c:pt idx="10">
                  <c:v>0</c:v>
                </c:pt>
                <c:pt idx="11">
                  <c:v>0</c:v>
                </c:pt>
                <c:pt idx="12">
                  <c:v>0</c:v>
                </c:pt>
                <c:pt idx="13">
                  <c:v>1</c:v>
                </c:pt>
                <c:pt idx="14">
                  <c:v>1</c:v>
                </c:pt>
                <c:pt idx="15">
                  <c:v>0</c:v>
                </c:pt>
                <c:pt idx="16">
                  <c:v>0</c:v>
                </c:pt>
                <c:pt idx="17">
                  <c:v>0</c:v>
                </c:pt>
                <c:pt idx="18">
                  <c:v>1</c:v>
                </c:pt>
                <c:pt idx="19">
                  <c:v>0</c:v>
                </c:pt>
              </c:numCache>
            </c:numRef>
          </c:val>
        </c:ser>
        <c:dLbls>
          <c:showLegendKey val="0"/>
          <c:showVal val="0"/>
          <c:showCatName val="0"/>
          <c:showSerName val="0"/>
          <c:showPercent val="0"/>
          <c:showBubbleSize val="0"/>
        </c:dLbls>
        <c:gapWidth val="219"/>
        <c:overlap val="-27"/>
        <c:axId val="-521976544"/>
        <c:axId val="-521966752"/>
      </c:barChart>
      <c:catAx>
        <c:axId val="-5219765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Total Directional Feet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66752"/>
        <c:crosses val="autoZero"/>
        <c:auto val="1"/>
        <c:lblAlgn val="ctr"/>
        <c:lblOffset val="100"/>
        <c:noMultiLvlLbl val="0"/>
      </c:catAx>
      <c:valAx>
        <c:axId val="-521966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Wells in Sample</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76544"/>
        <c:crosses val="autoZero"/>
        <c:crossBetween val="between"/>
      </c:valAx>
      <c:spPr>
        <a:noFill/>
        <a:ln>
          <a:noFill/>
        </a:ln>
        <a:effectLst/>
      </c:spPr>
    </c:plotArea>
    <c:legend>
      <c:legendPos val="b"/>
      <c:layout>
        <c:manualLayout>
          <c:xMode val="edge"/>
          <c:yMode val="edge"/>
          <c:x val="0.78147703412073488"/>
          <c:y val="0.18917519685039366"/>
          <c:w val="0.13079593175853019"/>
          <c:h val="0.1764498031496062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Bottom Hole </a:t>
            </a:r>
            <a:r>
              <a:rPr lang="en-US" sz="1200" dirty="0" smtClean="0"/>
              <a:t>Temperature Gradient</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Bottom Hole Temperature</c:v>
                </c:pt>
              </c:strCache>
            </c:strRef>
          </c:tx>
          <c:spPr>
            <a:ln w="28575" cap="rnd">
              <a:noFill/>
              <a:round/>
            </a:ln>
            <a:effectLst/>
          </c:spPr>
          <c:marker>
            <c:symbol val="circle"/>
            <c:size val="5"/>
            <c:spPr>
              <a:solidFill>
                <a:schemeClr val="accent5"/>
              </a:solidFill>
              <a:ln w="9525">
                <a:solidFill>
                  <a:schemeClr val="accent1"/>
                </a:solidFill>
              </a:ln>
              <a:effectLst/>
            </c:spPr>
          </c:marker>
          <c:trendline>
            <c:spPr>
              <a:ln w="25400" cap="rnd">
                <a:solidFill>
                  <a:schemeClr val="accent2"/>
                </a:solidFill>
                <a:prstDash val="solid"/>
                <a:tailEnd type="arrow"/>
              </a:ln>
              <a:effectLst>
                <a:outerShdw blurRad="50800" dist="38100" dir="5400000" algn="t" rotWithShape="0">
                  <a:prstClr val="black">
                    <a:alpha val="40000"/>
                  </a:prstClr>
                </a:outerShdw>
              </a:effectLst>
            </c:spPr>
            <c:trendlineType val="linear"/>
            <c:intercept val="0"/>
            <c:dispRSqr val="0"/>
            <c:dispEq val="0"/>
          </c:trendline>
          <c:xVal>
            <c:numRef>
              <c:f>Sheet1!$A$2:$A$10</c:f>
              <c:numCache>
                <c:formatCode>_(* #,##0_);_(* \(#,##0\);_(* "-"??_);_(@_)</c:formatCode>
                <c:ptCount val="9"/>
                <c:pt idx="0">
                  <c:v>10114</c:v>
                </c:pt>
                <c:pt idx="1">
                  <c:v>11742</c:v>
                </c:pt>
                <c:pt idx="2">
                  <c:v>11473</c:v>
                </c:pt>
                <c:pt idx="3">
                  <c:v>11727</c:v>
                </c:pt>
                <c:pt idx="4">
                  <c:v>5628</c:v>
                </c:pt>
                <c:pt idx="5">
                  <c:v>11419</c:v>
                </c:pt>
                <c:pt idx="6">
                  <c:v>10272</c:v>
                </c:pt>
                <c:pt idx="7">
                  <c:v>11613</c:v>
                </c:pt>
                <c:pt idx="8">
                  <c:v>10900</c:v>
                </c:pt>
              </c:numCache>
            </c:numRef>
          </c:xVal>
          <c:yVal>
            <c:numRef>
              <c:f>Sheet1!$B$2:$B$10</c:f>
              <c:numCache>
                <c:formatCode>_(* #,##0_);_(* \(#,##0\);_(* "-"??_);_(@_)</c:formatCode>
                <c:ptCount val="9"/>
                <c:pt idx="0">
                  <c:v>225</c:v>
                </c:pt>
                <c:pt idx="1">
                  <c:v>225</c:v>
                </c:pt>
                <c:pt idx="2">
                  <c:v>258</c:v>
                </c:pt>
                <c:pt idx="3">
                  <c:v>274</c:v>
                </c:pt>
                <c:pt idx="4">
                  <c:v>128</c:v>
                </c:pt>
                <c:pt idx="5">
                  <c:v>275</c:v>
                </c:pt>
                <c:pt idx="6">
                  <c:v>255</c:v>
                </c:pt>
                <c:pt idx="7">
                  <c:v>300</c:v>
                </c:pt>
                <c:pt idx="8">
                  <c:v>263</c:v>
                </c:pt>
              </c:numCache>
            </c:numRef>
          </c:yVal>
          <c:smooth val="0"/>
        </c:ser>
        <c:dLbls>
          <c:showLegendKey val="0"/>
          <c:showVal val="0"/>
          <c:showCatName val="0"/>
          <c:showSerName val="0"/>
          <c:showPercent val="0"/>
          <c:showBubbleSize val="0"/>
        </c:dLbls>
        <c:axId val="-521972192"/>
        <c:axId val="-521964576"/>
      </c:scatterChart>
      <c:valAx>
        <c:axId val="-521972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True Vertical Depth (ft.)</a:t>
                </a:r>
                <a:endParaRPr lang="en-US" sz="1100" dirty="0"/>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64576"/>
        <c:crosses val="autoZero"/>
        <c:crossBetween val="midCat"/>
      </c:valAx>
      <c:valAx>
        <c:axId val="-52196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smtClean="0"/>
                  <a:t>Bottom Hole Temperature (F)</a:t>
                </a:r>
                <a:endParaRPr lang="en-US"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1972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New Well Drilling </a:t>
            </a:r>
            <a:r>
              <a:rPr lang="en-US" dirty="0"/>
              <a:t>Activity</a:t>
            </a:r>
          </a:p>
        </c:rich>
      </c:tx>
      <c:layout>
        <c:manualLayout>
          <c:xMode val="edge"/>
          <c:yMode val="edge"/>
          <c:x val="0.33859366797900264"/>
          <c:y val="2.2058823529411766E-2"/>
        </c:manualLayout>
      </c:layout>
      <c:overlay val="0"/>
    </c:title>
    <c:autoTitleDeleted val="0"/>
    <c:plotArea>
      <c:layout/>
      <c:barChart>
        <c:barDir val="col"/>
        <c:grouping val="stacked"/>
        <c:varyColors val="0"/>
        <c:ser>
          <c:idx val="0"/>
          <c:order val="0"/>
          <c:tx>
            <c:strRef>
              <c:f>Sheet1!$A$2</c:f>
              <c:strCache>
                <c:ptCount val="1"/>
                <c:pt idx="0">
                  <c:v>Horizontal/Directional</c:v>
                </c:pt>
              </c:strCache>
            </c:strRef>
          </c:tx>
          <c:spPr>
            <a:solidFill>
              <a:schemeClr val="tx2">
                <a:lumMod val="75000"/>
              </a:schemeClr>
            </a:solidFill>
          </c:spPr>
          <c:invertIfNegative val="0"/>
          <c:cat>
            <c:strRef>
              <c:f>Sheet1!$B$1:$F$1</c:f>
              <c:strCache>
                <c:ptCount val="5"/>
                <c:pt idx="0">
                  <c:v>2012</c:v>
                </c:pt>
                <c:pt idx="1">
                  <c:v>2013</c:v>
                </c:pt>
                <c:pt idx="2">
                  <c:v>2014</c:v>
                </c:pt>
                <c:pt idx="3">
                  <c:v>2015</c:v>
                </c:pt>
                <c:pt idx="4">
                  <c:v>2016</c:v>
                </c:pt>
              </c:strCache>
            </c:strRef>
          </c:cat>
          <c:val>
            <c:numRef>
              <c:f>Sheet1!$B$2:$F$2</c:f>
              <c:numCache>
                <c:formatCode>#,##0</c:formatCode>
                <c:ptCount val="5"/>
                <c:pt idx="0">
                  <c:v>1577.0538461538463</c:v>
                </c:pt>
                <c:pt idx="1">
                  <c:v>1792.3096153846157</c:v>
                </c:pt>
                <c:pt idx="2">
                  <c:v>2089.4075510769235</c:v>
                </c:pt>
                <c:pt idx="3">
                  <c:v>1686.8176614210784</c:v>
                </c:pt>
                <c:pt idx="4">
                  <c:v>1724.0758463723948</c:v>
                </c:pt>
              </c:numCache>
            </c:numRef>
          </c:val>
        </c:ser>
        <c:ser>
          <c:idx val="1"/>
          <c:order val="1"/>
          <c:tx>
            <c:strRef>
              <c:f>Sheet1!$A$3</c:f>
              <c:strCache>
                <c:ptCount val="1"/>
                <c:pt idx="0">
                  <c:v>Vertical</c:v>
                </c:pt>
              </c:strCache>
            </c:strRef>
          </c:tx>
          <c:spPr>
            <a:solidFill>
              <a:schemeClr val="accent5">
                <a:lumMod val="40000"/>
                <a:lumOff val="60000"/>
              </a:schemeClr>
            </a:solidFill>
          </c:spPr>
          <c:invertIfNegative val="0"/>
          <c:cat>
            <c:strRef>
              <c:f>Sheet1!$B$1:$F$1</c:f>
              <c:strCache>
                <c:ptCount val="5"/>
                <c:pt idx="0">
                  <c:v>2012</c:v>
                </c:pt>
                <c:pt idx="1">
                  <c:v>2013</c:v>
                </c:pt>
                <c:pt idx="2">
                  <c:v>2014</c:v>
                </c:pt>
                <c:pt idx="3">
                  <c:v>2015</c:v>
                </c:pt>
                <c:pt idx="4">
                  <c:v>2016</c:v>
                </c:pt>
              </c:strCache>
            </c:strRef>
          </c:cat>
          <c:val>
            <c:numRef>
              <c:f>Sheet1!$B$3:$F$3</c:f>
              <c:numCache>
                <c:formatCode>#,##0</c:formatCode>
                <c:ptCount val="5"/>
                <c:pt idx="0">
                  <c:v>2953.3653846153848</c:v>
                </c:pt>
                <c:pt idx="1">
                  <c:v>2660.0961538461543</c:v>
                </c:pt>
                <c:pt idx="2">
                  <c:v>1788.3365384615386</c:v>
                </c:pt>
                <c:pt idx="3">
                  <c:v>931.97563547760717</c:v>
                </c:pt>
                <c:pt idx="4">
                  <c:v>1045.6766630058751</c:v>
                </c:pt>
              </c:numCache>
            </c:numRef>
          </c:val>
        </c:ser>
        <c:dLbls>
          <c:showLegendKey val="0"/>
          <c:showVal val="0"/>
          <c:showCatName val="0"/>
          <c:showSerName val="0"/>
          <c:showPercent val="0"/>
          <c:showBubbleSize val="0"/>
        </c:dLbls>
        <c:gapWidth val="150"/>
        <c:overlap val="100"/>
        <c:axId val="-521965664"/>
        <c:axId val="-521970016"/>
      </c:barChart>
      <c:catAx>
        <c:axId val="-521965664"/>
        <c:scaling>
          <c:orientation val="minMax"/>
        </c:scaling>
        <c:delete val="0"/>
        <c:axPos val="b"/>
        <c:numFmt formatCode="General" sourceLinked="0"/>
        <c:majorTickMark val="out"/>
        <c:minorTickMark val="none"/>
        <c:tickLblPos val="nextTo"/>
        <c:crossAx val="-521970016"/>
        <c:crosses val="autoZero"/>
        <c:auto val="1"/>
        <c:lblAlgn val="ctr"/>
        <c:lblOffset val="100"/>
        <c:noMultiLvlLbl val="0"/>
      </c:catAx>
      <c:valAx>
        <c:axId val="-521970016"/>
        <c:scaling>
          <c:orientation val="minMax"/>
        </c:scaling>
        <c:delete val="0"/>
        <c:axPos val="l"/>
        <c:majorGridlines/>
        <c:title>
          <c:tx>
            <c:rich>
              <a:bodyPr rot="-5400000" vert="horz"/>
              <a:lstStyle/>
              <a:p>
                <a:pPr>
                  <a:defRPr/>
                </a:pPr>
                <a:r>
                  <a:rPr lang="en-US"/>
                  <a:t>New Wells Drilled</a:t>
                </a:r>
              </a:p>
            </c:rich>
          </c:tx>
          <c:layout>
            <c:manualLayout>
              <c:xMode val="edge"/>
              <c:yMode val="edge"/>
              <c:x val="0.10416666666666667"/>
              <c:y val="0.32168972904122278"/>
            </c:manualLayout>
          </c:layout>
          <c:overlay val="0"/>
        </c:title>
        <c:numFmt formatCode="#,##0" sourceLinked="1"/>
        <c:majorTickMark val="out"/>
        <c:minorTickMark val="none"/>
        <c:tickLblPos val="nextTo"/>
        <c:crossAx val="-521965664"/>
        <c:crosses val="autoZero"/>
        <c:crossBetween val="between"/>
      </c:valAx>
      <c:dTable>
        <c:showHorzBorder val="1"/>
        <c:showVertBorder val="1"/>
        <c:showOutline val="1"/>
        <c:showKeys val="0"/>
      </c:dTable>
    </c:plotArea>
    <c:legend>
      <c:legendPos val="r"/>
      <c:overlay val="0"/>
    </c:legend>
    <c:plotVisOnly val="1"/>
    <c:dispBlanksAs val="gap"/>
    <c:showDLblsOverMax val="0"/>
  </c:chart>
  <c:txPr>
    <a:bodyPr/>
    <a:lstStyle/>
    <a:p>
      <a:pPr>
        <a:defRPr sz="1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withinLinear" id="18">
  <a:schemeClr val="accent5"/>
</cs:colorStyle>
</file>

<file path=ppt/charts/colors4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withinLinear" id="18">
  <a:schemeClr val="accent5"/>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5.xml><?xml version="1.0" encoding="utf-8"?>
<cs:colorStyle xmlns:cs="http://schemas.microsoft.com/office/drawing/2012/chartStyle" xmlns:a="http://schemas.openxmlformats.org/drawingml/2006/main" meth="withinLinear" id="18">
  <a:schemeClr val="accent5"/>
</cs:colorStyle>
</file>

<file path=ppt/charts/colors66.xml><?xml version="1.0" encoding="utf-8"?>
<cs:colorStyle xmlns:cs="http://schemas.microsoft.com/office/drawing/2012/chartStyle" xmlns:a="http://schemas.openxmlformats.org/drawingml/2006/main" meth="withinLinear" id="18">
  <a:schemeClr val="accent5"/>
</cs:colorStyle>
</file>

<file path=ppt/charts/colors6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0.13924</cdr:x>
      <cdr:y>0.14821</cdr:y>
    </cdr:from>
    <cdr:to>
      <cdr:x>0.63291</cdr:x>
      <cdr:y>0.62121</cdr:y>
    </cdr:to>
    <cdr:cxnSp macro="">
      <cdr:nvCxnSpPr>
        <cdr:cNvPr id="3" name="Straight Arrow Connector 2"/>
        <cdr:cNvCxnSpPr/>
      </cdr:nvCxnSpPr>
      <cdr:spPr>
        <a:xfrm xmlns:a="http://schemas.openxmlformats.org/drawingml/2006/main" flipV="1">
          <a:off x="838197" y="477540"/>
          <a:ext cx="2971803" cy="1524005"/>
        </a:xfrm>
        <a:prstGeom xmlns:a="http://schemas.openxmlformats.org/drawingml/2006/main" prst="straightConnector1">
          <a:avLst/>
        </a:prstGeom>
        <a:ln xmlns:a="http://schemas.openxmlformats.org/drawingml/2006/main">
          <a:solidFill>
            <a:schemeClr val="accent2"/>
          </a:solidFill>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9DE17C4B-C0CD-4C0A-966B-090A12FD34FC}" type="datetimeFigureOut">
              <a:rPr lang="en-US" smtClean="0"/>
              <a:t>6/2/2015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40" tIns="45720" rIns="91440" bIns="45720" rtlCol="0" anchor="b"/>
          <a:lstStyle>
            <a:lvl1pPr algn="r">
              <a:defRPr sz="1200"/>
            </a:lvl1pPr>
          </a:lstStyle>
          <a:p>
            <a:fld id="{E7A823A5-C515-4811-910E-3F9C34CA4902}" type="slidenum">
              <a:rPr lang="en-US" smtClean="0"/>
              <a:t>‹#›</a:t>
            </a:fld>
            <a:endParaRPr lang="en-US"/>
          </a:p>
        </p:txBody>
      </p:sp>
    </p:spTree>
    <p:extLst>
      <p:ext uri="{BB962C8B-B14F-4D97-AF65-F5344CB8AC3E}">
        <p14:creationId xmlns:p14="http://schemas.microsoft.com/office/powerpoint/2010/main" val="27726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Richard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2</a:t>
            </a:fld>
            <a:endParaRPr lang="en-US"/>
          </a:p>
        </p:txBody>
      </p:sp>
    </p:spTree>
    <p:extLst>
      <p:ext uri="{BB962C8B-B14F-4D97-AF65-F5344CB8AC3E}">
        <p14:creationId xmlns:p14="http://schemas.microsoft.com/office/powerpoint/2010/main" val="1002420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13</a:t>
            </a:fld>
            <a:endParaRPr lang="en-US"/>
          </a:p>
        </p:txBody>
      </p:sp>
    </p:spTree>
    <p:extLst>
      <p:ext uri="{BB962C8B-B14F-4D97-AF65-F5344CB8AC3E}">
        <p14:creationId xmlns:p14="http://schemas.microsoft.com/office/powerpoint/2010/main" val="645681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14</a:t>
            </a:fld>
            <a:endParaRPr lang="en-US"/>
          </a:p>
        </p:txBody>
      </p:sp>
    </p:spTree>
    <p:extLst>
      <p:ext uri="{BB962C8B-B14F-4D97-AF65-F5344CB8AC3E}">
        <p14:creationId xmlns:p14="http://schemas.microsoft.com/office/powerpoint/2010/main" val="35486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15</a:t>
            </a:fld>
            <a:endParaRPr lang="en-US"/>
          </a:p>
        </p:txBody>
      </p:sp>
    </p:spTree>
    <p:extLst>
      <p:ext uri="{BB962C8B-B14F-4D97-AF65-F5344CB8AC3E}">
        <p14:creationId xmlns:p14="http://schemas.microsoft.com/office/powerpoint/2010/main" val="157438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16</a:t>
            </a:fld>
            <a:endParaRPr lang="en-US"/>
          </a:p>
        </p:txBody>
      </p:sp>
    </p:spTree>
    <p:extLst>
      <p:ext uri="{BB962C8B-B14F-4D97-AF65-F5344CB8AC3E}">
        <p14:creationId xmlns:p14="http://schemas.microsoft.com/office/powerpoint/2010/main" val="227408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17</a:t>
            </a:fld>
            <a:endParaRPr lang="en-US"/>
          </a:p>
        </p:txBody>
      </p:sp>
    </p:spTree>
    <p:extLst>
      <p:ext uri="{BB962C8B-B14F-4D97-AF65-F5344CB8AC3E}">
        <p14:creationId xmlns:p14="http://schemas.microsoft.com/office/powerpoint/2010/main" val="285401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18</a:t>
            </a:fld>
            <a:endParaRPr lang="en-US"/>
          </a:p>
        </p:txBody>
      </p:sp>
    </p:spTree>
    <p:extLst>
      <p:ext uri="{BB962C8B-B14F-4D97-AF65-F5344CB8AC3E}">
        <p14:creationId xmlns:p14="http://schemas.microsoft.com/office/powerpoint/2010/main" val="65017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p:txBody>
      </p:sp>
      <p:sp>
        <p:nvSpPr>
          <p:cNvPr id="4" name="Slide Number Placeholder 3"/>
          <p:cNvSpPr>
            <a:spLocks noGrp="1"/>
          </p:cNvSpPr>
          <p:nvPr>
            <p:ph type="sldNum" sz="quarter" idx="10"/>
          </p:nvPr>
        </p:nvSpPr>
        <p:spPr/>
        <p:txBody>
          <a:bodyPr/>
          <a:lstStyle/>
          <a:p>
            <a:fld id="{E7A823A5-C515-4811-910E-3F9C34CA4902}" type="slidenum">
              <a:rPr lang="en-US" smtClean="0"/>
              <a:t>25</a:t>
            </a:fld>
            <a:endParaRPr lang="en-US"/>
          </a:p>
        </p:txBody>
      </p:sp>
    </p:spTree>
    <p:extLst>
      <p:ext uri="{BB962C8B-B14F-4D97-AF65-F5344CB8AC3E}">
        <p14:creationId xmlns:p14="http://schemas.microsoft.com/office/powerpoint/2010/main" val="378753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26</a:t>
            </a:fld>
            <a:endParaRPr lang="en-US"/>
          </a:p>
        </p:txBody>
      </p:sp>
    </p:spTree>
    <p:extLst>
      <p:ext uri="{BB962C8B-B14F-4D97-AF65-F5344CB8AC3E}">
        <p14:creationId xmlns:p14="http://schemas.microsoft.com/office/powerpoint/2010/main" val="251393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DE5CB5F-AFDD-4291-A15D-2E42C0266A28}" type="slidenum">
              <a:rPr lang="en-US" smtClean="0"/>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2508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28</a:t>
            </a:fld>
            <a:endParaRPr lang="en-US"/>
          </a:p>
        </p:txBody>
      </p:sp>
    </p:spTree>
    <p:extLst>
      <p:ext uri="{BB962C8B-B14F-4D97-AF65-F5344CB8AC3E}">
        <p14:creationId xmlns:p14="http://schemas.microsoft.com/office/powerpoint/2010/main" val="270966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3</a:t>
            </a:fld>
            <a:endParaRPr lang="en-US"/>
          </a:p>
        </p:txBody>
      </p:sp>
    </p:spTree>
    <p:extLst>
      <p:ext uri="{BB962C8B-B14F-4D97-AF65-F5344CB8AC3E}">
        <p14:creationId xmlns:p14="http://schemas.microsoft.com/office/powerpoint/2010/main" val="718606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something to note – even though the data</a:t>
            </a:r>
            <a:r>
              <a:rPr lang="en-US" baseline="0" dirty="0" smtClean="0"/>
              <a:t> is fewer in 2012, the distribution has clearly shifted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29</a:t>
            </a:fld>
            <a:endParaRPr lang="en-US"/>
          </a:p>
        </p:txBody>
      </p:sp>
    </p:spTree>
    <p:extLst>
      <p:ext uri="{BB962C8B-B14F-4D97-AF65-F5344CB8AC3E}">
        <p14:creationId xmlns:p14="http://schemas.microsoft.com/office/powerpoint/2010/main" val="98412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7A823A5-C515-4811-910E-3F9C34CA4902}" type="slidenum">
              <a:rPr lang="en-US" smtClean="0"/>
              <a:t>32</a:t>
            </a:fld>
            <a:endParaRPr lang="en-US"/>
          </a:p>
        </p:txBody>
      </p:sp>
    </p:spTree>
    <p:extLst>
      <p:ext uri="{BB962C8B-B14F-4D97-AF65-F5344CB8AC3E}">
        <p14:creationId xmlns:p14="http://schemas.microsoft.com/office/powerpoint/2010/main" val="419455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33</a:t>
            </a:fld>
            <a:endParaRPr lang="en-US"/>
          </a:p>
        </p:txBody>
      </p:sp>
    </p:spTree>
    <p:extLst>
      <p:ext uri="{BB962C8B-B14F-4D97-AF65-F5344CB8AC3E}">
        <p14:creationId xmlns:p14="http://schemas.microsoft.com/office/powerpoint/2010/main" val="116367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p:txBody>
      </p:sp>
      <p:sp>
        <p:nvSpPr>
          <p:cNvPr id="4" name="Slide Number Placeholder 3"/>
          <p:cNvSpPr>
            <a:spLocks noGrp="1"/>
          </p:cNvSpPr>
          <p:nvPr>
            <p:ph type="sldNum" sz="quarter" idx="10"/>
          </p:nvPr>
        </p:nvSpPr>
        <p:spPr/>
        <p:txBody>
          <a:bodyPr/>
          <a:lstStyle/>
          <a:p>
            <a:fld id="{E7A823A5-C515-4811-910E-3F9C34CA4902}" type="slidenum">
              <a:rPr lang="en-US" smtClean="0"/>
              <a:t>36</a:t>
            </a:fld>
            <a:endParaRPr lang="en-US"/>
          </a:p>
        </p:txBody>
      </p:sp>
    </p:spTree>
    <p:extLst>
      <p:ext uri="{BB962C8B-B14F-4D97-AF65-F5344CB8AC3E}">
        <p14:creationId xmlns:p14="http://schemas.microsoft.com/office/powerpoint/2010/main" val="155895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p:txBody>
      </p:sp>
      <p:sp>
        <p:nvSpPr>
          <p:cNvPr id="4" name="Slide Number Placeholder 3"/>
          <p:cNvSpPr>
            <a:spLocks noGrp="1"/>
          </p:cNvSpPr>
          <p:nvPr>
            <p:ph type="sldNum" sz="quarter" idx="10"/>
          </p:nvPr>
        </p:nvSpPr>
        <p:spPr/>
        <p:txBody>
          <a:bodyPr/>
          <a:lstStyle/>
          <a:p>
            <a:fld id="{E7A823A5-C515-4811-910E-3F9C34CA4902}" type="slidenum">
              <a:rPr lang="en-US" smtClean="0"/>
              <a:t>37</a:t>
            </a:fld>
            <a:endParaRPr lang="en-US"/>
          </a:p>
        </p:txBody>
      </p:sp>
    </p:spTree>
    <p:extLst>
      <p:ext uri="{BB962C8B-B14F-4D97-AF65-F5344CB8AC3E}">
        <p14:creationId xmlns:p14="http://schemas.microsoft.com/office/powerpoint/2010/main" val="2115184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38</a:t>
            </a:fld>
            <a:endParaRPr lang="en-US"/>
          </a:p>
        </p:txBody>
      </p:sp>
    </p:spTree>
    <p:extLst>
      <p:ext uri="{BB962C8B-B14F-4D97-AF65-F5344CB8AC3E}">
        <p14:creationId xmlns:p14="http://schemas.microsoft.com/office/powerpoint/2010/main" val="2552406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40</a:t>
            </a:fld>
            <a:endParaRPr lang="en-US"/>
          </a:p>
        </p:txBody>
      </p:sp>
    </p:spTree>
    <p:extLst>
      <p:ext uri="{BB962C8B-B14F-4D97-AF65-F5344CB8AC3E}">
        <p14:creationId xmlns:p14="http://schemas.microsoft.com/office/powerpoint/2010/main" val="1987898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41</a:t>
            </a:fld>
            <a:endParaRPr lang="en-US"/>
          </a:p>
        </p:txBody>
      </p:sp>
    </p:spTree>
    <p:extLst>
      <p:ext uri="{BB962C8B-B14F-4D97-AF65-F5344CB8AC3E}">
        <p14:creationId xmlns:p14="http://schemas.microsoft.com/office/powerpoint/2010/main" val="905898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DE5CB5F-AFDD-4291-A15D-2E42C0266A28}" type="slidenum">
              <a:rPr lang="en-US" smtClean="0"/>
              <a:t>42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093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45</a:t>
            </a:fld>
            <a:endParaRPr lang="en-US"/>
          </a:p>
        </p:txBody>
      </p:sp>
    </p:spTree>
    <p:extLst>
      <p:ext uri="{BB962C8B-B14F-4D97-AF65-F5344CB8AC3E}">
        <p14:creationId xmlns:p14="http://schemas.microsoft.com/office/powerpoint/2010/main" val="6370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a:t>
            </a:fld>
            <a:endParaRPr lang="en-US"/>
          </a:p>
        </p:txBody>
      </p:sp>
    </p:spTree>
    <p:extLst>
      <p:ext uri="{BB962C8B-B14F-4D97-AF65-F5344CB8AC3E}">
        <p14:creationId xmlns:p14="http://schemas.microsoft.com/office/powerpoint/2010/main" val="1893163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46</a:t>
            </a:fld>
            <a:endParaRPr lang="en-US"/>
          </a:p>
        </p:txBody>
      </p:sp>
    </p:spTree>
    <p:extLst>
      <p:ext uri="{BB962C8B-B14F-4D97-AF65-F5344CB8AC3E}">
        <p14:creationId xmlns:p14="http://schemas.microsoft.com/office/powerpoint/2010/main" val="2959909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47</a:t>
            </a:fld>
            <a:endParaRPr lang="en-US"/>
          </a:p>
        </p:txBody>
      </p:sp>
    </p:spTree>
    <p:extLst>
      <p:ext uri="{BB962C8B-B14F-4D97-AF65-F5344CB8AC3E}">
        <p14:creationId xmlns:p14="http://schemas.microsoft.com/office/powerpoint/2010/main" val="2165186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49</a:t>
            </a:fld>
            <a:endParaRPr lang="en-US"/>
          </a:p>
        </p:txBody>
      </p:sp>
    </p:spTree>
    <p:extLst>
      <p:ext uri="{BB962C8B-B14F-4D97-AF65-F5344CB8AC3E}">
        <p14:creationId xmlns:p14="http://schemas.microsoft.com/office/powerpoint/2010/main" val="1162647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50</a:t>
            </a:fld>
            <a:endParaRPr lang="en-US"/>
          </a:p>
        </p:txBody>
      </p:sp>
    </p:spTree>
    <p:extLst>
      <p:ext uri="{BB962C8B-B14F-4D97-AF65-F5344CB8AC3E}">
        <p14:creationId xmlns:p14="http://schemas.microsoft.com/office/powerpoint/2010/main" val="148716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51</a:t>
            </a:fld>
            <a:endParaRPr lang="en-US"/>
          </a:p>
        </p:txBody>
      </p:sp>
    </p:spTree>
    <p:extLst>
      <p:ext uri="{BB962C8B-B14F-4D97-AF65-F5344CB8AC3E}">
        <p14:creationId xmlns:p14="http://schemas.microsoft.com/office/powerpoint/2010/main" val="3365773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53</a:t>
            </a:fld>
            <a:endParaRPr lang="en-US"/>
          </a:p>
        </p:txBody>
      </p:sp>
    </p:spTree>
    <p:extLst>
      <p:ext uri="{BB962C8B-B14F-4D97-AF65-F5344CB8AC3E}">
        <p14:creationId xmlns:p14="http://schemas.microsoft.com/office/powerpoint/2010/main" val="410330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54</a:t>
            </a:fld>
            <a:endParaRPr lang="en-US"/>
          </a:p>
        </p:txBody>
      </p:sp>
    </p:spTree>
    <p:extLst>
      <p:ext uri="{BB962C8B-B14F-4D97-AF65-F5344CB8AC3E}">
        <p14:creationId xmlns:p14="http://schemas.microsoft.com/office/powerpoint/2010/main" val="284061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DE5CB5F-AFDD-4291-A15D-2E42C0266A28}" type="slidenum">
              <a:rPr lang="en-US" smtClean="0"/>
              <a:t>55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0933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59</a:t>
            </a:fld>
            <a:endParaRPr lang="en-US"/>
          </a:p>
        </p:txBody>
      </p:sp>
    </p:spTree>
    <p:extLst>
      <p:ext uri="{BB962C8B-B14F-4D97-AF65-F5344CB8AC3E}">
        <p14:creationId xmlns:p14="http://schemas.microsoft.com/office/powerpoint/2010/main" val="2453852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60</a:t>
            </a:fld>
            <a:endParaRPr lang="en-US"/>
          </a:p>
        </p:txBody>
      </p:sp>
    </p:spTree>
    <p:extLst>
      <p:ext uri="{BB962C8B-B14F-4D97-AF65-F5344CB8AC3E}">
        <p14:creationId xmlns:p14="http://schemas.microsoft.com/office/powerpoint/2010/main" val="10471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a:t>
            </a:fld>
            <a:endParaRPr lang="en-US"/>
          </a:p>
        </p:txBody>
      </p:sp>
    </p:spTree>
    <p:extLst>
      <p:ext uri="{BB962C8B-B14F-4D97-AF65-F5344CB8AC3E}">
        <p14:creationId xmlns:p14="http://schemas.microsoft.com/office/powerpoint/2010/main" val="1893163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61</a:t>
            </a:fld>
            <a:endParaRPr lang="en-US"/>
          </a:p>
        </p:txBody>
      </p:sp>
    </p:spTree>
    <p:extLst>
      <p:ext uri="{BB962C8B-B14F-4D97-AF65-F5344CB8AC3E}">
        <p14:creationId xmlns:p14="http://schemas.microsoft.com/office/powerpoint/2010/main" val="1763643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63</a:t>
            </a:fld>
            <a:endParaRPr lang="en-US"/>
          </a:p>
        </p:txBody>
      </p:sp>
    </p:spTree>
    <p:extLst>
      <p:ext uri="{BB962C8B-B14F-4D97-AF65-F5344CB8AC3E}">
        <p14:creationId xmlns:p14="http://schemas.microsoft.com/office/powerpoint/2010/main" val="2099810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64</a:t>
            </a:fld>
            <a:endParaRPr lang="en-US"/>
          </a:p>
        </p:txBody>
      </p:sp>
    </p:spTree>
    <p:extLst>
      <p:ext uri="{BB962C8B-B14F-4D97-AF65-F5344CB8AC3E}">
        <p14:creationId xmlns:p14="http://schemas.microsoft.com/office/powerpoint/2010/main" val="2307616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65</a:t>
            </a:fld>
            <a:endParaRPr lang="en-US"/>
          </a:p>
        </p:txBody>
      </p:sp>
    </p:spTree>
    <p:extLst>
      <p:ext uri="{BB962C8B-B14F-4D97-AF65-F5344CB8AC3E}">
        <p14:creationId xmlns:p14="http://schemas.microsoft.com/office/powerpoint/2010/main" val="3850416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67</a:t>
            </a:fld>
            <a:endParaRPr lang="en-US"/>
          </a:p>
        </p:txBody>
      </p:sp>
    </p:spTree>
    <p:extLst>
      <p:ext uri="{BB962C8B-B14F-4D97-AF65-F5344CB8AC3E}">
        <p14:creationId xmlns:p14="http://schemas.microsoft.com/office/powerpoint/2010/main" val="3038790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68</a:t>
            </a:fld>
            <a:endParaRPr lang="en-US"/>
          </a:p>
        </p:txBody>
      </p:sp>
    </p:spTree>
    <p:extLst>
      <p:ext uri="{BB962C8B-B14F-4D97-AF65-F5344CB8AC3E}">
        <p14:creationId xmlns:p14="http://schemas.microsoft.com/office/powerpoint/2010/main" val="3168165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DE5CB5F-AFDD-4291-A15D-2E42C0266A28}" type="slidenum">
              <a:rPr lang="en-US" smtClean="0"/>
              <a:t>69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0933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72</a:t>
            </a:fld>
            <a:endParaRPr lang="en-US"/>
          </a:p>
        </p:txBody>
      </p:sp>
    </p:spTree>
    <p:extLst>
      <p:ext uri="{BB962C8B-B14F-4D97-AF65-F5344CB8AC3E}">
        <p14:creationId xmlns:p14="http://schemas.microsoft.com/office/powerpoint/2010/main" val="18218923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73</a:t>
            </a:fld>
            <a:endParaRPr lang="en-US"/>
          </a:p>
        </p:txBody>
      </p:sp>
    </p:spTree>
    <p:extLst>
      <p:ext uri="{BB962C8B-B14F-4D97-AF65-F5344CB8AC3E}">
        <p14:creationId xmlns:p14="http://schemas.microsoft.com/office/powerpoint/2010/main" val="2291835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74</a:t>
            </a:fld>
            <a:endParaRPr lang="en-US"/>
          </a:p>
        </p:txBody>
      </p:sp>
    </p:spTree>
    <p:extLst>
      <p:ext uri="{BB962C8B-B14F-4D97-AF65-F5344CB8AC3E}">
        <p14:creationId xmlns:p14="http://schemas.microsoft.com/office/powerpoint/2010/main" val="401163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a:t>
            </a:fld>
            <a:endParaRPr lang="en-US"/>
          </a:p>
        </p:txBody>
      </p:sp>
    </p:spTree>
    <p:extLst>
      <p:ext uri="{BB962C8B-B14F-4D97-AF65-F5344CB8AC3E}">
        <p14:creationId xmlns:p14="http://schemas.microsoft.com/office/powerpoint/2010/main" val="3179558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76</a:t>
            </a:fld>
            <a:endParaRPr lang="en-US"/>
          </a:p>
        </p:txBody>
      </p:sp>
    </p:spTree>
    <p:extLst>
      <p:ext uri="{BB962C8B-B14F-4D97-AF65-F5344CB8AC3E}">
        <p14:creationId xmlns:p14="http://schemas.microsoft.com/office/powerpoint/2010/main" val="3993219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77</a:t>
            </a:fld>
            <a:endParaRPr lang="en-US"/>
          </a:p>
        </p:txBody>
      </p:sp>
    </p:spTree>
    <p:extLst>
      <p:ext uri="{BB962C8B-B14F-4D97-AF65-F5344CB8AC3E}">
        <p14:creationId xmlns:p14="http://schemas.microsoft.com/office/powerpoint/2010/main" val="555519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78</a:t>
            </a:fld>
            <a:endParaRPr lang="en-US"/>
          </a:p>
        </p:txBody>
      </p:sp>
    </p:spTree>
    <p:extLst>
      <p:ext uri="{BB962C8B-B14F-4D97-AF65-F5344CB8AC3E}">
        <p14:creationId xmlns:p14="http://schemas.microsoft.com/office/powerpoint/2010/main" val="3412416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80</a:t>
            </a:fld>
            <a:endParaRPr lang="en-US"/>
          </a:p>
        </p:txBody>
      </p:sp>
    </p:spTree>
    <p:extLst>
      <p:ext uri="{BB962C8B-B14F-4D97-AF65-F5344CB8AC3E}">
        <p14:creationId xmlns:p14="http://schemas.microsoft.com/office/powerpoint/2010/main" val="3694360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81</a:t>
            </a:fld>
            <a:endParaRPr lang="en-US"/>
          </a:p>
        </p:txBody>
      </p:sp>
    </p:spTree>
    <p:extLst>
      <p:ext uri="{BB962C8B-B14F-4D97-AF65-F5344CB8AC3E}">
        <p14:creationId xmlns:p14="http://schemas.microsoft.com/office/powerpoint/2010/main" val="1355373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85</a:t>
            </a:fld>
            <a:endParaRPr lang="en-US"/>
          </a:p>
        </p:txBody>
      </p:sp>
    </p:spTree>
    <p:extLst>
      <p:ext uri="{BB962C8B-B14F-4D97-AF65-F5344CB8AC3E}">
        <p14:creationId xmlns:p14="http://schemas.microsoft.com/office/powerpoint/2010/main" val="2882746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86</a:t>
            </a:fld>
            <a:endParaRPr lang="en-US"/>
          </a:p>
        </p:txBody>
      </p:sp>
    </p:spTree>
    <p:extLst>
      <p:ext uri="{BB962C8B-B14F-4D97-AF65-F5344CB8AC3E}">
        <p14:creationId xmlns:p14="http://schemas.microsoft.com/office/powerpoint/2010/main" val="1831975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87</a:t>
            </a:fld>
            <a:endParaRPr lang="en-US"/>
          </a:p>
        </p:txBody>
      </p:sp>
    </p:spTree>
    <p:extLst>
      <p:ext uri="{BB962C8B-B14F-4D97-AF65-F5344CB8AC3E}">
        <p14:creationId xmlns:p14="http://schemas.microsoft.com/office/powerpoint/2010/main" val="3386515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89</a:t>
            </a:fld>
            <a:endParaRPr lang="en-US"/>
          </a:p>
        </p:txBody>
      </p:sp>
    </p:spTree>
    <p:extLst>
      <p:ext uri="{BB962C8B-B14F-4D97-AF65-F5344CB8AC3E}">
        <p14:creationId xmlns:p14="http://schemas.microsoft.com/office/powerpoint/2010/main" val="2998675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90</a:t>
            </a:fld>
            <a:endParaRPr lang="en-US"/>
          </a:p>
        </p:txBody>
      </p:sp>
    </p:spTree>
    <p:extLst>
      <p:ext uri="{BB962C8B-B14F-4D97-AF65-F5344CB8AC3E}">
        <p14:creationId xmlns:p14="http://schemas.microsoft.com/office/powerpoint/2010/main" val="177529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a:t>
            </a:fld>
            <a:endParaRPr lang="en-US"/>
          </a:p>
        </p:txBody>
      </p:sp>
    </p:spTree>
    <p:extLst>
      <p:ext uri="{BB962C8B-B14F-4D97-AF65-F5344CB8AC3E}">
        <p14:creationId xmlns:p14="http://schemas.microsoft.com/office/powerpoint/2010/main" val="2363586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91</a:t>
            </a:fld>
            <a:endParaRPr lang="en-US"/>
          </a:p>
        </p:txBody>
      </p:sp>
    </p:spTree>
    <p:extLst>
      <p:ext uri="{BB962C8B-B14F-4D97-AF65-F5344CB8AC3E}">
        <p14:creationId xmlns:p14="http://schemas.microsoft.com/office/powerpoint/2010/main" val="11326976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92</a:t>
            </a:fld>
            <a:endParaRPr lang="en-US"/>
          </a:p>
        </p:txBody>
      </p:sp>
    </p:spTree>
    <p:extLst>
      <p:ext uri="{BB962C8B-B14F-4D97-AF65-F5344CB8AC3E}">
        <p14:creationId xmlns:p14="http://schemas.microsoft.com/office/powerpoint/2010/main" val="28767104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95</a:t>
            </a:fld>
            <a:endParaRPr lang="en-US"/>
          </a:p>
        </p:txBody>
      </p:sp>
    </p:spTree>
    <p:extLst>
      <p:ext uri="{BB962C8B-B14F-4D97-AF65-F5344CB8AC3E}">
        <p14:creationId xmlns:p14="http://schemas.microsoft.com/office/powerpoint/2010/main" val="1094086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96</a:t>
            </a:fld>
            <a:endParaRPr lang="en-US"/>
          </a:p>
        </p:txBody>
      </p:sp>
    </p:spTree>
    <p:extLst>
      <p:ext uri="{BB962C8B-B14F-4D97-AF65-F5344CB8AC3E}">
        <p14:creationId xmlns:p14="http://schemas.microsoft.com/office/powerpoint/2010/main" val="1244229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97</a:t>
            </a:fld>
            <a:endParaRPr lang="en-US"/>
          </a:p>
        </p:txBody>
      </p:sp>
    </p:spTree>
    <p:extLst>
      <p:ext uri="{BB962C8B-B14F-4D97-AF65-F5344CB8AC3E}">
        <p14:creationId xmlns:p14="http://schemas.microsoft.com/office/powerpoint/2010/main" val="42734199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99</a:t>
            </a:fld>
            <a:endParaRPr lang="en-US"/>
          </a:p>
        </p:txBody>
      </p:sp>
    </p:spTree>
    <p:extLst>
      <p:ext uri="{BB962C8B-B14F-4D97-AF65-F5344CB8AC3E}">
        <p14:creationId xmlns:p14="http://schemas.microsoft.com/office/powerpoint/2010/main" val="12023020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100</a:t>
            </a:fld>
            <a:endParaRPr lang="en-US"/>
          </a:p>
        </p:txBody>
      </p:sp>
    </p:spTree>
    <p:extLst>
      <p:ext uri="{BB962C8B-B14F-4D97-AF65-F5344CB8AC3E}">
        <p14:creationId xmlns:p14="http://schemas.microsoft.com/office/powerpoint/2010/main" val="526695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101</a:t>
            </a:fld>
            <a:endParaRPr lang="en-US"/>
          </a:p>
        </p:txBody>
      </p:sp>
    </p:spTree>
    <p:extLst>
      <p:ext uri="{BB962C8B-B14F-4D97-AF65-F5344CB8AC3E}">
        <p14:creationId xmlns:p14="http://schemas.microsoft.com/office/powerpoint/2010/main" val="11541083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102</a:t>
            </a:fld>
            <a:endParaRPr lang="en-US"/>
          </a:p>
        </p:txBody>
      </p:sp>
    </p:spTree>
    <p:extLst>
      <p:ext uri="{BB962C8B-B14F-4D97-AF65-F5344CB8AC3E}">
        <p14:creationId xmlns:p14="http://schemas.microsoft.com/office/powerpoint/2010/main" val="27240493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103</a:t>
            </a:fld>
            <a:endParaRPr lang="en-US"/>
          </a:p>
        </p:txBody>
      </p:sp>
    </p:spTree>
    <p:extLst>
      <p:ext uri="{BB962C8B-B14F-4D97-AF65-F5344CB8AC3E}">
        <p14:creationId xmlns:p14="http://schemas.microsoft.com/office/powerpoint/2010/main" val="166095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a:t>
            </a:fld>
            <a:endParaRPr lang="en-US"/>
          </a:p>
        </p:txBody>
      </p:sp>
    </p:spTree>
    <p:extLst>
      <p:ext uri="{BB962C8B-B14F-4D97-AF65-F5344CB8AC3E}">
        <p14:creationId xmlns:p14="http://schemas.microsoft.com/office/powerpoint/2010/main" val="731682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DE5CB5F-AFDD-4291-A15D-2E42C0266A28}" type="slidenum">
              <a:rPr lang="en-US" smtClean="0"/>
              <a:t>104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09339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105</a:t>
            </a:fld>
            <a:endParaRPr lang="en-US"/>
          </a:p>
        </p:txBody>
      </p:sp>
    </p:spTree>
    <p:extLst>
      <p:ext uri="{BB962C8B-B14F-4D97-AF65-F5344CB8AC3E}">
        <p14:creationId xmlns:p14="http://schemas.microsoft.com/office/powerpoint/2010/main" val="28767104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p>
        </p:txBody>
      </p:sp>
      <p:sp>
        <p:nvSpPr>
          <p:cNvPr id="4" name="Slide Number Placeholder 3"/>
          <p:cNvSpPr>
            <a:spLocks noGrp="1"/>
          </p:cNvSpPr>
          <p:nvPr>
            <p:ph type="sldNum" sz="quarter" idx="10"/>
          </p:nvPr>
        </p:nvSpPr>
        <p:spPr/>
        <p:txBody>
          <a:bodyPr/>
          <a:lstStyle/>
          <a:p>
            <a:fld id="{E7A823A5-C515-4811-910E-3F9C34CA4902}" type="slidenum">
              <a:rPr lang="en-US" smtClean="0"/>
              <a:t>108</a:t>
            </a:fld>
            <a:endParaRPr lang="en-US"/>
          </a:p>
        </p:txBody>
      </p:sp>
    </p:spTree>
    <p:extLst>
      <p:ext uri="{BB962C8B-B14F-4D97-AF65-F5344CB8AC3E}">
        <p14:creationId xmlns:p14="http://schemas.microsoft.com/office/powerpoint/2010/main" val="23534645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109</a:t>
            </a:fld>
            <a:endParaRPr lang="en-US"/>
          </a:p>
        </p:txBody>
      </p:sp>
    </p:spTree>
    <p:extLst>
      <p:ext uri="{BB962C8B-B14F-4D97-AF65-F5344CB8AC3E}">
        <p14:creationId xmlns:p14="http://schemas.microsoft.com/office/powerpoint/2010/main" val="13489299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112</a:t>
            </a:fld>
            <a:endParaRPr lang="en-US"/>
          </a:p>
        </p:txBody>
      </p:sp>
    </p:spTree>
    <p:extLst>
      <p:ext uri="{BB962C8B-B14F-4D97-AF65-F5344CB8AC3E}">
        <p14:creationId xmlns:p14="http://schemas.microsoft.com/office/powerpoint/2010/main" val="8328657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something to note – even though the data</a:t>
            </a:r>
            <a:r>
              <a:rPr lang="en-US" baseline="0" dirty="0" smtClean="0"/>
              <a:t> is fewer in 2012, the distribution has clearly shifted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113</a:t>
            </a:fld>
            <a:endParaRPr lang="en-US"/>
          </a:p>
        </p:txBody>
      </p:sp>
    </p:spTree>
    <p:extLst>
      <p:ext uri="{BB962C8B-B14F-4D97-AF65-F5344CB8AC3E}">
        <p14:creationId xmlns:p14="http://schemas.microsoft.com/office/powerpoint/2010/main" val="12227401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114</a:t>
            </a:fld>
            <a:endParaRPr lang="en-US"/>
          </a:p>
        </p:txBody>
      </p:sp>
    </p:spTree>
    <p:extLst>
      <p:ext uri="{BB962C8B-B14F-4D97-AF65-F5344CB8AC3E}">
        <p14:creationId xmlns:p14="http://schemas.microsoft.com/office/powerpoint/2010/main" val="223160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120</a:t>
            </a:fld>
            <a:endParaRPr lang="en-US"/>
          </a:p>
        </p:txBody>
      </p:sp>
    </p:spTree>
    <p:extLst>
      <p:ext uri="{BB962C8B-B14F-4D97-AF65-F5344CB8AC3E}">
        <p14:creationId xmlns:p14="http://schemas.microsoft.com/office/powerpoint/2010/main" val="3797164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something to note – even though the data</a:t>
            </a:r>
            <a:r>
              <a:rPr lang="en-US" baseline="0" dirty="0" smtClean="0"/>
              <a:t> is fewer in 2012, the distribution has clearly shifted</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121</a:t>
            </a:fld>
            <a:endParaRPr lang="en-US"/>
          </a:p>
        </p:txBody>
      </p:sp>
    </p:spTree>
    <p:extLst>
      <p:ext uri="{BB962C8B-B14F-4D97-AF65-F5344CB8AC3E}">
        <p14:creationId xmlns:p14="http://schemas.microsoft.com/office/powerpoint/2010/main" val="13778000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122</a:t>
            </a:fld>
            <a:endParaRPr lang="en-US"/>
          </a:p>
        </p:txBody>
      </p:sp>
    </p:spTree>
    <p:extLst>
      <p:ext uri="{BB962C8B-B14F-4D97-AF65-F5344CB8AC3E}">
        <p14:creationId xmlns:p14="http://schemas.microsoft.com/office/powerpoint/2010/main" val="22316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11</a:t>
            </a:fld>
            <a:endParaRPr lang="en-US"/>
          </a:p>
        </p:txBody>
      </p:sp>
    </p:spTree>
    <p:extLst>
      <p:ext uri="{BB962C8B-B14F-4D97-AF65-F5344CB8AC3E}">
        <p14:creationId xmlns:p14="http://schemas.microsoft.com/office/powerpoint/2010/main" val="6456816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125</a:t>
            </a:fld>
            <a:endParaRPr lang="en-US"/>
          </a:p>
        </p:txBody>
      </p:sp>
    </p:spTree>
    <p:extLst>
      <p:ext uri="{BB962C8B-B14F-4D97-AF65-F5344CB8AC3E}">
        <p14:creationId xmlns:p14="http://schemas.microsoft.com/office/powerpoint/2010/main" val="9403612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126</a:t>
            </a:fld>
            <a:endParaRPr lang="en-US"/>
          </a:p>
        </p:txBody>
      </p:sp>
    </p:spTree>
    <p:extLst>
      <p:ext uri="{BB962C8B-B14F-4D97-AF65-F5344CB8AC3E}">
        <p14:creationId xmlns:p14="http://schemas.microsoft.com/office/powerpoint/2010/main" val="38660869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127</a:t>
            </a:fld>
            <a:endParaRPr lang="en-US"/>
          </a:p>
        </p:txBody>
      </p:sp>
    </p:spTree>
    <p:extLst>
      <p:ext uri="{BB962C8B-B14F-4D97-AF65-F5344CB8AC3E}">
        <p14:creationId xmlns:p14="http://schemas.microsoft.com/office/powerpoint/2010/main" val="8459333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128</a:t>
            </a:fld>
            <a:endParaRPr lang="en-US"/>
          </a:p>
        </p:txBody>
      </p:sp>
    </p:spTree>
    <p:extLst>
      <p:ext uri="{BB962C8B-B14F-4D97-AF65-F5344CB8AC3E}">
        <p14:creationId xmlns:p14="http://schemas.microsoft.com/office/powerpoint/2010/main" val="39918230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we do with these?</a:t>
            </a:r>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129</a:t>
            </a:fld>
            <a:endParaRPr lang="en-US"/>
          </a:p>
        </p:txBody>
      </p:sp>
    </p:spTree>
    <p:extLst>
      <p:ext uri="{BB962C8B-B14F-4D97-AF65-F5344CB8AC3E}">
        <p14:creationId xmlns:p14="http://schemas.microsoft.com/office/powerpoint/2010/main" val="367966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Richard</a:t>
            </a:r>
          </a:p>
          <a:p>
            <a:endParaRPr lang="en-US" dirty="0"/>
          </a:p>
        </p:txBody>
      </p:sp>
      <p:sp>
        <p:nvSpPr>
          <p:cNvPr id="4" name="Slide Number Placeholder 3"/>
          <p:cNvSpPr>
            <a:spLocks noGrp="1"/>
          </p:cNvSpPr>
          <p:nvPr>
            <p:ph type="sldNum" sz="quarter" idx="10"/>
          </p:nvPr>
        </p:nvSpPr>
        <p:spPr/>
        <p:txBody>
          <a:bodyPr/>
          <a:lstStyle/>
          <a:p>
            <a:fld id="{E7A823A5-C515-4811-910E-3F9C34CA4902}" type="slidenum">
              <a:rPr lang="en-US" smtClean="0"/>
              <a:t>12</a:t>
            </a:fld>
            <a:endParaRPr lang="en-US"/>
          </a:p>
        </p:txBody>
      </p:sp>
    </p:spTree>
    <p:extLst>
      <p:ext uri="{BB962C8B-B14F-4D97-AF65-F5344CB8AC3E}">
        <p14:creationId xmlns:p14="http://schemas.microsoft.com/office/powerpoint/2010/main" val="64568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ABFF6C-C338-4B60-A9A5-D26E90D801C9}" type="datetime1">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258413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906A6-1027-465C-9EF0-050270A27005}" type="datetime1">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98662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56854-5C59-4C95-9EB5-0E09FED63F02}" type="datetime1">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40423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73C8B-CF7B-4139-90CB-DD101441A45F}" type="datetime1">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54032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29A97-58E5-4E12-AF68-61359EC36ADE}" type="datetime1">
              <a:rPr lang="en-US" smtClean="0"/>
              <a:t>6/2/2015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24877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32710-A1AB-47BF-83EE-73022029FD34}" type="datetime1">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29739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092DB-1948-4424-AB03-6CC5C76A11D6}" type="datetime1">
              <a:rPr lang="en-US" smtClean="0"/>
              <a:t>6/2/2015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155005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B7913-45CE-4EB0-B125-FA048031BA1B}" type="datetime1">
              <a:rPr lang="en-US" smtClean="0"/>
              <a:t>6/2/2015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290569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E040D-F922-43D7-9EDA-A82254CDCD9D}" type="datetime1">
              <a:rPr lang="en-US" smtClean="0"/>
              <a:t>6/2/2015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420621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9AEF1-73D5-4462-A2B6-2B2D19197668}" type="datetime1">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124348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1AEB8-688E-4948-A0C9-488AC04B83CC}" type="datetime1">
              <a:rPr lang="en-US" smtClean="0"/>
              <a:t>6/2/2015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4D0C1-E1D1-4D16-B60A-0F80F48F2358}" type="slidenum">
              <a:rPr lang="en-US" smtClean="0"/>
              <a:t>‹#›</a:t>
            </a:fld>
            <a:endParaRPr lang="en-US"/>
          </a:p>
        </p:txBody>
      </p:sp>
    </p:spTree>
    <p:extLst>
      <p:ext uri="{BB962C8B-B14F-4D97-AF65-F5344CB8AC3E}">
        <p14:creationId xmlns:p14="http://schemas.microsoft.com/office/powerpoint/2010/main" val="245238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23CDB-E465-439E-AE76-751CB18A77CE}" type="datetime1">
              <a:rPr lang="en-US" smtClean="0"/>
              <a:t>6/2/2015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4D0C1-E1D1-4D16-B60A-0F80F48F2358}" type="slidenum">
              <a:rPr lang="en-US" smtClean="0"/>
              <a:t>‹#›</a:t>
            </a:fld>
            <a:endParaRPr lang="en-US"/>
          </a:p>
        </p:txBody>
      </p:sp>
    </p:spTree>
    <p:extLst>
      <p:ext uri="{BB962C8B-B14F-4D97-AF65-F5344CB8AC3E}">
        <p14:creationId xmlns:p14="http://schemas.microsoft.com/office/powerpoint/2010/main" val="2046614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spears@spearsresearch.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94.xml"/></Relationships>
</file>

<file path=ppt/slides/_rels/slide101.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chart" Target="../charts/chart10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chart" Target="../charts/chart10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chart" Target="../charts/chart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chart" Target="../charts/chart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hart" Target="../charts/chart10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chart" Target="../charts/chart11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chart" Target="../charts/chart116.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6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74.xml"/></Relationships>
</file>

<file path=ppt/slides/_rels/slide7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Directional Drilling</a:t>
            </a:r>
            <a:br>
              <a:rPr lang="en-US" dirty="0" smtClean="0"/>
            </a:br>
            <a:r>
              <a:rPr lang="en-US" sz="3200" i="1" dirty="0" smtClean="0">
                <a:solidFill>
                  <a:schemeClr val="bg1">
                    <a:lumMod val="65000"/>
                  </a:schemeClr>
                </a:solidFill>
              </a:rPr>
              <a:t>Featuring the US Land Markets</a:t>
            </a:r>
            <a:endParaRPr lang="en-US" sz="3200" i="1" dirty="0">
              <a:solidFill>
                <a:schemeClr val="bg1">
                  <a:lumMod val="65000"/>
                </a:schemeClr>
              </a:solidFill>
            </a:endParaRPr>
          </a:p>
        </p:txBody>
      </p:sp>
      <p:sp>
        <p:nvSpPr>
          <p:cNvPr id="4" name="Subtitle 2"/>
          <p:cNvSpPr>
            <a:spLocks noGrp="1"/>
          </p:cNvSpPr>
          <p:nvPr>
            <p:ph type="subTitle" idx="1"/>
          </p:nvPr>
        </p:nvSpPr>
        <p:spPr>
          <a:xfrm>
            <a:off x="1371600" y="3886200"/>
            <a:ext cx="6400800" cy="1752600"/>
          </a:xfrm>
        </p:spPr>
        <p:txBody>
          <a:bodyPr>
            <a:normAutofit fontScale="40000" lnSpcReduction="20000"/>
          </a:bodyPr>
          <a:lstStyle/>
          <a:p>
            <a:r>
              <a:rPr lang="en-US" b="1" dirty="0" smtClean="0"/>
              <a:t>Spears &amp; Associates, Inc.</a:t>
            </a:r>
          </a:p>
          <a:p>
            <a:r>
              <a:rPr lang="en-US" dirty="0" smtClean="0"/>
              <a:t>8908 South Yale, Suite 440</a:t>
            </a:r>
          </a:p>
          <a:p>
            <a:r>
              <a:rPr lang="en-US" dirty="0" smtClean="0"/>
              <a:t>Tulsa, Oklahoma 74137 USA</a:t>
            </a:r>
          </a:p>
          <a:p>
            <a:r>
              <a:rPr lang="en-US" dirty="0" smtClean="0"/>
              <a:t>1(918)496-3434</a:t>
            </a:r>
          </a:p>
          <a:p>
            <a:r>
              <a:rPr lang="en-US" dirty="0" smtClean="0"/>
              <a:t>Principal Author:  Richard Spears</a:t>
            </a:r>
          </a:p>
          <a:p>
            <a:r>
              <a:rPr lang="en-US" dirty="0" smtClean="0">
                <a:hlinkClick r:id="rId2"/>
              </a:rPr>
              <a:t>rspears@spearsresearch.com</a:t>
            </a:r>
            <a:endParaRPr lang="en-US" dirty="0" smtClean="0"/>
          </a:p>
          <a:p>
            <a:endParaRPr lang="en-US" dirty="0"/>
          </a:p>
          <a:p>
            <a:r>
              <a:rPr lang="en-US" dirty="0" smtClean="0"/>
              <a:t>Q2 2015</a:t>
            </a:r>
            <a:endParaRPr lang="en-US" dirty="0"/>
          </a:p>
        </p:txBody>
      </p:sp>
      <p:sp>
        <p:nvSpPr>
          <p:cNvPr id="5" name="Rectangle 4"/>
          <p:cNvSpPr/>
          <p:nvPr/>
        </p:nvSpPr>
        <p:spPr>
          <a:xfrm>
            <a:off x="0" y="-12192"/>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069734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Global Directional &amp; LWD Market</a:t>
            </a:r>
            <a:endParaRPr lang="en-US" sz="3600" dirty="0"/>
          </a:p>
        </p:txBody>
      </p:sp>
      <p:sp>
        <p:nvSpPr>
          <p:cNvPr id="9" name="Up Arrow 8"/>
          <p:cNvSpPr/>
          <p:nvPr/>
        </p:nvSpPr>
        <p:spPr>
          <a:xfrm>
            <a:off x="685800" y="1876425"/>
            <a:ext cx="76200" cy="365760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10" name="Up Arrow 9"/>
          <p:cNvSpPr/>
          <p:nvPr/>
        </p:nvSpPr>
        <p:spPr>
          <a:xfrm rot="5400000">
            <a:off x="2514600" y="3705225"/>
            <a:ext cx="76200" cy="358140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11" name="TextBox 9"/>
          <p:cNvSpPr txBox="1">
            <a:spLocks noChangeArrowheads="1"/>
          </p:cNvSpPr>
          <p:nvPr/>
        </p:nvSpPr>
        <p:spPr bwMode="auto">
          <a:xfrm>
            <a:off x="1143000" y="1162050"/>
            <a:ext cx="2819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50" dirty="0" smtClean="0">
                <a:latin typeface="Calibri" pitchFamily="34" charset="0"/>
              </a:rPr>
              <a:t>Directional &amp; LWD Market </a:t>
            </a:r>
            <a:r>
              <a:rPr lang="en-US" sz="1050" dirty="0">
                <a:latin typeface="Calibri" pitchFamily="34" charset="0"/>
              </a:rPr>
              <a:t>Segmentation</a:t>
            </a:r>
          </a:p>
          <a:p>
            <a:pPr algn="ctr" eaLnBrk="1" hangingPunct="1"/>
            <a:r>
              <a:rPr lang="en-US" sz="1050" dirty="0">
                <a:latin typeface="Calibri" pitchFamily="34" charset="0"/>
              </a:rPr>
              <a:t>By Number of </a:t>
            </a:r>
            <a:r>
              <a:rPr lang="en-US" sz="1050" dirty="0" smtClean="0">
                <a:latin typeface="Calibri" pitchFamily="34" charset="0"/>
              </a:rPr>
              <a:t>Wells</a:t>
            </a:r>
            <a:endParaRPr lang="en-US" sz="1050" dirty="0">
              <a:latin typeface="Calibri" pitchFamily="34" charset="0"/>
            </a:endParaRPr>
          </a:p>
          <a:p>
            <a:pPr algn="ctr" eaLnBrk="1" hangingPunct="1"/>
            <a:r>
              <a:rPr lang="en-US" sz="1050" dirty="0" smtClean="0">
                <a:latin typeface="Calibri" pitchFamily="34" charset="0"/>
              </a:rPr>
              <a:t>2014</a:t>
            </a:r>
            <a:endParaRPr lang="en-US" sz="1050" dirty="0">
              <a:latin typeface="Calibri" pitchFamily="34" charset="0"/>
            </a:endParaRPr>
          </a:p>
        </p:txBody>
      </p:sp>
      <p:sp>
        <p:nvSpPr>
          <p:cNvPr id="12" name="Up Arrow 11"/>
          <p:cNvSpPr/>
          <p:nvPr/>
        </p:nvSpPr>
        <p:spPr>
          <a:xfrm>
            <a:off x="4953000" y="1879600"/>
            <a:ext cx="76200" cy="365760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13" name="Up Arrow 12"/>
          <p:cNvSpPr/>
          <p:nvPr/>
        </p:nvSpPr>
        <p:spPr>
          <a:xfrm rot="5400000">
            <a:off x="6781800" y="3708400"/>
            <a:ext cx="76200" cy="3581400"/>
          </a:xfrm>
          <a:prstGeom prst="up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14" name="TextBox 12"/>
          <p:cNvSpPr txBox="1">
            <a:spLocks noChangeArrowheads="1"/>
          </p:cNvSpPr>
          <p:nvPr/>
        </p:nvSpPr>
        <p:spPr bwMode="auto">
          <a:xfrm>
            <a:off x="5410200" y="1166813"/>
            <a:ext cx="2819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50" dirty="0" smtClean="0">
                <a:latin typeface="Calibri" pitchFamily="34" charset="0"/>
              </a:rPr>
              <a:t>Directional &amp; LWD Market </a:t>
            </a:r>
            <a:r>
              <a:rPr lang="en-US" sz="1050" dirty="0">
                <a:latin typeface="Calibri" pitchFamily="34" charset="0"/>
              </a:rPr>
              <a:t>Segmentation</a:t>
            </a:r>
          </a:p>
          <a:p>
            <a:pPr algn="ctr" eaLnBrk="1" hangingPunct="1"/>
            <a:r>
              <a:rPr lang="en-US" sz="1050" dirty="0">
                <a:latin typeface="Calibri" pitchFamily="34" charset="0"/>
              </a:rPr>
              <a:t>By Revenues</a:t>
            </a:r>
          </a:p>
          <a:p>
            <a:pPr algn="ctr" eaLnBrk="1" hangingPunct="1"/>
            <a:r>
              <a:rPr lang="en-US" sz="1050" dirty="0" smtClean="0">
                <a:latin typeface="Calibri" pitchFamily="34" charset="0"/>
              </a:rPr>
              <a:t>2014</a:t>
            </a:r>
            <a:endParaRPr lang="en-US" sz="1050" dirty="0">
              <a:latin typeface="Calibri" pitchFamily="34" charset="0"/>
            </a:endParaRPr>
          </a:p>
        </p:txBody>
      </p:sp>
      <p:sp>
        <p:nvSpPr>
          <p:cNvPr id="15" name="TextBox 13"/>
          <p:cNvSpPr txBox="1">
            <a:spLocks noChangeArrowheads="1"/>
          </p:cNvSpPr>
          <p:nvPr/>
        </p:nvSpPr>
        <p:spPr bwMode="auto">
          <a:xfrm>
            <a:off x="1752600" y="5534025"/>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100" b="0" dirty="0">
                <a:latin typeface="Calibri" pitchFamily="34" charset="0"/>
              </a:rPr>
              <a:t>Well Complexity</a:t>
            </a:r>
          </a:p>
        </p:txBody>
      </p:sp>
      <p:sp>
        <p:nvSpPr>
          <p:cNvPr id="16" name="TextBox 14"/>
          <p:cNvSpPr txBox="1">
            <a:spLocks noChangeArrowheads="1"/>
          </p:cNvSpPr>
          <p:nvPr/>
        </p:nvSpPr>
        <p:spPr bwMode="auto">
          <a:xfrm>
            <a:off x="6172200" y="5534025"/>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100" b="0" dirty="0">
                <a:latin typeface="Calibri" pitchFamily="34" charset="0"/>
              </a:rPr>
              <a:t>Well Complexity</a:t>
            </a:r>
          </a:p>
        </p:txBody>
      </p:sp>
      <p:sp>
        <p:nvSpPr>
          <p:cNvPr id="17" name="TextBox 15"/>
          <p:cNvSpPr txBox="1">
            <a:spLocks noChangeArrowheads="1"/>
          </p:cNvSpPr>
          <p:nvPr/>
        </p:nvSpPr>
        <p:spPr bwMode="auto">
          <a:xfrm rot="16200000">
            <a:off x="-214312" y="3422019"/>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100" b="0" dirty="0">
                <a:latin typeface="Calibri" pitchFamily="34" charset="0"/>
              </a:rPr>
              <a:t>Well Cost</a:t>
            </a:r>
          </a:p>
        </p:txBody>
      </p:sp>
      <p:sp>
        <p:nvSpPr>
          <p:cNvPr id="18" name="TextBox 16"/>
          <p:cNvSpPr txBox="1">
            <a:spLocks noChangeArrowheads="1"/>
          </p:cNvSpPr>
          <p:nvPr/>
        </p:nvSpPr>
        <p:spPr bwMode="auto">
          <a:xfrm rot="16200000">
            <a:off x="4050507" y="3420432"/>
            <a:ext cx="152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100" b="0" dirty="0">
                <a:latin typeface="Calibri" pitchFamily="34" charset="0"/>
              </a:rPr>
              <a:t>Well Cost</a:t>
            </a:r>
          </a:p>
        </p:txBody>
      </p:sp>
      <p:sp>
        <p:nvSpPr>
          <p:cNvPr id="19" name="Oval 18"/>
          <p:cNvSpPr/>
          <p:nvPr/>
        </p:nvSpPr>
        <p:spPr>
          <a:xfrm>
            <a:off x="1066800" y="3629025"/>
            <a:ext cx="1600200" cy="16002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0" name="Oval 19"/>
          <p:cNvSpPr/>
          <p:nvPr/>
        </p:nvSpPr>
        <p:spPr>
          <a:xfrm>
            <a:off x="2438400" y="3019425"/>
            <a:ext cx="914400" cy="9144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1" name="Oval 20"/>
          <p:cNvSpPr/>
          <p:nvPr/>
        </p:nvSpPr>
        <p:spPr>
          <a:xfrm>
            <a:off x="3200400" y="2562225"/>
            <a:ext cx="609600" cy="6096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2" name="Oval 21"/>
          <p:cNvSpPr/>
          <p:nvPr/>
        </p:nvSpPr>
        <p:spPr>
          <a:xfrm>
            <a:off x="6172200" y="3048000"/>
            <a:ext cx="1219200" cy="1219200"/>
          </a:xfrm>
          <a:prstGeom prst="ellipse">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3" name="Oval 22"/>
          <p:cNvSpPr/>
          <p:nvPr/>
        </p:nvSpPr>
        <p:spPr>
          <a:xfrm>
            <a:off x="7239000" y="2514600"/>
            <a:ext cx="609600" cy="609600"/>
          </a:xfrm>
          <a:prstGeom prst="ellipse">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4" name="Oval 23"/>
          <p:cNvSpPr/>
          <p:nvPr/>
        </p:nvSpPr>
        <p:spPr>
          <a:xfrm>
            <a:off x="5105400" y="4210050"/>
            <a:ext cx="1143000" cy="1143000"/>
          </a:xfrm>
          <a:prstGeom prst="ellipse">
            <a:avLst/>
          </a:prstGeom>
          <a:solidFill>
            <a:schemeClr val="accent6">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25" name="TextBox 23"/>
          <p:cNvSpPr txBox="1">
            <a:spLocks noChangeArrowheads="1"/>
          </p:cNvSpPr>
          <p:nvPr/>
        </p:nvSpPr>
        <p:spPr bwMode="auto">
          <a:xfrm>
            <a:off x="6477000" y="3429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2</a:t>
            </a:r>
          </a:p>
          <a:p>
            <a:pPr algn="ctr" eaLnBrk="1" hangingPunct="1"/>
            <a:r>
              <a:rPr lang="en-US" sz="1000" b="0" dirty="0" smtClean="0">
                <a:latin typeface="Calibri" pitchFamily="34" charset="0"/>
              </a:rPr>
              <a:t>$10 B</a:t>
            </a:r>
            <a:endParaRPr lang="en-US" sz="1000" b="0" dirty="0">
              <a:latin typeface="Calibri" pitchFamily="34" charset="0"/>
            </a:endParaRPr>
          </a:p>
        </p:txBody>
      </p:sp>
      <p:sp>
        <p:nvSpPr>
          <p:cNvPr id="26" name="TextBox 24"/>
          <p:cNvSpPr txBox="1">
            <a:spLocks noChangeArrowheads="1"/>
          </p:cNvSpPr>
          <p:nvPr/>
        </p:nvSpPr>
        <p:spPr bwMode="auto">
          <a:xfrm>
            <a:off x="5334000" y="46323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3</a:t>
            </a:r>
          </a:p>
          <a:p>
            <a:pPr algn="ctr" eaLnBrk="1" hangingPunct="1"/>
            <a:r>
              <a:rPr lang="en-US" sz="1000" b="0" dirty="0" smtClean="0">
                <a:latin typeface="Calibri" pitchFamily="34" charset="0"/>
              </a:rPr>
              <a:t>$7B</a:t>
            </a:r>
            <a:endParaRPr lang="en-US" sz="1000" b="0" dirty="0">
              <a:latin typeface="Calibri" pitchFamily="34" charset="0"/>
            </a:endParaRPr>
          </a:p>
        </p:txBody>
      </p:sp>
      <p:sp>
        <p:nvSpPr>
          <p:cNvPr id="27" name="TextBox 25"/>
          <p:cNvSpPr txBox="1">
            <a:spLocks noChangeArrowheads="1"/>
          </p:cNvSpPr>
          <p:nvPr/>
        </p:nvSpPr>
        <p:spPr bwMode="auto">
          <a:xfrm>
            <a:off x="7239000" y="26384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1</a:t>
            </a:r>
          </a:p>
          <a:p>
            <a:pPr algn="ctr" eaLnBrk="1" hangingPunct="1"/>
            <a:r>
              <a:rPr lang="en-US" sz="1000" b="0" dirty="0" smtClean="0">
                <a:latin typeface="Calibri" pitchFamily="34" charset="0"/>
              </a:rPr>
              <a:t>$4B</a:t>
            </a:r>
            <a:endParaRPr lang="en-US" sz="1000" b="0" dirty="0">
              <a:latin typeface="Calibri" pitchFamily="34" charset="0"/>
            </a:endParaRPr>
          </a:p>
        </p:txBody>
      </p:sp>
      <p:sp>
        <p:nvSpPr>
          <p:cNvPr id="28" name="TextBox 26"/>
          <p:cNvSpPr txBox="1">
            <a:spLocks noChangeArrowheads="1"/>
          </p:cNvSpPr>
          <p:nvPr/>
        </p:nvSpPr>
        <p:spPr bwMode="auto">
          <a:xfrm>
            <a:off x="3200400" y="26860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1</a:t>
            </a:r>
          </a:p>
          <a:p>
            <a:pPr algn="ctr" eaLnBrk="1" hangingPunct="1"/>
            <a:r>
              <a:rPr lang="en-US" sz="1000" b="0" dirty="0" smtClean="0">
                <a:latin typeface="Calibri" pitchFamily="34" charset="0"/>
              </a:rPr>
              <a:t>1,000</a:t>
            </a:r>
            <a:endParaRPr lang="en-US" sz="1000" b="0" dirty="0">
              <a:latin typeface="Calibri" pitchFamily="34" charset="0"/>
            </a:endParaRPr>
          </a:p>
        </p:txBody>
      </p:sp>
      <p:sp>
        <p:nvSpPr>
          <p:cNvPr id="29" name="TextBox 27"/>
          <p:cNvSpPr txBox="1">
            <a:spLocks noChangeArrowheads="1"/>
          </p:cNvSpPr>
          <p:nvPr/>
        </p:nvSpPr>
        <p:spPr bwMode="auto">
          <a:xfrm>
            <a:off x="2590800" y="32956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2</a:t>
            </a:r>
          </a:p>
          <a:p>
            <a:pPr algn="ctr" eaLnBrk="1" hangingPunct="1"/>
            <a:r>
              <a:rPr lang="en-US" sz="1000" b="0" dirty="0" smtClean="0">
                <a:latin typeface="Calibri" pitchFamily="34" charset="0"/>
              </a:rPr>
              <a:t>5,000</a:t>
            </a:r>
            <a:endParaRPr lang="en-US" sz="1000" b="0" dirty="0">
              <a:latin typeface="Calibri" pitchFamily="34" charset="0"/>
            </a:endParaRPr>
          </a:p>
        </p:txBody>
      </p:sp>
      <p:sp>
        <p:nvSpPr>
          <p:cNvPr id="30" name="TextBox 28"/>
          <p:cNvSpPr txBox="1">
            <a:spLocks noChangeArrowheads="1"/>
          </p:cNvSpPr>
          <p:nvPr/>
        </p:nvSpPr>
        <p:spPr bwMode="auto">
          <a:xfrm>
            <a:off x="1524000" y="421005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algn="ctr" eaLnBrk="1" hangingPunct="1"/>
            <a:r>
              <a:rPr lang="en-US" sz="1000" b="0" dirty="0">
                <a:latin typeface="Calibri" pitchFamily="34" charset="0"/>
              </a:rPr>
              <a:t>TIER 3</a:t>
            </a:r>
          </a:p>
          <a:p>
            <a:pPr algn="ctr" eaLnBrk="1" hangingPunct="1"/>
            <a:r>
              <a:rPr lang="en-US" sz="1000" b="0" dirty="0" smtClean="0">
                <a:latin typeface="Calibri" pitchFamily="34" charset="0"/>
              </a:rPr>
              <a:t>34,000</a:t>
            </a:r>
            <a:endParaRPr lang="en-US" sz="1000" b="0" dirty="0">
              <a:latin typeface="Calibri" pitchFamily="34" charset="0"/>
            </a:endParaRPr>
          </a:p>
        </p:txBody>
      </p:sp>
      <p:sp>
        <p:nvSpPr>
          <p:cNvPr id="31" name="Rectangle 29"/>
          <p:cNvSpPr>
            <a:spLocks noChangeArrowheads="1"/>
          </p:cNvSpPr>
          <p:nvPr/>
        </p:nvSpPr>
        <p:spPr bwMode="auto">
          <a:xfrm>
            <a:off x="2362200" y="4621213"/>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lvl="1" indent="-106363">
              <a:buFontTx/>
              <a:buChar char="•"/>
            </a:pPr>
            <a:r>
              <a:rPr lang="en-US" sz="800" b="0" dirty="0">
                <a:latin typeface="Calibri" pitchFamily="34" charset="0"/>
              </a:rPr>
              <a:t>Tier 3:   </a:t>
            </a:r>
            <a:r>
              <a:rPr lang="en-US" sz="800" b="0" dirty="0" smtClean="0">
                <a:latin typeface="Calibri" pitchFamily="34" charset="0"/>
              </a:rPr>
              <a:t>horizontal and directional land wells in North America and international locations.  Limited LWD use.  Goal is speed and accuracy of drilling.</a:t>
            </a:r>
            <a:endParaRPr lang="en-US" sz="800" b="0" dirty="0">
              <a:latin typeface="Calibri" pitchFamily="34" charset="0"/>
            </a:endParaRPr>
          </a:p>
        </p:txBody>
      </p:sp>
      <p:sp>
        <p:nvSpPr>
          <p:cNvPr id="32" name="Rectangle 30"/>
          <p:cNvSpPr>
            <a:spLocks noChangeArrowheads="1"/>
          </p:cNvSpPr>
          <p:nvPr/>
        </p:nvSpPr>
        <p:spPr bwMode="auto">
          <a:xfrm>
            <a:off x="533400" y="5810250"/>
            <a:ext cx="8077200" cy="9387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1100" b="0" dirty="0" smtClean="0">
                <a:solidFill>
                  <a:schemeClr val="tx1">
                    <a:lumMod val="50000"/>
                    <a:lumOff val="50000"/>
                  </a:schemeClr>
                </a:solidFill>
                <a:latin typeface="Calibri" pitchFamily="34" charset="0"/>
                <a:cs typeface="Arial" charset="0"/>
              </a:rPr>
              <a:t>The major service companies (Schlumberger, Halliburton &amp; Baker Hughes) consider directional and LWD as one service.  Combined, this is an $21 billion global market.  The graphic above demonstrates how directional &amp; LWD use is </a:t>
            </a:r>
            <a:r>
              <a:rPr lang="en-US" sz="1100" b="0" dirty="0">
                <a:solidFill>
                  <a:schemeClr val="tx1">
                    <a:lumMod val="50000"/>
                    <a:lumOff val="50000"/>
                  </a:schemeClr>
                </a:solidFill>
                <a:latin typeface="Calibri" pitchFamily="34" charset="0"/>
                <a:cs typeface="Arial" charset="0"/>
              </a:rPr>
              <a:t>driven to higher TIERs by intense use in </a:t>
            </a:r>
            <a:r>
              <a:rPr lang="en-US" sz="1100" b="0" dirty="0" smtClean="0">
                <a:solidFill>
                  <a:schemeClr val="tx1">
                    <a:lumMod val="50000"/>
                    <a:lumOff val="50000"/>
                  </a:schemeClr>
                </a:solidFill>
                <a:latin typeface="Calibri" pitchFamily="34" charset="0"/>
                <a:cs typeface="Arial" charset="0"/>
              </a:rPr>
              <a:t>offshore and deepwater drilling</a:t>
            </a:r>
            <a:r>
              <a:rPr lang="en-US" sz="1100" b="0" dirty="0">
                <a:solidFill>
                  <a:schemeClr val="tx1">
                    <a:lumMod val="50000"/>
                    <a:lumOff val="50000"/>
                  </a:schemeClr>
                </a:solidFill>
                <a:latin typeface="Calibri" pitchFamily="34" charset="0"/>
                <a:cs typeface="Arial" charset="0"/>
              </a:rPr>
              <a:t>.  Increasing well cost and wellbore complexity push operators toward sophisticated </a:t>
            </a:r>
            <a:r>
              <a:rPr lang="en-US" sz="1100" b="0" dirty="0" smtClean="0">
                <a:solidFill>
                  <a:schemeClr val="tx1">
                    <a:lumMod val="50000"/>
                    <a:lumOff val="50000"/>
                  </a:schemeClr>
                </a:solidFill>
                <a:latin typeface="Calibri" pitchFamily="34" charset="0"/>
                <a:cs typeface="Arial" charset="0"/>
              </a:rPr>
              <a:t>directional &amp; LWD services geared </a:t>
            </a:r>
            <a:r>
              <a:rPr lang="en-US" sz="1100" b="0" dirty="0">
                <a:solidFill>
                  <a:schemeClr val="tx1">
                    <a:lumMod val="50000"/>
                    <a:lumOff val="50000"/>
                  </a:schemeClr>
                </a:solidFill>
                <a:latin typeface="Calibri" pitchFamily="34" charset="0"/>
                <a:cs typeface="Arial" charset="0"/>
              </a:rPr>
              <a:t>toward drilling </a:t>
            </a:r>
            <a:r>
              <a:rPr lang="en-US" sz="1100" b="0" dirty="0" smtClean="0">
                <a:solidFill>
                  <a:schemeClr val="tx1">
                    <a:lumMod val="50000"/>
                    <a:lumOff val="50000"/>
                  </a:schemeClr>
                </a:solidFill>
                <a:latin typeface="Calibri" pitchFamily="34" charset="0"/>
                <a:cs typeface="Arial" charset="0"/>
              </a:rPr>
              <a:t>efficiency and data recovery.  </a:t>
            </a:r>
            <a:r>
              <a:rPr lang="en-US" sz="1100" b="1" dirty="0" smtClean="0">
                <a:solidFill>
                  <a:schemeClr val="tx1">
                    <a:lumMod val="50000"/>
                    <a:lumOff val="50000"/>
                  </a:schemeClr>
                </a:solidFill>
                <a:latin typeface="Calibri" pitchFamily="34" charset="0"/>
                <a:cs typeface="Arial" charset="0"/>
              </a:rPr>
              <a:t>Almost all of the US land market, which is the focus of much of this report, falls in TIER 3. </a:t>
            </a:r>
            <a:endParaRPr lang="en-US" sz="1100" b="1" dirty="0">
              <a:solidFill>
                <a:schemeClr val="tx1">
                  <a:lumMod val="50000"/>
                  <a:lumOff val="50000"/>
                </a:schemeClr>
              </a:solidFill>
              <a:latin typeface="Calibri" pitchFamily="34" charset="0"/>
              <a:cs typeface="Times New Roman" pitchFamily="18" charset="0"/>
            </a:endParaRPr>
          </a:p>
        </p:txBody>
      </p:sp>
      <p:sp>
        <p:nvSpPr>
          <p:cNvPr id="33" name="Rectangle 31"/>
          <p:cNvSpPr>
            <a:spLocks noChangeArrowheads="1"/>
          </p:cNvSpPr>
          <p:nvPr/>
        </p:nvSpPr>
        <p:spPr bwMode="auto">
          <a:xfrm>
            <a:off x="533400" y="2252663"/>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lvl="1" indent="-106363">
              <a:buFontTx/>
              <a:buChar char="•"/>
            </a:pPr>
            <a:r>
              <a:rPr lang="en-US" sz="800" b="0" dirty="0">
                <a:latin typeface="Calibri" pitchFamily="34" charset="0"/>
              </a:rPr>
              <a:t>Tier 2: advanced monitoring services – may </a:t>
            </a:r>
            <a:r>
              <a:rPr lang="en-US" sz="800" b="0" dirty="0">
                <a:latin typeface="Calibri" pitchFamily="34" charset="0"/>
                <a:cs typeface="Arial" charset="0"/>
              </a:rPr>
              <a:t>include </a:t>
            </a:r>
            <a:r>
              <a:rPr lang="en-US" sz="800" b="0" dirty="0" err="1">
                <a:latin typeface="Calibri" pitchFamily="34" charset="0"/>
                <a:cs typeface="Arial" charset="0"/>
              </a:rPr>
              <a:t>lithologic</a:t>
            </a:r>
            <a:r>
              <a:rPr lang="en-US" sz="800" b="0" dirty="0">
                <a:latin typeface="Calibri" pitchFamily="34" charset="0"/>
                <a:cs typeface="Arial" charset="0"/>
              </a:rPr>
              <a:t> descriptions, pore pressure detection</a:t>
            </a:r>
            <a:r>
              <a:rPr lang="en-US" sz="800" b="0" dirty="0">
                <a:latin typeface="Calibri" pitchFamily="34" charset="0"/>
              </a:rPr>
              <a:t>, </a:t>
            </a:r>
            <a:r>
              <a:rPr lang="en-US" sz="800" b="0" dirty="0">
                <a:latin typeface="Calibri" pitchFamily="34" charset="0"/>
                <a:cs typeface="Arial" charset="0"/>
              </a:rPr>
              <a:t>hydrocarbon analysis and/or automated kick detection services.  Used for offshore development wells, and </a:t>
            </a:r>
            <a:r>
              <a:rPr lang="en-US" sz="800" b="0" dirty="0" smtClean="0">
                <a:latin typeface="Calibri" pitchFamily="34" charset="0"/>
                <a:cs typeface="Arial" charset="0"/>
              </a:rPr>
              <a:t>high value land wells.</a:t>
            </a:r>
            <a:endParaRPr lang="en-US" sz="800" b="0" dirty="0">
              <a:latin typeface="Calibri" pitchFamily="34" charset="0"/>
            </a:endParaRPr>
          </a:p>
        </p:txBody>
      </p:sp>
      <p:sp>
        <p:nvSpPr>
          <p:cNvPr id="34" name="Rectangle 32"/>
          <p:cNvSpPr>
            <a:spLocks noChangeArrowheads="1"/>
          </p:cNvSpPr>
          <p:nvPr/>
        </p:nvSpPr>
        <p:spPr bwMode="auto">
          <a:xfrm>
            <a:off x="2743200" y="1683603"/>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lvl="1" indent="-106363">
              <a:buFontTx/>
              <a:buChar char="•"/>
            </a:pPr>
            <a:r>
              <a:rPr lang="en-US" sz="800" b="0" dirty="0">
                <a:latin typeface="Calibri" pitchFamily="34" charset="0"/>
              </a:rPr>
              <a:t>Tier 1: integrated services - </a:t>
            </a:r>
            <a:r>
              <a:rPr lang="en-US" sz="800" b="0" dirty="0">
                <a:latin typeface="Calibri" pitchFamily="34" charset="0"/>
                <a:cs typeface="Arial" charset="0"/>
              </a:rPr>
              <a:t>high value, high-cost </a:t>
            </a:r>
            <a:r>
              <a:rPr lang="en-US" sz="800" b="0" dirty="0" smtClean="0">
                <a:latin typeface="Calibri" pitchFamily="34" charset="0"/>
                <a:cs typeface="Arial" charset="0"/>
              </a:rPr>
              <a:t>service.  </a:t>
            </a:r>
            <a:r>
              <a:rPr lang="en-US" sz="800" b="0" dirty="0">
                <a:latin typeface="Calibri" pitchFamily="34" charset="0"/>
                <a:cs typeface="Arial" charset="0"/>
              </a:rPr>
              <a:t>Integrates Surface Data Logging information with MWD/LWD data. Deepwater wells, offshore exploratory and </a:t>
            </a:r>
            <a:r>
              <a:rPr lang="en-US" sz="800" b="0" dirty="0" smtClean="0">
                <a:latin typeface="Calibri" pitchFamily="34" charset="0"/>
                <a:cs typeface="Arial" charset="0"/>
              </a:rPr>
              <a:t>extremely deep/high </a:t>
            </a:r>
            <a:r>
              <a:rPr lang="en-US" sz="800" b="0" dirty="0">
                <a:latin typeface="Calibri" pitchFamily="34" charset="0"/>
                <a:cs typeface="Arial" charset="0"/>
              </a:rPr>
              <a:t>cost land wells.  </a:t>
            </a:r>
            <a:endParaRPr lang="en-US" sz="800" b="0" dirty="0">
              <a:latin typeface="Calibri" pitchFamily="34" charset="0"/>
            </a:endParaRPr>
          </a:p>
        </p:txBody>
      </p:sp>
      <p:sp>
        <p:nvSpPr>
          <p:cNvPr id="35" name="Left Arrow 34"/>
          <p:cNvSpPr/>
          <p:nvPr/>
        </p:nvSpPr>
        <p:spPr>
          <a:xfrm>
            <a:off x="2590800" y="4895850"/>
            <a:ext cx="152400" cy="76200"/>
          </a:xfrm>
          <a:prstGeom prst="lef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36" name="Left Arrow 34"/>
          <p:cNvSpPr>
            <a:spLocks noChangeArrowheads="1"/>
          </p:cNvSpPr>
          <p:nvPr/>
        </p:nvSpPr>
        <p:spPr bwMode="auto">
          <a:xfrm flipH="1">
            <a:off x="2286000" y="3143250"/>
            <a:ext cx="152400" cy="76200"/>
          </a:xfrm>
          <a:prstGeom prst="leftArrow">
            <a:avLst>
              <a:gd name="adj1" fmla="val 50000"/>
              <a:gd name="adj2" fmla="val 50000"/>
            </a:avLst>
          </a:prstGeom>
          <a:solidFill>
            <a:schemeClr val="accent5">
              <a:lumMod val="75000"/>
            </a:schemeClr>
          </a:solidFill>
          <a:ln w="25400">
            <a:solidFill>
              <a:schemeClr val="accent5">
                <a:lumMod val="75000"/>
              </a:schemeClr>
            </a:solidFill>
            <a:miter lim="800000"/>
            <a:headEnd/>
            <a:tailEnd/>
          </a:ln>
        </p:spPr>
        <p:txBody>
          <a:bodyPr anchor="ctr"/>
          <a:lstStyle/>
          <a:p>
            <a:pPr algn="ctr"/>
            <a:endParaRPr lang="en-US" b="0">
              <a:solidFill>
                <a:srgbClr val="FFFFFF"/>
              </a:solidFill>
              <a:latin typeface="Calibri" pitchFamily="34" charset="0"/>
            </a:endParaRPr>
          </a:p>
        </p:txBody>
      </p:sp>
      <p:sp>
        <p:nvSpPr>
          <p:cNvPr id="37" name="Left Arrow 36"/>
          <p:cNvSpPr/>
          <p:nvPr/>
        </p:nvSpPr>
        <p:spPr>
          <a:xfrm rot="16200000">
            <a:off x="3733800" y="2533650"/>
            <a:ext cx="152400" cy="76200"/>
          </a:xfrm>
          <a:prstGeom prst="lef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solidFill>
                <a:srgbClr val="FFFFFF"/>
              </a:solidFill>
              <a:latin typeface="Calibri" pitchFamily="34" charset="0"/>
              <a:ea typeface="ＭＳ Ｐゴシック" pitchFamily="1" charset="-128"/>
            </a:endParaRPr>
          </a:p>
        </p:txBody>
      </p:sp>
      <p:sp>
        <p:nvSpPr>
          <p:cNvPr id="38" name="Rounded Rectangular Callout 37"/>
          <p:cNvSpPr/>
          <p:nvPr/>
        </p:nvSpPr>
        <p:spPr>
          <a:xfrm>
            <a:off x="5257800" y="3581400"/>
            <a:ext cx="533400" cy="533400"/>
          </a:xfrm>
          <a:prstGeom prst="wedgeRoundRectCallou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0" dirty="0" smtClean="0">
                <a:solidFill>
                  <a:schemeClr val="tx1"/>
                </a:solidFill>
                <a:latin typeface="Calibri" pitchFamily="34" charset="0"/>
                <a:ea typeface="ＭＳ Ｐゴシック" pitchFamily="1" charset="-128"/>
              </a:rPr>
              <a:t>$0.3M per well</a:t>
            </a:r>
            <a:endParaRPr lang="en-US" sz="800" b="0" dirty="0">
              <a:solidFill>
                <a:schemeClr val="tx1"/>
              </a:solidFill>
              <a:latin typeface="Calibri" pitchFamily="34" charset="0"/>
              <a:ea typeface="ＭＳ Ｐゴシック" pitchFamily="1" charset="-128"/>
            </a:endParaRPr>
          </a:p>
        </p:txBody>
      </p:sp>
      <p:sp>
        <p:nvSpPr>
          <p:cNvPr id="39" name="Rounded Rectangular Callout 38"/>
          <p:cNvSpPr/>
          <p:nvPr/>
        </p:nvSpPr>
        <p:spPr>
          <a:xfrm>
            <a:off x="6324600" y="2438400"/>
            <a:ext cx="533400" cy="533400"/>
          </a:xfrm>
          <a:prstGeom prst="wedgeRoundRectCallou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0" dirty="0" smtClean="0">
                <a:solidFill>
                  <a:schemeClr val="tx1"/>
                </a:solidFill>
                <a:latin typeface="Calibri" pitchFamily="34" charset="0"/>
                <a:ea typeface="ＭＳ Ｐゴシック" pitchFamily="1" charset="-128"/>
              </a:rPr>
              <a:t>$</a:t>
            </a:r>
            <a:r>
              <a:rPr lang="en-US" sz="800" dirty="0">
                <a:solidFill>
                  <a:schemeClr val="tx1"/>
                </a:solidFill>
                <a:latin typeface="Calibri" pitchFamily="34" charset="0"/>
                <a:ea typeface="ＭＳ Ｐゴシック" pitchFamily="1" charset="-128"/>
              </a:rPr>
              <a:t>2</a:t>
            </a:r>
            <a:r>
              <a:rPr lang="en-US" sz="800" b="0" dirty="0" smtClean="0">
                <a:solidFill>
                  <a:schemeClr val="tx1"/>
                </a:solidFill>
                <a:latin typeface="Calibri" pitchFamily="34" charset="0"/>
                <a:ea typeface="ＭＳ Ｐゴシック" pitchFamily="1" charset="-128"/>
              </a:rPr>
              <a:t>M per well</a:t>
            </a:r>
            <a:endParaRPr lang="en-US" sz="800" b="0" dirty="0">
              <a:solidFill>
                <a:schemeClr val="tx1"/>
              </a:solidFill>
              <a:latin typeface="Calibri" pitchFamily="34" charset="0"/>
              <a:ea typeface="ＭＳ Ｐゴシック" pitchFamily="1" charset="-128"/>
            </a:endParaRPr>
          </a:p>
        </p:txBody>
      </p:sp>
      <p:sp>
        <p:nvSpPr>
          <p:cNvPr id="40" name="Rounded Rectangular Callout 39"/>
          <p:cNvSpPr/>
          <p:nvPr/>
        </p:nvSpPr>
        <p:spPr>
          <a:xfrm>
            <a:off x="7467600" y="1828800"/>
            <a:ext cx="533400" cy="533400"/>
          </a:xfrm>
          <a:prstGeom prst="wedgeRoundRectCallou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0" dirty="0" smtClean="0">
                <a:solidFill>
                  <a:schemeClr val="tx1"/>
                </a:solidFill>
                <a:latin typeface="Calibri" pitchFamily="34" charset="0"/>
                <a:ea typeface="ＭＳ Ｐゴシック" pitchFamily="1" charset="-128"/>
              </a:rPr>
              <a:t>$4M per well</a:t>
            </a:r>
            <a:endParaRPr lang="en-US" sz="800" b="0" dirty="0">
              <a:solidFill>
                <a:schemeClr val="tx1"/>
              </a:solidFill>
              <a:latin typeface="Calibri" pitchFamily="34" charset="0"/>
              <a:ea typeface="ＭＳ Ｐゴシック" pitchFamily="1" charset="-128"/>
            </a:endParaRPr>
          </a:p>
        </p:txBody>
      </p:sp>
      <p:sp>
        <p:nvSpPr>
          <p:cNvPr id="41" name="Rectangle 4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3595986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100</a:t>
            </a:fld>
            <a:endParaRPr lang="en-US"/>
          </a:p>
        </p:txBody>
      </p:sp>
      <p:sp>
        <p:nvSpPr>
          <p:cNvPr id="6" name="TextBox 5"/>
          <p:cNvSpPr txBox="1"/>
          <p:nvPr/>
        </p:nvSpPr>
        <p:spPr>
          <a:xfrm>
            <a:off x="495300" y="1563469"/>
            <a:ext cx="8153400" cy="646331"/>
          </a:xfrm>
          <a:prstGeom prst="rect">
            <a:avLst/>
          </a:prstGeom>
          <a:noFill/>
        </p:spPr>
        <p:txBody>
          <a:bodyPr wrap="square" rtlCol="0">
            <a:spAutoFit/>
          </a:bodyPr>
          <a:lstStyle/>
          <a:p>
            <a:r>
              <a:rPr lang="en-US" sz="1200" b="1" dirty="0" smtClean="0"/>
              <a:t>These two charts compare the average drilling speeds of the leading operators – total well speed on the left, directional feet drilled on the right.  </a:t>
            </a:r>
            <a:r>
              <a:rPr lang="en-US" sz="1200" dirty="0" smtClean="0"/>
              <a:t>Directional speeds in this region are far greater than total well drilling speeds. Devon Energy is the only operator who has consistently high productivity with ~1,400’ per day. </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7" name="Chart 6"/>
          <p:cNvGraphicFramePr/>
          <p:nvPr>
            <p:extLst>
              <p:ext uri="{D42A27DB-BD31-4B8C-83A1-F6EECF244321}">
                <p14:modId xmlns:p14="http://schemas.microsoft.com/office/powerpoint/2010/main" val="2212574721"/>
              </p:ext>
            </p:extLst>
          </p:nvPr>
        </p:nvGraphicFramePr>
        <p:xfrm>
          <a:off x="381000" y="2261870"/>
          <a:ext cx="40386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3225245565"/>
              </p:ext>
            </p:extLst>
          </p:nvPr>
        </p:nvGraphicFramePr>
        <p:xfrm>
          <a:off x="4419600" y="2274062"/>
          <a:ext cx="4038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a:spLocks noGrp="1"/>
          </p:cNvSpPr>
          <p:nvPr>
            <p:ph type="title"/>
          </p:nvPr>
        </p:nvSpPr>
        <p:spPr>
          <a:xfrm>
            <a:off x="304800" y="274638"/>
            <a:ext cx="8534400" cy="1143000"/>
          </a:xfrm>
        </p:spPr>
        <p:txBody>
          <a:bodyPr>
            <a:normAutofit/>
          </a:bodyPr>
          <a:lstStyle/>
          <a:p>
            <a:r>
              <a:rPr lang="en-US" sz="3600" dirty="0" smtClean="0"/>
              <a:t>Haynesville:  Drilling Speeds</a:t>
            </a:r>
            <a:endParaRPr lang="en-US" sz="3600" dirty="0"/>
          </a:p>
        </p:txBody>
      </p:sp>
    </p:spTree>
    <p:extLst>
      <p:ext uri="{BB962C8B-B14F-4D97-AF65-F5344CB8AC3E}">
        <p14:creationId xmlns:p14="http://schemas.microsoft.com/office/powerpoint/2010/main" val="30194956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101</a:t>
            </a:fld>
            <a:endParaRPr lang="en-US"/>
          </a:p>
        </p:txBody>
      </p:sp>
      <p:sp>
        <p:nvSpPr>
          <p:cNvPr id="8" name="TextBox 7"/>
          <p:cNvSpPr txBox="1"/>
          <p:nvPr/>
        </p:nvSpPr>
        <p:spPr>
          <a:xfrm>
            <a:off x="914400" y="1529461"/>
            <a:ext cx="3810000" cy="2862322"/>
          </a:xfrm>
          <a:prstGeom prst="rect">
            <a:avLst/>
          </a:prstGeom>
          <a:noFill/>
        </p:spPr>
        <p:txBody>
          <a:bodyPr wrap="square" rtlCol="0">
            <a:spAutoFit/>
          </a:bodyPr>
          <a:lstStyle/>
          <a:p>
            <a:r>
              <a:rPr lang="en-US" sz="1200" b="1" dirty="0" smtClean="0"/>
              <a:t>After evaluating the drilling profiles of about 100 horizontal wells in the region, we see no clear indication of an average number of days that an MWD tool will be used in a horizontal well.  </a:t>
            </a:r>
            <a:r>
              <a:rPr lang="en-US" sz="1200" dirty="0" smtClean="0"/>
              <a:t>The chart to the right shows the number of days an MWD tool was used in about 50 wells.  The wells, which are ranked from longest to shortest in the hole, show a steady change from one to the next.  There is no clustering of days.</a:t>
            </a:r>
          </a:p>
          <a:p>
            <a:endParaRPr lang="en-US" sz="1200" dirty="0"/>
          </a:p>
          <a:p>
            <a:r>
              <a:rPr lang="en-US" sz="1200" dirty="0" smtClean="0"/>
              <a:t>We believe that oil &amp; gas producers are drilling a wide range of wells in the area in order to hold leases and are not attempting to standardize their operations or seek out operational efficiencies.  If drilling ramps up in the future, we expect “lean manufacturing” techniques to be adopted rapidly.</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955781421"/>
              </p:ext>
            </p:extLst>
          </p:nvPr>
        </p:nvGraphicFramePr>
        <p:xfrm>
          <a:off x="5410200" y="1529461"/>
          <a:ext cx="3352800" cy="4718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77710633"/>
              </p:ext>
            </p:extLst>
          </p:nvPr>
        </p:nvGraphicFramePr>
        <p:xfrm>
          <a:off x="1485900" y="4572000"/>
          <a:ext cx="2743200" cy="1280160"/>
        </p:xfrm>
        <a:graphic>
          <a:graphicData uri="http://schemas.openxmlformats.org/drawingml/2006/table">
            <a:tbl>
              <a:tblPr firstRow="1" bandRow="1">
                <a:tableStyleId>{74C1A8A3-306A-4EB7-A6B1-4F7E0EB9C5D6}</a:tableStyleId>
              </a:tblPr>
              <a:tblGrid>
                <a:gridCol w="1371600"/>
                <a:gridCol w="1371600"/>
              </a:tblGrid>
              <a:tr h="22860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200" i="1" dirty="0" smtClean="0"/>
                        <a:t>2012</a:t>
                      </a:r>
                      <a:endParaRPr lang="en-US" sz="1200" i="1" dirty="0"/>
                    </a:p>
                  </a:txBody>
                  <a:tcPr/>
                </a:tc>
                <a:tc>
                  <a:txBody>
                    <a:bodyPr/>
                    <a:lstStyle/>
                    <a:p>
                      <a:pPr algn="ctr"/>
                      <a:r>
                        <a:rPr lang="en-US" sz="1200" i="1" dirty="0" smtClean="0"/>
                        <a:t>18</a:t>
                      </a:r>
                      <a:endParaRPr lang="en-US" sz="1200" i="1" dirty="0"/>
                    </a:p>
                  </a:txBody>
                  <a:tcPr/>
                </a:tc>
              </a:tr>
              <a:tr h="243840">
                <a:tc>
                  <a:txBody>
                    <a:bodyPr/>
                    <a:lstStyle/>
                    <a:p>
                      <a:r>
                        <a:rPr lang="en-US" sz="1200" i="1" dirty="0" smtClean="0"/>
                        <a:t>2013</a:t>
                      </a:r>
                      <a:endParaRPr lang="en-US" sz="1200" i="1" dirty="0"/>
                    </a:p>
                  </a:txBody>
                  <a:tcPr/>
                </a:tc>
                <a:tc>
                  <a:txBody>
                    <a:bodyPr/>
                    <a:lstStyle/>
                    <a:p>
                      <a:pPr algn="ctr"/>
                      <a:r>
                        <a:rPr lang="en-US" sz="1200" i="1" dirty="0" smtClean="0"/>
                        <a:t>22</a:t>
                      </a:r>
                      <a:endParaRPr lang="en-US" sz="1200" i="1" dirty="0"/>
                    </a:p>
                  </a:txBody>
                  <a:tcPr/>
                </a:tc>
              </a:tr>
              <a:tr h="243840">
                <a:tc>
                  <a:txBody>
                    <a:bodyPr/>
                    <a:lstStyle/>
                    <a:p>
                      <a:r>
                        <a:rPr lang="en-US" sz="1200" i="1" dirty="0" smtClean="0"/>
                        <a:t>2014</a:t>
                      </a:r>
                      <a:endParaRPr lang="en-US" sz="1200" i="1" dirty="0"/>
                    </a:p>
                  </a:txBody>
                  <a:tcPr/>
                </a:tc>
                <a:tc>
                  <a:txBody>
                    <a:bodyPr/>
                    <a:lstStyle/>
                    <a:p>
                      <a:pPr algn="ctr"/>
                      <a:r>
                        <a:rPr lang="en-US" sz="1200" i="1" dirty="0" smtClean="0"/>
                        <a:t>17</a:t>
                      </a:r>
                    </a:p>
                  </a:txBody>
                  <a:tcPr/>
                </a:tc>
              </a:tr>
            </a:tbl>
          </a:graphicData>
        </a:graphic>
      </p:graphicFrame>
      <p:sp>
        <p:nvSpPr>
          <p:cNvPr id="7" name="Title 1"/>
          <p:cNvSpPr>
            <a:spLocks noGrp="1"/>
          </p:cNvSpPr>
          <p:nvPr>
            <p:ph type="title"/>
          </p:nvPr>
        </p:nvSpPr>
        <p:spPr>
          <a:xfrm>
            <a:off x="304800" y="274638"/>
            <a:ext cx="8534400" cy="1143000"/>
          </a:xfrm>
        </p:spPr>
        <p:txBody>
          <a:bodyPr>
            <a:normAutofit/>
          </a:bodyPr>
          <a:lstStyle/>
          <a:p>
            <a:r>
              <a:rPr lang="en-US" sz="3600" dirty="0" smtClean="0"/>
              <a:t>Haynesville:  Directional Days in the Hole</a:t>
            </a:r>
            <a:endParaRPr lang="en-US" sz="3600" dirty="0"/>
          </a:p>
        </p:txBody>
      </p:sp>
    </p:spTree>
    <p:extLst>
      <p:ext uri="{BB962C8B-B14F-4D97-AF65-F5344CB8AC3E}">
        <p14:creationId xmlns:p14="http://schemas.microsoft.com/office/powerpoint/2010/main" val="30638116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102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77483571"/>
              </p:ext>
            </p:extLst>
          </p:nvPr>
        </p:nvGraphicFramePr>
        <p:xfrm>
          <a:off x="5791200" y="1578772"/>
          <a:ext cx="3048000" cy="1280160"/>
        </p:xfrm>
        <a:graphic>
          <a:graphicData uri="http://schemas.openxmlformats.org/drawingml/2006/table">
            <a:tbl>
              <a:tblPr firstRow="1" bandRow="1">
                <a:tableStyleId>{74C1A8A3-306A-4EB7-A6B1-4F7E0EB9C5D6}</a:tableStyleId>
              </a:tblPr>
              <a:tblGrid>
                <a:gridCol w="1117600"/>
                <a:gridCol w="1930400"/>
              </a:tblGrid>
              <a:tr h="457200">
                <a:tc>
                  <a:txBody>
                    <a:bodyPr/>
                    <a:lstStyle/>
                    <a:p>
                      <a:r>
                        <a:rPr lang="en-US" sz="1200" dirty="0" smtClean="0"/>
                        <a:t>Year</a:t>
                      </a:r>
                      <a:endParaRPr lang="en-US" sz="1200" dirty="0"/>
                    </a:p>
                  </a:txBody>
                  <a:tcPr/>
                </a:tc>
                <a:tc>
                  <a:txBody>
                    <a:bodyPr/>
                    <a:lstStyle/>
                    <a:p>
                      <a:pPr algn="ctr"/>
                      <a:r>
                        <a:rPr lang="en-US" sz="1200" dirty="0" smtClean="0"/>
                        <a:t>Average</a:t>
                      </a:r>
                    </a:p>
                    <a:p>
                      <a:pPr algn="ctr"/>
                      <a:r>
                        <a:rPr lang="en-US" sz="1200" baseline="0" dirty="0" smtClean="0"/>
                        <a:t> Completed Length</a:t>
                      </a:r>
                    </a:p>
                  </a:txBody>
                  <a:tcPr/>
                </a:tc>
              </a:tr>
              <a:tr h="243840">
                <a:tc>
                  <a:txBody>
                    <a:bodyPr/>
                    <a:lstStyle/>
                    <a:p>
                      <a:r>
                        <a:rPr lang="en-US" sz="1200" i="1" dirty="0" smtClean="0"/>
                        <a:t>2012</a:t>
                      </a:r>
                      <a:endParaRPr lang="en-US" sz="1200" i="1" dirty="0"/>
                    </a:p>
                  </a:txBody>
                  <a:tcPr/>
                </a:tc>
                <a:tc>
                  <a:txBody>
                    <a:bodyPr/>
                    <a:lstStyle/>
                    <a:p>
                      <a:pPr algn="ctr"/>
                      <a:r>
                        <a:rPr lang="en-US" sz="1200" i="1" dirty="0" smtClean="0"/>
                        <a:t>4,300’</a:t>
                      </a:r>
                      <a:endParaRPr lang="en-US" sz="1200" i="1" dirty="0"/>
                    </a:p>
                  </a:txBody>
                  <a:tcPr/>
                </a:tc>
              </a:tr>
              <a:tr h="243840">
                <a:tc>
                  <a:txBody>
                    <a:bodyPr/>
                    <a:lstStyle/>
                    <a:p>
                      <a:r>
                        <a:rPr lang="en-US" sz="1200" i="1" dirty="0" smtClean="0"/>
                        <a:t>2013</a:t>
                      </a:r>
                      <a:endParaRPr lang="en-US" sz="1200" i="1" dirty="0"/>
                    </a:p>
                  </a:txBody>
                  <a:tcPr/>
                </a:tc>
                <a:tc>
                  <a:txBody>
                    <a:bodyPr/>
                    <a:lstStyle/>
                    <a:p>
                      <a:pPr algn="ctr"/>
                      <a:r>
                        <a:rPr lang="en-US" sz="1200" i="1" dirty="0" smtClean="0"/>
                        <a:t>4,900’</a:t>
                      </a:r>
                      <a:endParaRPr lang="en-US" sz="1200" i="1" dirty="0"/>
                    </a:p>
                  </a:txBody>
                  <a:tcPr/>
                </a:tc>
              </a:tr>
              <a:tr h="243840">
                <a:tc>
                  <a:txBody>
                    <a:bodyPr/>
                    <a:lstStyle/>
                    <a:p>
                      <a:r>
                        <a:rPr lang="en-US" sz="1200" i="1" dirty="0" smtClean="0"/>
                        <a:t>2014</a:t>
                      </a:r>
                      <a:endParaRPr lang="en-US" sz="1200" i="1" dirty="0"/>
                    </a:p>
                  </a:txBody>
                  <a:tcPr/>
                </a:tc>
                <a:tc>
                  <a:txBody>
                    <a:bodyPr/>
                    <a:lstStyle/>
                    <a:p>
                      <a:pPr algn="ctr"/>
                      <a:r>
                        <a:rPr lang="en-US" sz="1200" i="1" dirty="0" smtClean="0"/>
                        <a:t>5,400’</a:t>
                      </a:r>
                      <a:endParaRPr lang="en-US" sz="1200" i="1" dirty="0"/>
                    </a:p>
                  </a:txBody>
                  <a:tcPr/>
                </a:tc>
              </a:tr>
            </a:tbl>
          </a:graphicData>
        </a:graphic>
      </p:graphicFrame>
      <p:sp>
        <p:nvSpPr>
          <p:cNvPr id="8" name="TextBox 7"/>
          <p:cNvSpPr txBox="1"/>
          <p:nvPr/>
        </p:nvSpPr>
        <p:spPr>
          <a:xfrm>
            <a:off x="304800" y="1692276"/>
            <a:ext cx="5029200" cy="830997"/>
          </a:xfrm>
          <a:prstGeom prst="rect">
            <a:avLst/>
          </a:prstGeom>
          <a:noFill/>
        </p:spPr>
        <p:txBody>
          <a:bodyPr wrap="square" rtlCol="0">
            <a:spAutoFit/>
          </a:bodyPr>
          <a:lstStyle/>
          <a:p>
            <a:r>
              <a:rPr lang="en-US" sz="1200" b="1" dirty="0" smtClean="0"/>
              <a:t>5,400’ is a typical horizontal lateral length in this region, but many wells have lateral lengths as short as 1,000’ and as long as 8,000’.  </a:t>
            </a:r>
            <a:r>
              <a:rPr lang="en-US" sz="1200" dirty="0" smtClean="0"/>
              <a:t>Our well sample in the past was not sufficient enough to show trends in lateral lengths, but now East Texas and North Louisiana can be properly represented.</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353537010"/>
              </p:ext>
            </p:extLst>
          </p:nvPr>
        </p:nvGraphicFramePr>
        <p:xfrm>
          <a:off x="1219200" y="3505200"/>
          <a:ext cx="6781800" cy="307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a:spLocks noGrp="1"/>
          </p:cNvSpPr>
          <p:nvPr>
            <p:ph type="title"/>
          </p:nvPr>
        </p:nvSpPr>
        <p:spPr>
          <a:xfrm>
            <a:off x="304800" y="274638"/>
            <a:ext cx="8534400" cy="1143000"/>
          </a:xfrm>
        </p:spPr>
        <p:txBody>
          <a:bodyPr>
            <a:normAutofit/>
          </a:bodyPr>
          <a:lstStyle/>
          <a:p>
            <a:r>
              <a:rPr lang="en-US" sz="3600" dirty="0" smtClean="0"/>
              <a:t>Haynesville: Horizontal Lateral Lengths</a:t>
            </a:r>
            <a:endParaRPr lang="en-US" sz="3600" dirty="0"/>
          </a:p>
        </p:txBody>
      </p:sp>
    </p:spTree>
    <p:extLst>
      <p:ext uri="{BB962C8B-B14F-4D97-AF65-F5344CB8AC3E}">
        <p14:creationId xmlns:p14="http://schemas.microsoft.com/office/powerpoint/2010/main" val="25322512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Haynesville: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103</a:t>
            </a:fld>
            <a:endParaRPr lang="en-US"/>
          </a:p>
        </p:txBody>
      </p:sp>
      <p:sp>
        <p:nvSpPr>
          <p:cNvPr id="9" name="TextBox 8"/>
          <p:cNvSpPr txBox="1"/>
          <p:nvPr/>
        </p:nvSpPr>
        <p:spPr>
          <a:xfrm>
            <a:off x="304800" y="1282005"/>
            <a:ext cx="8382000" cy="1569660"/>
          </a:xfrm>
          <a:prstGeom prst="rect">
            <a:avLst/>
          </a:prstGeom>
          <a:noFill/>
        </p:spPr>
        <p:txBody>
          <a:bodyPr wrap="square" rtlCol="0">
            <a:spAutoFit/>
          </a:bodyPr>
          <a:lstStyle/>
          <a:p>
            <a:r>
              <a:rPr lang="en-US" sz="1200" b="1" dirty="0" smtClean="0"/>
              <a:t>The number of feet drilled directionally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The chart below analyzes the drilling paths of about 70 East Texas/North Louisiana wells drilled in 2012 and 2013.  6,000’ - 7,000’ of total directional hole is a fairly typical length, but each year wells with 19,000-20,000’ of directionally drilled hole are in the mix.</a:t>
            </a:r>
          </a:p>
          <a:p>
            <a:endParaRPr lang="en-US" sz="1200" dirty="0"/>
          </a:p>
          <a:p>
            <a:r>
              <a:rPr lang="en-US" sz="1200" dirty="0" smtClean="0"/>
              <a:t>It is hard to tell, but we think that average lateral lengths are not currently growing in this play.  The limited 2013 data suggests a slight shift in directional feet, but a definite increase cannot be confirmed.</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509674529"/>
              </p:ext>
            </p:extLst>
          </p:nvPr>
        </p:nvGraphicFramePr>
        <p:xfrm>
          <a:off x="1295400" y="2971800"/>
          <a:ext cx="6400800" cy="398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1549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C2697C-879D-489E-A833-0AA2C915D146}" type="slidenum">
              <a:rPr lang="en-US" smtClean="0"/>
              <a:t>104</a:t>
            </a:fld>
            <a:endParaRPr lang="en-US"/>
          </a:p>
        </p:txBody>
      </p:sp>
      <p:sp>
        <p:nvSpPr>
          <p:cNvPr id="7"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TextBox 8"/>
          <p:cNvSpPr txBox="1"/>
          <p:nvPr/>
        </p:nvSpPr>
        <p:spPr>
          <a:xfrm>
            <a:off x="304800" y="685800"/>
            <a:ext cx="8458200" cy="1938992"/>
          </a:xfrm>
          <a:prstGeom prst="rect">
            <a:avLst/>
          </a:prstGeom>
          <a:noFill/>
        </p:spPr>
        <p:txBody>
          <a:bodyPr wrap="square" rtlCol="0">
            <a:spAutoFit/>
          </a:bodyPr>
          <a:lstStyle/>
          <a:p>
            <a:r>
              <a:rPr lang="en-US" sz="1200" b="1" dirty="0" smtClean="0"/>
              <a:t>Bottom hole temperatures </a:t>
            </a:r>
            <a:r>
              <a:rPr lang="en-US" sz="1200" dirty="0" smtClean="0"/>
              <a:t>in the </a:t>
            </a:r>
            <a:r>
              <a:rPr lang="en-US" sz="1200" b="1" dirty="0" smtClean="0"/>
              <a:t>East Texas and the Haynesville </a:t>
            </a:r>
            <a:r>
              <a:rPr lang="en-US" sz="1200" dirty="0" smtClean="0"/>
              <a:t>range from cool to hot.  The chart below shows the bottom hole temperatures of several East Texas and Haynesville wells, plotted versus the true vertical depth of the well.</a:t>
            </a:r>
          </a:p>
          <a:p>
            <a:endParaRPr lang="en-US" sz="1200" dirty="0"/>
          </a:p>
          <a:p>
            <a:r>
              <a:rPr lang="en-US" sz="1200" dirty="0" smtClean="0"/>
              <a:t>Bottom hole temperature appears to be linear with well depth.  For example, at 5,000’ the temperature is 110 degrees F, at 10,000’ the temperature is 230 degrees F, and at 15,000’ the temperature could reach, or even surpass 350 degrees F.  With some bottom hole temperatures reaching 400 degrees F and with high pressures and corrosive downhole fluids, the Haynesville is the most demanding in the country.</a:t>
            </a:r>
          </a:p>
          <a:p>
            <a:endParaRPr lang="en-US" sz="1200" dirty="0"/>
          </a:p>
          <a:p>
            <a:r>
              <a:rPr lang="en-US" sz="1200" dirty="0" smtClean="0"/>
              <a:t>The chart below shows a cluster of well temperatures around 200-300 degrees and 10,000’ – 12,000’ vertical depth.  These are wells with a total measured depth of 15,000’ – 20,000’.</a:t>
            </a:r>
            <a:endParaRPr lang="en-US" sz="1200" dirty="0"/>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2539814702"/>
              </p:ext>
            </p:extLst>
          </p:nvPr>
        </p:nvGraphicFramePr>
        <p:xfrm>
          <a:off x="1600200" y="2806410"/>
          <a:ext cx="5791200" cy="353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90416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Marcellus/Northeast: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105</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0873170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Marcellus/Northeast</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106</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10" name="TextBox 9"/>
          <p:cNvSpPr txBox="1"/>
          <p:nvPr/>
        </p:nvSpPr>
        <p:spPr>
          <a:xfrm>
            <a:off x="571500" y="1219200"/>
            <a:ext cx="8001000" cy="1384995"/>
          </a:xfrm>
          <a:prstGeom prst="rect">
            <a:avLst/>
          </a:prstGeom>
          <a:noFill/>
        </p:spPr>
        <p:txBody>
          <a:bodyPr wrap="square" rtlCol="0">
            <a:spAutoFit/>
          </a:bodyPr>
          <a:lstStyle/>
          <a:p>
            <a:r>
              <a:rPr lang="en-US" sz="1200" dirty="0" smtClean="0"/>
              <a:t>The Northeast US has several plays both new and old.  The two primary states are Ohio and Pennsylvania, plus a bit of West Virginia.  This report, which carries the shorthand term “Marcellus”, covers primarily Ohio and Pennsylvania and all drilling in the region.  The biggest influencers of drilling and spending, however, are the Utica and the Marcellus, which have driven strong demand growth for horizontal drilling and multiple stage frac jobs.</a:t>
            </a:r>
          </a:p>
          <a:p>
            <a:endParaRPr lang="en-US" sz="1200" dirty="0"/>
          </a:p>
          <a:p>
            <a:r>
              <a:rPr lang="en-US" sz="1200" dirty="0" smtClean="0"/>
              <a:t>These two maps point out where the larger operators work versus the smallest operators.  The large operators tend to drill horizontal wells.</a:t>
            </a:r>
            <a:endParaRPr lang="en-US" sz="12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2585907"/>
            <a:ext cx="4191000" cy="4191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269" y="2514092"/>
            <a:ext cx="5139267" cy="3854450"/>
          </a:xfrm>
          <a:prstGeom prst="rect">
            <a:avLst/>
          </a:prstGeom>
        </p:spPr>
      </p:pic>
    </p:spTree>
    <p:extLst>
      <p:ext uri="{BB962C8B-B14F-4D97-AF65-F5344CB8AC3E}">
        <p14:creationId xmlns:p14="http://schemas.microsoft.com/office/powerpoint/2010/main" val="41632135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107</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2808605645"/>
              </p:ext>
            </p:extLst>
          </p:nvPr>
        </p:nvGraphicFramePr>
        <p:xfrm>
          <a:off x="1752600" y="1600200"/>
          <a:ext cx="6248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304800" y="274638"/>
            <a:ext cx="8534400" cy="1143000"/>
          </a:xfrm>
        </p:spPr>
        <p:txBody>
          <a:bodyPr>
            <a:normAutofit/>
          </a:bodyPr>
          <a:lstStyle/>
          <a:p>
            <a:r>
              <a:rPr lang="en-US" sz="3600" dirty="0" smtClean="0"/>
              <a:t>Marcellus/Northeast</a:t>
            </a:r>
            <a:endParaRPr lang="en-US" sz="3600" dirty="0"/>
          </a:p>
        </p:txBody>
      </p:sp>
    </p:spTree>
    <p:extLst>
      <p:ext uri="{BB962C8B-B14F-4D97-AF65-F5344CB8AC3E}">
        <p14:creationId xmlns:p14="http://schemas.microsoft.com/office/powerpoint/2010/main" val="10318508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Leading Marcellus/Northeast Operators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108</a:t>
            </a:fld>
            <a:endParaRPr lang="en-US"/>
          </a:p>
        </p:txBody>
      </p:sp>
      <p:sp>
        <p:nvSpPr>
          <p:cNvPr id="9" name="TextBox 8"/>
          <p:cNvSpPr txBox="1"/>
          <p:nvPr/>
        </p:nvSpPr>
        <p:spPr>
          <a:xfrm>
            <a:off x="152400" y="2222480"/>
            <a:ext cx="2667000" cy="2677656"/>
          </a:xfrm>
          <a:prstGeom prst="rect">
            <a:avLst/>
          </a:prstGeom>
          <a:noFill/>
        </p:spPr>
        <p:txBody>
          <a:bodyPr wrap="square" rtlCol="0">
            <a:spAutoFit/>
          </a:bodyPr>
          <a:lstStyle/>
          <a:p>
            <a:r>
              <a:rPr lang="en-US" sz="1200" dirty="0" smtClean="0"/>
              <a:t>Oilfield </a:t>
            </a:r>
            <a:r>
              <a:rPr lang="en-US" sz="1200" dirty="0" err="1" smtClean="0"/>
              <a:t>Logix</a:t>
            </a:r>
            <a:r>
              <a:rPr lang="en-US" sz="1200" dirty="0" smtClean="0"/>
              <a:t> researchers found ~75 oil and gas producers who have drilled wells in the Northeast in the last three years.  </a:t>
            </a:r>
            <a:endParaRPr lang="en-US" sz="1200" dirty="0"/>
          </a:p>
          <a:p>
            <a:endParaRPr lang="en-US" sz="1200" dirty="0" smtClean="0"/>
          </a:p>
          <a:p>
            <a:r>
              <a:rPr lang="en-US" sz="1200" b="1" dirty="0" smtClean="0"/>
              <a:t>Range Resources</a:t>
            </a:r>
            <a:r>
              <a:rPr lang="en-US" sz="1200" dirty="0" smtClean="0"/>
              <a:t> is the top operator with 10% of new wells drilled. Close behind are </a:t>
            </a:r>
            <a:r>
              <a:rPr lang="en-US" sz="1200" b="1" dirty="0" smtClean="0"/>
              <a:t>Anadarko</a:t>
            </a:r>
            <a:r>
              <a:rPr lang="en-US" sz="1200" dirty="0" smtClean="0"/>
              <a:t> and </a:t>
            </a:r>
            <a:r>
              <a:rPr lang="en-US" sz="1200" b="1" dirty="0" smtClean="0"/>
              <a:t>Chesapeake</a:t>
            </a:r>
            <a:r>
              <a:rPr lang="en-US" sz="1200" dirty="0" smtClean="0"/>
              <a:t>. Small and large independents, as well as widely known operators with a market share of approximately 1%, make up almost half of the new wells drilled. The Marcellus appears to be a highly saturated market.  </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2819009049"/>
              </p:ext>
            </p:extLst>
          </p:nvPr>
        </p:nvGraphicFramePr>
        <p:xfrm>
          <a:off x="2819400" y="1676400"/>
          <a:ext cx="63246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89665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Marcellus:  Leading Directional Customers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109</a:t>
            </a:fld>
            <a:endParaRPr lang="en-US"/>
          </a:p>
        </p:txBody>
      </p:sp>
      <p:sp>
        <p:nvSpPr>
          <p:cNvPr id="9" name="TextBox 8"/>
          <p:cNvSpPr txBox="1"/>
          <p:nvPr/>
        </p:nvSpPr>
        <p:spPr>
          <a:xfrm>
            <a:off x="152400" y="1692276"/>
            <a:ext cx="2667000" cy="3970318"/>
          </a:xfrm>
          <a:prstGeom prst="rect">
            <a:avLst/>
          </a:prstGeom>
          <a:noFill/>
        </p:spPr>
        <p:txBody>
          <a:bodyPr wrap="square" rtlCol="0">
            <a:spAutoFit/>
          </a:bodyPr>
          <a:lstStyle/>
          <a:p>
            <a:r>
              <a:rPr lang="en-US" sz="1200" dirty="0" smtClean="0"/>
              <a:t>Here is the chart that is most meaningful to directional drilling service companies:  A ranked list of directional customers.  </a:t>
            </a:r>
          </a:p>
          <a:p>
            <a:endParaRPr lang="en-US" sz="1200" dirty="0"/>
          </a:p>
          <a:p>
            <a:r>
              <a:rPr lang="en-US" sz="1200" dirty="0" smtClean="0"/>
              <a:t>From this chart we see that </a:t>
            </a:r>
            <a:r>
              <a:rPr lang="en-US" sz="1200" b="1" dirty="0" smtClean="0"/>
              <a:t>Anadarko</a:t>
            </a:r>
            <a:r>
              <a:rPr lang="en-US" sz="1200" dirty="0" smtClean="0"/>
              <a:t> and </a:t>
            </a:r>
            <a:r>
              <a:rPr lang="en-US" sz="1200" b="1" dirty="0" smtClean="0"/>
              <a:t>Range Resources </a:t>
            </a:r>
            <a:r>
              <a:rPr lang="en-US" sz="1200" dirty="0" smtClean="0"/>
              <a:t>are the two largest directional customers with 18% of the market. These two operators, along with </a:t>
            </a:r>
            <a:r>
              <a:rPr lang="en-US" sz="1200" b="1" dirty="0" smtClean="0"/>
              <a:t>Chesapeake</a:t>
            </a:r>
            <a:r>
              <a:rPr lang="en-US" sz="1200" dirty="0" smtClean="0"/>
              <a:t>, </a:t>
            </a:r>
            <a:r>
              <a:rPr lang="en-US" sz="1200" b="1" dirty="0" smtClean="0"/>
              <a:t>make up 50% of the market. Shell, EOG</a:t>
            </a:r>
            <a:r>
              <a:rPr lang="en-US" sz="1200" dirty="0" smtClean="0"/>
              <a:t>, and </a:t>
            </a:r>
            <a:r>
              <a:rPr lang="en-US" sz="1200" b="1" dirty="0" smtClean="0"/>
              <a:t>Cabot </a:t>
            </a:r>
            <a:r>
              <a:rPr lang="en-US" sz="1200" dirty="0" smtClean="0"/>
              <a:t>have a combined share of 25%. </a:t>
            </a:r>
          </a:p>
          <a:p>
            <a:endParaRPr lang="en-US" sz="1200" b="1" dirty="0"/>
          </a:p>
          <a:p>
            <a:r>
              <a:rPr lang="en-US" sz="1200" b="1" dirty="0" smtClean="0"/>
              <a:t>Vertical wells are more popular in this region </a:t>
            </a:r>
            <a:r>
              <a:rPr lang="en-US" sz="1200" dirty="0" smtClean="0"/>
              <a:t>so there are fewer buyers of directional services than there are operators. Compared to the market as a whole, directional drilling in this region is done by only a few major drillers and purchased by only small portion of operators.</a:t>
            </a:r>
            <a:endParaRPr lang="en-US" sz="1200" b="1" dirty="0" smtClean="0"/>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1472105879"/>
              </p:ext>
            </p:extLst>
          </p:nvPr>
        </p:nvGraphicFramePr>
        <p:xfrm>
          <a:off x="2971800" y="141763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8332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Directional Drilling by Macro Region</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11</a:t>
            </a:fld>
            <a:endParaRPr lang="en-US"/>
          </a:p>
        </p:txBody>
      </p:sp>
      <p:sp>
        <p:nvSpPr>
          <p:cNvPr id="8" name="TextBox 7"/>
          <p:cNvSpPr txBox="1"/>
          <p:nvPr/>
        </p:nvSpPr>
        <p:spPr>
          <a:xfrm>
            <a:off x="3429000" y="3200400"/>
            <a:ext cx="2286000" cy="307777"/>
          </a:xfrm>
          <a:prstGeom prst="rect">
            <a:avLst/>
          </a:prstGeom>
          <a:noFill/>
        </p:spPr>
        <p:txBody>
          <a:bodyPr wrap="square" rtlCol="0">
            <a:spAutoFit/>
          </a:bodyPr>
          <a:lstStyle/>
          <a:p>
            <a:pPr algn="ctr"/>
            <a:r>
              <a:rPr lang="en-US" sz="1400" b="1" i="1" dirty="0" smtClean="0"/>
              <a:t>Billions</a:t>
            </a:r>
            <a:endParaRPr lang="en-US" sz="1400" b="1" i="1" dirty="0"/>
          </a:p>
        </p:txBody>
      </p:sp>
      <p:sp>
        <p:nvSpPr>
          <p:cNvPr id="9" name="Rectangle 30"/>
          <p:cNvSpPr>
            <a:spLocks noChangeArrowheads="1"/>
          </p:cNvSpPr>
          <p:nvPr/>
        </p:nvSpPr>
        <p:spPr bwMode="auto">
          <a:xfrm>
            <a:off x="457200" y="1499672"/>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latin typeface="Calibri" pitchFamily="34" charset="0"/>
                <a:cs typeface="Arial" charset="0"/>
              </a:rPr>
              <a:t>Although the major focus of this report is US land directional drilling, we think it is instructive to include our estimates of the macro regions of the world.  The table below breaks out the $16.4 billion global market.  These are Spears’ estimates based on hundreds of interviews with directional drilling service companies and their customers and are subject to revision as we improve our data collection.</a:t>
            </a:r>
          </a:p>
          <a:p>
            <a:endParaRPr lang="en-US" sz="1200" dirty="0">
              <a:latin typeface="Calibri" pitchFamily="34" charset="0"/>
              <a:cs typeface="Arial" charset="0"/>
            </a:endParaRPr>
          </a:p>
          <a:p>
            <a:r>
              <a:rPr lang="en-US" sz="1200" dirty="0">
                <a:latin typeface="Calibri" pitchFamily="34" charset="0"/>
                <a:cs typeface="Arial" charset="0"/>
              </a:rPr>
              <a:t>In 2014, the US land directional market grew strongly, but the international and offshore markets were more robust.  </a:t>
            </a:r>
            <a:endParaRPr lang="en-US" sz="1200" b="1" dirty="0">
              <a:latin typeface="Calibri" pitchFamily="34" charset="0"/>
              <a:cs typeface="Times New Roman" pitchFamily="18" charset="0"/>
            </a:endParaRPr>
          </a:p>
          <a:p>
            <a:endParaRPr lang="en-US" sz="1200" b="1" dirty="0">
              <a:latin typeface="Calibri" pitchFamily="34" charset="0"/>
              <a:cs typeface="Times New Roman" pitchFamily="18" charset="0"/>
            </a:endParaRP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391896957"/>
              </p:ext>
            </p:extLst>
          </p:nvPr>
        </p:nvGraphicFramePr>
        <p:xfrm>
          <a:off x="2781300" y="3581400"/>
          <a:ext cx="3581400" cy="1524000"/>
        </p:xfrm>
        <a:graphic>
          <a:graphicData uri="http://schemas.openxmlformats.org/drawingml/2006/table">
            <a:tbl>
              <a:tblPr firstRow="1" firstCol="1" lastRow="1" lastCol="1" bandRow="1">
                <a:tableStyleId>{793D81CF-94F2-401A-BA57-92F5A7B2D0C5}</a:tableStyleId>
              </a:tblPr>
              <a:tblGrid>
                <a:gridCol w="895350"/>
                <a:gridCol w="895350"/>
                <a:gridCol w="895350"/>
                <a:gridCol w="895350"/>
              </a:tblGrid>
              <a:tr h="304800">
                <a:tc>
                  <a:txBody>
                    <a:bodyPr/>
                    <a:lstStyle/>
                    <a:p>
                      <a:endParaRPr lang="en-US" sz="1000" dirty="0"/>
                    </a:p>
                  </a:txBody>
                  <a:tcPr/>
                </a:tc>
                <a:tc>
                  <a:txBody>
                    <a:bodyPr/>
                    <a:lstStyle/>
                    <a:p>
                      <a:pPr algn="ctr"/>
                      <a:r>
                        <a:rPr lang="en-US" sz="1000" dirty="0" smtClean="0"/>
                        <a:t>Land</a:t>
                      </a:r>
                      <a:endParaRPr lang="en-US" sz="1000" dirty="0"/>
                    </a:p>
                  </a:txBody>
                  <a:tcPr/>
                </a:tc>
                <a:tc>
                  <a:txBody>
                    <a:bodyPr/>
                    <a:lstStyle/>
                    <a:p>
                      <a:pPr algn="ctr"/>
                      <a:r>
                        <a:rPr lang="en-US" sz="1000" dirty="0" smtClean="0"/>
                        <a:t>Offshore</a:t>
                      </a:r>
                      <a:endParaRPr lang="en-US" sz="1000" dirty="0"/>
                    </a:p>
                  </a:txBody>
                  <a:tcPr/>
                </a:tc>
                <a:tc>
                  <a:txBody>
                    <a:bodyPr/>
                    <a:lstStyle/>
                    <a:p>
                      <a:pPr algn="ctr"/>
                      <a:r>
                        <a:rPr lang="en-US" sz="1000" dirty="0" smtClean="0"/>
                        <a:t>Total</a:t>
                      </a:r>
                      <a:endParaRPr lang="en-US" sz="1000" dirty="0"/>
                    </a:p>
                  </a:txBody>
                  <a:tcPr/>
                </a:tc>
              </a:tr>
              <a:tr h="304800">
                <a:tc>
                  <a:txBody>
                    <a:bodyPr/>
                    <a:lstStyle/>
                    <a:p>
                      <a:r>
                        <a:rPr lang="en-US" sz="1000" dirty="0" smtClean="0"/>
                        <a:t>US</a:t>
                      </a:r>
                      <a:endParaRPr lang="en-US" sz="1000" dirty="0"/>
                    </a:p>
                  </a:txBody>
                  <a:tcPr/>
                </a:tc>
                <a:tc>
                  <a:txBody>
                    <a:bodyPr/>
                    <a:lstStyle/>
                    <a:p>
                      <a:pPr algn="ctr"/>
                      <a:r>
                        <a:rPr lang="en-US" sz="1000" dirty="0" smtClean="0"/>
                        <a:t>$3.8</a:t>
                      </a:r>
                      <a:endParaRPr lang="en-US" sz="1000" dirty="0"/>
                    </a:p>
                  </a:txBody>
                  <a:tcPr/>
                </a:tc>
                <a:tc>
                  <a:txBody>
                    <a:bodyPr/>
                    <a:lstStyle/>
                    <a:p>
                      <a:pPr algn="ctr"/>
                      <a:r>
                        <a:rPr lang="en-US" sz="1000" dirty="0" smtClean="0"/>
                        <a:t>$1.2</a:t>
                      </a:r>
                      <a:endParaRPr lang="en-US" sz="1000" dirty="0"/>
                    </a:p>
                  </a:txBody>
                  <a:tcPr/>
                </a:tc>
                <a:tc>
                  <a:txBody>
                    <a:bodyPr/>
                    <a:lstStyle/>
                    <a:p>
                      <a:pPr algn="ctr"/>
                      <a:r>
                        <a:rPr lang="en-US" sz="1000" dirty="0" smtClean="0"/>
                        <a:t>$5.0</a:t>
                      </a:r>
                      <a:endParaRPr lang="en-US" sz="1000" dirty="0"/>
                    </a:p>
                  </a:txBody>
                  <a:tcPr/>
                </a:tc>
              </a:tr>
              <a:tr h="304800">
                <a:tc>
                  <a:txBody>
                    <a:bodyPr/>
                    <a:lstStyle/>
                    <a:p>
                      <a:r>
                        <a:rPr lang="en-US" sz="1000" dirty="0" smtClean="0"/>
                        <a:t>Canada</a:t>
                      </a:r>
                      <a:endParaRPr lang="en-US" sz="1000" dirty="0"/>
                    </a:p>
                  </a:txBody>
                  <a:tcPr/>
                </a:tc>
                <a:tc>
                  <a:txBody>
                    <a:bodyPr/>
                    <a:lstStyle/>
                    <a:p>
                      <a:pPr algn="ctr"/>
                      <a:r>
                        <a:rPr lang="en-US" sz="1000" dirty="0" smtClean="0"/>
                        <a:t>$1.5</a:t>
                      </a:r>
                      <a:endParaRPr lang="en-US" sz="1000" dirty="0"/>
                    </a:p>
                  </a:txBody>
                  <a:tcPr/>
                </a:tc>
                <a:tc>
                  <a:txBody>
                    <a:bodyPr/>
                    <a:lstStyle/>
                    <a:p>
                      <a:pPr algn="ctr"/>
                      <a:r>
                        <a:rPr lang="en-US" sz="1000" dirty="0" smtClean="0"/>
                        <a:t>$0.0</a:t>
                      </a:r>
                      <a:endParaRPr lang="en-US" sz="1000" dirty="0"/>
                    </a:p>
                  </a:txBody>
                  <a:tcPr/>
                </a:tc>
                <a:tc>
                  <a:txBody>
                    <a:bodyPr/>
                    <a:lstStyle/>
                    <a:p>
                      <a:pPr algn="ctr"/>
                      <a:r>
                        <a:rPr lang="en-US" sz="1000" dirty="0" smtClean="0"/>
                        <a:t>$1.5</a:t>
                      </a:r>
                      <a:endParaRPr lang="en-US" sz="1000" dirty="0"/>
                    </a:p>
                  </a:txBody>
                  <a:tcPr/>
                </a:tc>
              </a:tr>
              <a:tr h="304800">
                <a:tc>
                  <a:txBody>
                    <a:bodyPr/>
                    <a:lstStyle/>
                    <a:p>
                      <a:r>
                        <a:rPr lang="en-US" sz="1000" dirty="0" smtClean="0"/>
                        <a:t>International</a:t>
                      </a:r>
                    </a:p>
                  </a:txBody>
                  <a:tcPr/>
                </a:tc>
                <a:tc>
                  <a:txBody>
                    <a:bodyPr/>
                    <a:lstStyle/>
                    <a:p>
                      <a:pPr algn="ctr"/>
                      <a:r>
                        <a:rPr lang="en-US" sz="1000" dirty="0" smtClean="0"/>
                        <a:t>$3.3</a:t>
                      </a:r>
                      <a:endParaRPr lang="en-US" sz="1000" dirty="0"/>
                    </a:p>
                  </a:txBody>
                  <a:tcPr/>
                </a:tc>
                <a:tc>
                  <a:txBody>
                    <a:bodyPr/>
                    <a:lstStyle/>
                    <a:p>
                      <a:pPr algn="ctr"/>
                      <a:r>
                        <a:rPr lang="en-US" sz="1000" dirty="0" smtClean="0"/>
                        <a:t>$6.6</a:t>
                      </a:r>
                      <a:endParaRPr lang="en-US" sz="1000" dirty="0"/>
                    </a:p>
                  </a:txBody>
                  <a:tcPr/>
                </a:tc>
                <a:tc>
                  <a:txBody>
                    <a:bodyPr/>
                    <a:lstStyle/>
                    <a:p>
                      <a:pPr algn="ctr"/>
                      <a:r>
                        <a:rPr lang="en-US" sz="1000" dirty="0" smtClean="0"/>
                        <a:t>$9.9</a:t>
                      </a:r>
                      <a:endParaRPr lang="en-US" sz="1000" dirty="0"/>
                    </a:p>
                  </a:txBody>
                  <a:tcPr/>
                </a:tc>
              </a:tr>
              <a:tr h="304800">
                <a:tc>
                  <a:txBody>
                    <a:bodyPr/>
                    <a:lstStyle/>
                    <a:p>
                      <a:r>
                        <a:rPr lang="en-US" sz="1000" dirty="0" smtClean="0"/>
                        <a:t>Total</a:t>
                      </a:r>
                      <a:endParaRPr lang="en-US" sz="1000" dirty="0"/>
                    </a:p>
                  </a:txBody>
                  <a:tcPr/>
                </a:tc>
                <a:tc>
                  <a:txBody>
                    <a:bodyPr/>
                    <a:lstStyle/>
                    <a:p>
                      <a:pPr algn="ctr"/>
                      <a:r>
                        <a:rPr lang="en-US" sz="1000" dirty="0" smtClean="0"/>
                        <a:t>$8.6</a:t>
                      </a:r>
                      <a:endParaRPr lang="en-US" sz="1000" dirty="0"/>
                    </a:p>
                  </a:txBody>
                  <a:tcPr/>
                </a:tc>
                <a:tc>
                  <a:txBody>
                    <a:bodyPr/>
                    <a:lstStyle/>
                    <a:p>
                      <a:pPr algn="ctr"/>
                      <a:r>
                        <a:rPr lang="en-US" sz="1000" dirty="0" smtClean="0"/>
                        <a:t>$7.8</a:t>
                      </a:r>
                      <a:endParaRPr lang="en-US" sz="1000" dirty="0"/>
                    </a:p>
                  </a:txBody>
                  <a:tcPr/>
                </a:tc>
                <a:tc>
                  <a:txBody>
                    <a:bodyPr/>
                    <a:lstStyle/>
                    <a:p>
                      <a:pPr algn="ctr"/>
                      <a:r>
                        <a:rPr lang="en-US" sz="1000" dirty="0" smtClean="0"/>
                        <a:t>$16.4</a:t>
                      </a:r>
                      <a:endParaRPr lang="en-US" sz="1000" dirty="0"/>
                    </a:p>
                  </a:txBody>
                  <a:tcPr/>
                </a:tc>
              </a:tr>
            </a:tbl>
          </a:graphicData>
        </a:graphic>
      </p:graphicFrame>
    </p:spTree>
    <p:extLst>
      <p:ext uri="{BB962C8B-B14F-4D97-AF65-F5344CB8AC3E}">
        <p14:creationId xmlns:p14="http://schemas.microsoft.com/office/powerpoint/2010/main" val="31501181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110</a:t>
            </a:fld>
            <a:endParaRPr lang="en-US"/>
          </a:p>
        </p:txBody>
      </p:sp>
      <p:sp>
        <p:nvSpPr>
          <p:cNvPr id="9" name="TextBox 8"/>
          <p:cNvSpPr txBox="1"/>
          <p:nvPr/>
        </p:nvSpPr>
        <p:spPr>
          <a:xfrm>
            <a:off x="5117592" y="2362200"/>
            <a:ext cx="3581400" cy="2492990"/>
          </a:xfrm>
          <a:prstGeom prst="rect">
            <a:avLst/>
          </a:prstGeom>
          <a:noFill/>
        </p:spPr>
        <p:txBody>
          <a:bodyPr wrap="square" rtlCol="0">
            <a:spAutoFit/>
          </a:bodyPr>
          <a:lstStyle/>
          <a:p>
            <a:r>
              <a:rPr lang="en-US" sz="1200" b="1" dirty="0" smtClean="0"/>
              <a:t>A growing percentage of the US land directional drilling services market is in the Northeast. </a:t>
            </a:r>
            <a:r>
              <a:rPr lang="en-US" sz="1200" dirty="0" smtClean="0"/>
              <a:t>In 2014, the market reached almost $400 million, but should fall slightly in the next few years.</a:t>
            </a:r>
          </a:p>
          <a:p>
            <a:endParaRPr lang="en-US" sz="1200" dirty="0"/>
          </a:p>
          <a:p>
            <a:r>
              <a:rPr lang="en-US" sz="1200" dirty="0" smtClean="0"/>
              <a:t>In 2012-2014 the leading directional driller in the region was </a:t>
            </a:r>
            <a:r>
              <a:rPr lang="en-US" sz="1200" b="1" dirty="0" smtClean="0"/>
              <a:t>Phoenix Technology Services</a:t>
            </a:r>
            <a:r>
              <a:rPr lang="en-US" sz="1200" dirty="0" smtClean="0"/>
              <a:t>, followed by </a:t>
            </a:r>
            <a:r>
              <a:rPr lang="en-US" sz="1200" b="1" dirty="0" smtClean="0"/>
              <a:t>Scientific Drilling, and Halliburton</a:t>
            </a:r>
            <a:r>
              <a:rPr lang="en-US" sz="1200" dirty="0" smtClean="0"/>
              <a:t>. Data for 2014 is sparse in this region and there are some directional drillers who might not be represented in our calculated share; we always have additional work we can do in this region to determine market sizes and shares.  </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2" name="Chart 11"/>
          <p:cNvGraphicFramePr/>
          <p:nvPr>
            <p:extLst>
              <p:ext uri="{D42A27DB-BD31-4B8C-83A1-F6EECF244321}">
                <p14:modId xmlns:p14="http://schemas.microsoft.com/office/powerpoint/2010/main" val="3386648029"/>
              </p:ext>
            </p:extLst>
          </p:nvPr>
        </p:nvGraphicFramePr>
        <p:xfrm>
          <a:off x="533400" y="16002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Marcellus:  Directional Market</a:t>
            </a:r>
            <a:endParaRPr lang="en-US" sz="3600" dirty="0"/>
          </a:p>
        </p:txBody>
      </p:sp>
    </p:spTree>
    <p:extLst>
      <p:ext uri="{BB962C8B-B14F-4D97-AF65-F5344CB8AC3E}">
        <p14:creationId xmlns:p14="http://schemas.microsoft.com/office/powerpoint/2010/main" val="8956392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111</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9" name="Title 1"/>
          <p:cNvSpPr>
            <a:spLocks noGrp="1"/>
          </p:cNvSpPr>
          <p:nvPr>
            <p:ph type="title"/>
          </p:nvPr>
        </p:nvSpPr>
        <p:spPr>
          <a:xfrm>
            <a:off x="304800" y="274638"/>
            <a:ext cx="8534400" cy="1143000"/>
          </a:xfrm>
        </p:spPr>
        <p:txBody>
          <a:bodyPr>
            <a:normAutofit/>
          </a:bodyPr>
          <a:lstStyle/>
          <a:p>
            <a:r>
              <a:rPr lang="en-US" sz="3600" dirty="0" smtClean="0"/>
              <a:t>Market Share of Directional Drillers</a:t>
            </a:r>
            <a:endParaRPr lang="en-US" sz="3600" dirty="0"/>
          </a:p>
        </p:txBody>
      </p:sp>
      <p:graphicFrame>
        <p:nvGraphicFramePr>
          <p:cNvPr id="10" name="Chart 9"/>
          <p:cNvGraphicFramePr/>
          <p:nvPr>
            <p:extLst>
              <p:ext uri="{D42A27DB-BD31-4B8C-83A1-F6EECF244321}">
                <p14:modId xmlns:p14="http://schemas.microsoft.com/office/powerpoint/2010/main" val="987853813"/>
              </p:ext>
            </p:extLst>
          </p:nvPr>
        </p:nvGraphicFramePr>
        <p:xfrm>
          <a:off x="16764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75991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Marcellus: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30289437"/>
              </p:ext>
            </p:extLst>
          </p:nvPr>
        </p:nvGraphicFramePr>
        <p:xfrm>
          <a:off x="5334000" y="1417638"/>
          <a:ext cx="3276600" cy="1280160"/>
        </p:xfrm>
        <a:graphic>
          <a:graphicData uri="http://schemas.openxmlformats.org/drawingml/2006/table">
            <a:tbl>
              <a:tblPr firstRow="1" bandRow="1">
                <a:tableStyleId>{74C1A8A3-306A-4EB7-A6B1-4F7E0EB9C5D6}</a:tableStyleId>
              </a:tblPr>
              <a:tblGrid>
                <a:gridCol w="1676400"/>
                <a:gridCol w="1600200"/>
              </a:tblGrid>
              <a:tr h="45720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Completed Length of HW</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4,700’</a:t>
                      </a:r>
                    </a:p>
                  </a:txBody>
                  <a:tcPr/>
                </a:tc>
              </a:tr>
              <a:tr h="243840">
                <a:tc>
                  <a:txBody>
                    <a:bodyPr/>
                    <a:lstStyle/>
                    <a:p>
                      <a:r>
                        <a:rPr lang="en-US" sz="1200" dirty="0" smtClean="0"/>
                        <a:t>2013</a:t>
                      </a:r>
                      <a:endParaRPr lang="en-US" sz="1200" dirty="0"/>
                    </a:p>
                  </a:txBody>
                  <a:tcPr/>
                </a:tc>
                <a:tc>
                  <a:txBody>
                    <a:bodyPr/>
                    <a:lstStyle/>
                    <a:p>
                      <a:pPr algn="ctr"/>
                      <a:r>
                        <a:rPr lang="en-US" sz="1200" dirty="0" smtClean="0"/>
                        <a:t>5,000’</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5,500’</a:t>
                      </a:r>
                      <a:endParaRPr lang="en-US" sz="1200" dirty="0"/>
                    </a:p>
                  </a:txBody>
                  <a:tcPr/>
                </a:tc>
              </a:tr>
            </a:tbl>
          </a:graphicData>
        </a:graphic>
      </p:graphicFrame>
      <p:sp>
        <p:nvSpPr>
          <p:cNvPr id="9" name="TextBox 8"/>
          <p:cNvSpPr txBox="1"/>
          <p:nvPr/>
        </p:nvSpPr>
        <p:spPr>
          <a:xfrm>
            <a:off x="304800" y="1417638"/>
            <a:ext cx="4800600" cy="1200329"/>
          </a:xfrm>
          <a:prstGeom prst="rect">
            <a:avLst/>
          </a:prstGeom>
          <a:noFill/>
        </p:spPr>
        <p:txBody>
          <a:bodyPr wrap="square" rtlCol="0">
            <a:spAutoFit/>
          </a:bodyPr>
          <a:lstStyle/>
          <a:p>
            <a:r>
              <a:rPr lang="en-US" sz="1200" b="1" dirty="0" smtClean="0"/>
              <a:t>Lateral lengths </a:t>
            </a:r>
            <a:r>
              <a:rPr lang="en-US" sz="1200" dirty="0" smtClean="0"/>
              <a:t>of horizontal wells have been increasing by ~10% each year in the northeast region. The average length in 2014 is expected to be ~5,500’. </a:t>
            </a:r>
          </a:p>
          <a:p>
            <a:endParaRPr lang="en-US" sz="1200" dirty="0" smtClean="0"/>
          </a:p>
          <a:p>
            <a:r>
              <a:rPr lang="en-US" sz="1200" dirty="0" smtClean="0"/>
              <a:t>The most common length is ~4,000’, but wells with lateral lengths greater than 5,000’ continue to be more prevalent. </a:t>
            </a:r>
            <a:endParaRPr lang="en-US" sz="1200" dirty="0"/>
          </a:p>
        </p:txBody>
      </p:sp>
      <p:sp>
        <p:nvSpPr>
          <p:cNvPr id="12" name="Rectangle 11"/>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1885703554"/>
              </p:ext>
            </p:extLst>
          </p:nvPr>
        </p:nvGraphicFramePr>
        <p:xfrm>
          <a:off x="1143000" y="3300650"/>
          <a:ext cx="6324600" cy="33832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4269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Marcellus: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113</a:t>
            </a:fld>
            <a:endParaRPr lang="en-US"/>
          </a:p>
        </p:txBody>
      </p:sp>
      <p:sp>
        <p:nvSpPr>
          <p:cNvPr id="9" name="TextBox 8"/>
          <p:cNvSpPr txBox="1"/>
          <p:nvPr/>
        </p:nvSpPr>
        <p:spPr>
          <a:xfrm>
            <a:off x="304800" y="1417638"/>
            <a:ext cx="8382000" cy="1015663"/>
          </a:xfrm>
          <a:prstGeom prst="rect">
            <a:avLst/>
          </a:prstGeom>
          <a:noFill/>
        </p:spPr>
        <p:txBody>
          <a:bodyPr wrap="square" rtlCol="0">
            <a:spAutoFit/>
          </a:bodyPr>
          <a:lstStyle/>
          <a:p>
            <a:r>
              <a:rPr lang="en-US" sz="1200" b="1" dirty="0" smtClean="0"/>
              <a:t>The number of feet drilled directionally in each well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Like many other regions, the distributions for 2012 and 2013 look fairly similar. The data is centered around 12,000’-15,000’ with wells having less than 2,000’ and more than 19,000’ recorded.</a:t>
            </a:r>
            <a:endParaRPr lang="en-US" sz="1200" dirty="0"/>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2809345156"/>
              </p:ext>
            </p:extLst>
          </p:nvPr>
        </p:nvGraphicFramePr>
        <p:xfrm>
          <a:off x="1143000" y="3093640"/>
          <a:ext cx="6172200" cy="3627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7332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West Coast: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114</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0198449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115</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West Coast</a:t>
            </a:r>
            <a:endParaRPr lang="en-US" sz="3600" dirty="0"/>
          </a:p>
        </p:txBody>
      </p:sp>
      <p:graphicFrame>
        <p:nvGraphicFramePr>
          <p:cNvPr id="7" name="Chart 6"/>
          <p:cNvGraphicFramePr/>
          <p:nvPr>
            <p:extLst>
              <p:ext uri="{D42A27DB-BD31-4B8C-83A1-F6EECF244321}">
                <p14:modId xmlns:p14="http://schemas.microsoft.com/office/powerpoint/2010/main" val="878921957"/>
              </p:ext>
            </p:extLst>
          </p:nvPr>
        </p:nvGraphicFramePr>
        <p:xfrm>
          <a:off x="1828800" y="1676400"/>
          <a:ext cx="62484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76447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116</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Leading West Coast Operators</a:t>
            </a:r>
            <a:endParaRPr lang="en-US" sz="3600" dirty="0"/>
          </a:p>
        </p:txBody>
      </p:sp>
      <p:graphicFrame>
        <p:nvGraphicFramePr>
          <p:cNvPr id="8" name="Chart 7"/>
          <p:cNvGraphicFramePr/>
          <p:nvPr>
            <p:extLst>
              <p:ext uri="{D42A27DB-BD31-4B8C-83A1-F6EECF244321}">
                <p14:modId xmlns:p14="http://schemas.microsoft.com/office/powerpoint/2010/main" val="2072937801"/>
              </p:ext>
            </p:extLst>
          </p:nvPr>
        </p:nvGraphicFramePr>
        <p:xfrm>
          <a:off x="3048000" y="1905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38200" y="2209800"/>
            <a:ext cx="2209800" cy="2492990"/>
          </a:xfrm>
          <a:prstGeom prst="rect">
            <a:avLst/>
          </a:prstGeom>
          <a:noFill/>
        </p:spPr>
        <p:txBody>
          <a:bodyPr wrap="square" rtlCol="0">
            <a:spAutoFit/>
          </a:bodyPr>
          <a:lstStyle/>
          <a:p>
            <a:r>
              <a:rPr lang="en-US" sz="1200" b="1" dirty="0" smtClean="0"/>
              <a:t>The chart to the right lists the top operators in the West Coast. </a:t>
            </a:r>
            <a:r>
              <a:rPr lang="en-US" sz="1200" b="1" dirty="0" err="1" smtClean="0"/>
              <a:t>Aera</a:t>
            </a:r>
            <a:r>
              <a:rPr lang="en-US" sz="1200" b="1" dirty="0" smtClean="0"/>
              <a:t> Energy</a:t>
            </a:r>
            <a:r>
              <a:rPr lang="en-US" sz="1200" dirty="0" smtClean="0"/>
              <a:t> and </a:t>
            </a:r>
            <a:r>
              <a:rPr lang="en-US" sz="1200" b="1" dirty="0" smtClean="0"/>
              <a:t>Chevron </a:t>
            </a:r>
            <a:r>
              <a:rPr lang="en-US" sz="1200" dirty="0" smtClean="0"/>
              <a:t>are each responsible for a quarter of the new wells drilled. </a:t>
            </a:r>
            <a:r>
              <a:rPr lang="en-US" sz="1200" b="1" dirty="0" smtClean="0"/>
              <a:t>Berry, Vintage Production, </a:t>
            </a:r>
            <a:r>
              <a:rPr lang="en-US" sz="1200" dirty="0" smtClean="0"/>
              <a:t>and </a:t>
            </a:r>
            <a:r>
              <a:rPr lang="en-US" sz="1200" b="1" dirty="0" smtClean="0"/>
              <a:t>Occidental of Elk Hills </a:t>
            </a:r>
            <a:r>
              <a:rPr lang="en-US" sz="1200" dirty="0" smtClean="0"/>
              <a:t>make up the next 25%. </a:t>
            </a:r>
          </a:p>
          <a:p>
            <a:endParaRPr lang="en-US" sz="1200" b="1" dirty="0" smtClean="0"/>
          </a:p>
          <a:p>
            <a:r>
              <a:rPr lang="en-US" sz="1200" dirty="0" smtClean="0"/>
              <a:t>The West Coast market is dominated by shallow, vertical wells and is the least active, least diverse areas. </a:t>
            </a:r>
            <a:endParaRPr lang="en-US" sz="1200" dirty="0"/>
          </a:p>
        </p:txBody>
      </p:sp>
    </p:spTree>
    <p:extLst>
      <p:ext uri="{BB962C8B-B14F-4D97-AF65-F5344CB8AC3E}">
        <p14:creationId xmlns:p14="http://schemas.microsoft.com/office/powerpoint/2010/main" val="23806189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117</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West Coast: Leading Directional Customers</a:t>
            </a:r>
            <a:endParaRPr lang="en-US" sz="3600" dirty="0"/>
          </a:p>
        </p:txBody>
      </p:sp>
      <p:graphicFrame>
        <p:nvGraphicFramePr>
          <p:cNvPr id="14" name="Chart 13"/>
          <p:cNvGraphicFramePr/>
          <p:nvPr>
            <p:extLst>
              <p:ext uri="{D42A27DB-BD31-4B8C-83A1-F6EECF244321}">
                <p14:modId xmlns:p14="http://schemas.microsoft.com/office/powerpoint/2010/main" val="2662383321"/>
              </p:ext>
            </p:extLst>
          </p:nvPr>
        </p:nvGraphicFramePr>
        <p:xfrm>
          <a:off x="2667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33400" y="2548166"/>
            <a:ext cx="2743200" cy="2677656"/>
          </a:xfrm>
          <a:prstGeom prst="rect">
            <a:avLst/>
          </a:prstGeom>
          <a:noFill/>
        </p:spPr>
        <p:txBody>
          <a:bodyPr wrap="square" rtlCol="0">
            <a:spAutoFit/>
          </a:bodyPr>
          <a:lstStyle/>
          <a:p>
            <a:r>
              <a:rPr lang="en-US" sz="1200" dirty="0" smtClean="0"/>
              <a:t>The chart to the right is a ranked list of operators based on total directional services purchased. </a:t>
            </a:r>
          </a:p>
          <a:p>
            <a:endParaRPr lang="en-US" sz="1200" dirty="0"/>
          </a:p>
          <a:p>
            <a:r>
              <a:rPr lang="en-US" sz="1200" b="1" dirty="0" smtClean="0"/>
              <a:t>Occidental of Elk Hills</a:t>
            </a:r>
            <a:r>
              <a:rPr lang="en-US" sz="1200" dirty="0" smtClean="0"/>
              <a:t> has almost 50% of the market, and </a:t>
            </a:r>
            <a:r>
              <a:rPr lang="en-US" sz="1200" b="1" dirty="0" smtClean="0"/>
              <a:t>Chevron, </a:t>
            </a:r>
            <a:r>
              <a:rPr lang="en-US" sz="1200" b="1" dirty="0" err="1" smtClean="0"/>
              <a:t>Aera</a:t>
            </a:r>
            <a:r>
              <a:rPr lang="en-US" sz="1200" b="1" dirty="0" smtClean="0"/>
              <a:t> Energy, Berry Petroleum,</a:t>
            </a:r>
            <a:r>
              <a:rPr lang="en-US" sz="1200" dirty="0" smtClean="0"/>
              <a:t> and </a:t>
            </a:r>
            <a:r>
              <a:rPr lang="en-US" sz="1200" b="1" dirty="0" smtClean="0"/>
              <a:t>Vintage Production</a:t>
            </a:r>
            <a:r>
              <a:rPr lang="en-US" sz="1200" dirty="0" smtClean="0"/>
              <a:t> make up the other 50%.</a:t>
            </a:r>
          </a:p>
          <a:p>
            <a:endParaRPr lang="en-US" sz="1200" dirty="0"/>
          </a:p>
          <a:p>
            <a:r>
              <a:rPr lang="en-US" sz="1200" dirty="0" smtClean="0"/>
              <a:t>It seems only the larger operators in the region are drilling horizontal wells and buying directional services.</a:t>
            </a:r>
          </a:p>
          <a:p>
            <a:endParaRPr lang="en-US" sz="1200" dirty="0"/>
          </a:p>
          <a:p>
            <a:endParaRPr lang="en-US" sz="1200" dirty="0"/>
          </a:p>
        </p:txBody>
      </p:sp>
    </p:spTree>
    <p:extLst>
      <p:ext uri="{BB962C8B-B14F-4D97-AF65-F5344CB8AC3E}">
        <p14:creationId xmlns:p14="http://schemas.microsoft.com/office/powerpoint/2010/main" val="21599265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118</a:t>
            </a:fld>
            <a:endParaRPr lang="en-US"/>
          </a:p>
        </p:txBody>
      </p:sp>
      <p:sp>
        <p:nvSpPr>
          <p:cNvPr id="9" name="TextBox 8"/>
          <p:cNvSpPr txBox="1"/>
          <p:nvPr/>
        </p:nvSpPr>
        <p:spPr>
          <a:xfrm>
            <a:off x="4876800" y="2714277"/>
            <a:ext cx="3581400" cy="1938992"/>
          </a:xfrm>
          <a:prstGeom prst="rect">
            <a:avLst/>
          </a:prstGeom>
          <a:noFill/>
        </p:spPr>
        <p:txBody>
          <a:bodyPr wrap="square" rtlCol="0">
            <a:spAutoFit/>
          </a:bodyPr>
          <a:lstStyle/>
          <a:p>
            <a:r>
              <a:rPr lang="en-US" sz="1200" b="1" dirty="0" smtClean="0"/>
              <a:t>The directional drilling market in California is the smallest of all the regions. </a:t>
            </a:r>
            <a:r>
              <a:rPr lang="en-US" sz="1200" dirty="0" smtClean="0"/>
              <a:t>The 2015 market is projected to fall below $50M.  </a:t>
            </a:r>
          </a:p>
          <a:p>
            <a:endParaRPr lang="en-US" sz="1200" b="1" dirty="0"/>
          </a:p>
          <a:p>
            <a:r>
              <a:rPr lang="en-US" sz="1200" b="1" dirty="0" smtClean="0"/>
              <a:t>The top directional driller for 2012-2014 is Baker Hughes </a:t>
            </a:r>
            <a:r>
              <a:rPr lang="en-US" sz="1200" dirty="0" smtClean="0"/>
              <a:t>with over 30% of the market. This is followed by </a:t>
            </a:r>
            <a:r>
              <a:rPr lang="en-US" sz="1200" b="1" dirty="0" smtClean="0"/>
              <a:t>Halliburton, </a:t>
            </a:r>
            <a:r>
              <a:rPr lang="en-US" sz="1200" b="1" dirty="0" err="1" smtClean="0"/>
              <a:t>Geoguidance</a:t>
            </a:r>
            <a:r>
              <a:rPr lang="en-US" sz="1200" b="1" dirty="0" smtClean="0"/>
              <a:t>, Scientific Drilling,</a:t>
            </a:r>
            <a:r>
              <a:rPr lang="en-US" sz="1200" dirty="0" smtClean="0"/>
              <a:t> and </a:t>
            </a:r>
            <a:r>
              <a:rPr lang="en-US" sz="1200" b="1" dirty="0" smtClean="0"/>
              <a:t>Ensign Drilling</a:t>
            </a:r>
            <a:r>
              <a:rPr lang="en-US" sz="1200" dirty="0" smtClean="0"/>
              <a:t>. </a:t>
            </a:r>
          </a:p>
          <a:p>
            <a:endParaRPr lang="en-US" sz="1200" b="1" dirty="0"/>
          </a:p>
          <a:p>
            <a:endParaRPr lang="en-US" sz="1200" b="1" dirty="0" smtClean="0"/>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2" name="Chart 11"/>
          <p:cNvGraphicFramePr/>
          <p:nvPr>
            <p:extLst>
              <p:ext uri="{D42A27DB-BD31-4B8C-83A1-F6EECF244321}">
                <p14:modId xmlns:p14="http://schemas.microsoft.com/office/powerpoint/2010/main" val="3446269671"/>
              </p:ext>
            </p:extLst>
          </p:nvPr>
        </p:nvGraphicFramePr>
        <p:xfrm>
          <a:off x="304800" y="16002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West Coast: Directional Market</a:t>
            </a:r>
            <a:endParaRPr lang="en-US" sz="3600" dirty="0"/>
          </a:p>
        </p:txBody>
      </p:sp>
    </p:spTree>
    <p:extLst>
      <p:ext uri="{BB962C8B-B14F-4D97-AF65-F5344CB8AC3E}">
        <p14:creationId xmlns:p14="http://schemas.microsoft.com/office/powerpoint/2010/main" val="12098826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119</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West Coast:  </a:t>
            </a:r>
            <a:r>
              <a:rPr lang="en-US" sz="3600" dirty="0"/>
              <a:t>Directional Market Share </a:t>
            </a:r>
          </a:p>
        </p:txBody>
      </p:sp>
      <p:graphicFrame>
        <p:nvGraphicFramePr>
          <p:cNvPr id="10" name="Chart 9"/>
          <p:cNvGraphicFramePr/>
          <p:nvPr>
            <p:extLst>
              <p:ext uri="{D42A27DB-BD31-4B8C-83A1-F6EECF244321}">
                <p14:modId xmlns:p14="http://schemas.microsoft.com/office/powerpoint/2010/main" val="2568999425"/>
              </p:ext>
            </p:extLst>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910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Directional Drilling by Company by Region</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12</a:t>
            </a:fld>
            <a:endParaRPr lang="en-US"/>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2322513"/>
            <a:ext cx="6019800"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5552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West Coast: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659724288"/>
              </p:ext>
            </p:extLst>
          </p:nvPr>
        </p:nvGraphicFramePr>
        <p:xfrm>
          <a:off x="5334000" y="1295400"/>
          <a:ext cx="3352800" cy="1280160"/>
        </p:xfrm>
        <a:graphic>
          <a:graphicData uri="http://schemas.openxmlformats.org/drawingml/2006/table">
            <a:tbl>
              <a:tblPr firstRow="1" bandRow="1">
                <a:tableStyleId>{74C1A8A3-306A-4EB7-A6B1-4F7E0EB9C5D6}</a:tableStyleId>
              </a:tblPr>
              <a:tblGrid>
                <a:gridCol w="1676400"/>
                <a:gridCol w="16764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Completed Length of HW</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smtClean="0"/>
                        <a:t>830’</a:t>
                      </a:r>
                      <a:endParaRPr lang="en-US" sz="1200" dirty="0"/>
                    </a:p>
                  </a:txBody>
                  <a:tcPr/>
                </a:tc>
              </a:tr>
              <a:tr h="243840">
                <a:tc>
                  <a:txBody>
                    <a:bodyPr/>
                    <a:lstStyle/>
                    <a:p>
                      <a:r>
                        <a:rPr lang="en-US" sz="1200" dirty="0" smtClean="0"/>
                        <a:t>2013</a:t>
                      </a:r>
                      <a:endParaRPr lang="en-US" sz="1200" dirty="0"/>
                    </a:p>
                  </a:txBody>
                  <a:tcPr/>
                </a:tc>
                <a:tc>
                  <a:txBody>
                    <a:bodyPr/>
                    <a:lstStyle/>
                    <a:p>
                      <a:pPr algn="ctr"/>
                      <a:r>
                        <a:rPr lang="en-US" sz="1200" dirty="0" smtClean="0"/>
                        <a:t>900’</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1,200’</a:t>
                      </a:r>
                      <a:endParaRPr lang="en-US" sz="1200" dirty="0"/>
                    </a:p>
                  </a:txBody>
                  <a:tcPr/>
                </a:tc>
              </a:tr>
            </a:tbl>
          </a:graphicData>
        </a:graphic>
      </p:graphicFrame>
      <p:sp>
        <p:nvSpPr>
          <p:cNvPr id="9" name="TextBox 8"/>
          <p:cNvSpPr txBox="1"/>
          <p:nvPr/>
        </p:nvSpPr>
        <p:spPr>
          <a:xfrm>
            <a:off x="280416" y="1692276"/>
            <a:ext cx="4800600" cy="646331"/>
          </a:xfrm>
          <a:prstGeom prst="rect">
            <a:avLst/>
          </a:prstGeom>
          <a:noFill/>
        </p:spPr>
        <p:txBody>
          <a:bodyPr wrap="square" rtlCol="0">
            <a:spAutoFit/>
          </a:bodyPr>
          <a:lstStyle/>
          <a:p>
            <a:r>
              <a:rPr lang="en-US" sz="1200" b="1" dirty="0" smtClean="0"/>
              <a:t>Lateral lengths </a:t>
            </a:r>
            <a:r>
              <a:rPr lang="en-US" sz="1200" dirty="0" smtClean="0"/>
              <a:t>of horizontal wells in the West Coast are extremely short and growing slowly. The most common lateral length is ~400’, although the average for 2014 is expected to hit 1,200’. </a:t>
            </a:r>
          </a:p>
        </p:txBody>
      </p:sp>
      <p:sp>
        <p:nvSpPr>
          <p:cNvPr id="12" name="Rectangle 11"/>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3771764901"/>
              </p:ext>
            </p:extLst>
          </p:nvPr>
        </p:nvGraphicFramePr>
        <p:xfrm>
          <a:off x="1295400" y="3200400"/>
          <a:ext cx="6096000" cy="3420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9894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West Coast: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121</a:t>
            </a:fld>
            <a:endParaRPr lang="en-US"/>
          </a:p>
        </p:txBody>
      </p:sp>
      <p:sp>
        <p:nvSpPr>
          <p:cNvPr id="9" name="TextBox 8"/>
          <p:cNvSpPr txBox="1"/>
          <p:nvPr/>
        </p:nvSpPr>
        <p:spPr>
          <a:xfrm>
            <a:off x="304800" y="1417638"/>
            <a:ext cx="8382000" cy="1015663"/>
          </a:xfrm>
          <a:prstGeom prst="rect">
            <a:avLst/>
          </a:prstGeom>
          <a:noFill/>
        </p:spPr>
        <p:txBody>
          <a:bodyPr wrap="square" rtlCol="0">
            <a:spAutoFit/>
          </a:bodyPr>
          <a:lstStyle/>
          <a:p>
            <a:r>
              <a:rPr lang="en-US" sz="1200" b="1" dirty="0" smtClean="0"/>
              <a:t>The number of feet drilled directionally in each well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The chart below analyzes the drilling paths of 2012 and 2013 wells in California. The curves are identical, showing little change in directional feet per well over the last year. Total directional feet for 2012 and 2013 averaged ~2,000’ – 3,000’ per well.</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7" name="Chart 6"/>
          <p:cNvGraphicFramePr/>
          <p:nvPr>
            <p:extLst>
              <p:ext uri="{D42A27DB-BD31-4B8C-83A1-F6EECF244321}">
                <p14:modId xmlns:p14="http://schemas.microsoft.com/office/powerpoint/2010/main" val="432864065"/>
              </p:ext>
            </p:extLst>
          </p:nvPr>
        </p:nvGraphicFramePr>
        <p:xfrm>
          <a:off x="1295400" y="3300650"/>
          <a:ext cx="60960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62368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Gulf Coast: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122</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42337719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Gulf Coast</a:t>
            </a:r>
            <a:endParaRPr lang="en-US" dirty="0"/>
          </a:p>
        </p:txBody>
      </p:sp>
      <p:sp>
        <p:nvSpPr>
          <p:cNvPr id="3" name="Slide Number Placeholder 2"/>
          <p:cNvSpPr>
            <a:spLocks noGrp="1"/>
          </p:cNvSpPr>
          <p:nvPr>
            <p:ph type="sldNum" sz="quarter" idx="12"/>
          </p:nvPr>
        </p:nvSpPr>
        <p:spPr/>
        <p:txBody>
          <a:bodyPr/>
          <a:lstStyle/>
          <a:p>
            <a:fld id="{CA74D0C1-E1D1-4D16-B60A-0F80F48F2358}" type="slidenum">
              <a:rPr lang="en-US" smtClean="0"/>
              <a:t>123</a:t>
            </a:fld>
            <a:endParaRPr lang="en-US"/>
          </a:p>
        </p:txBody>
      </p:sp>
      <p:graphicFrame>
        <p:nvGraphicFramePr>
          <p:cNvPr id="4" name="Chart 3"/>
          <p:cNvGraphicFramePr/>
          <p:nvPr>
            <p:extLst>
              <p:ext uri="{D42A27DB-BD31-4B8C-83A1-F6EECF244321}">
                <p14:modId xmlns:p14="http://schemas.microsoft.com/office/powerpoint/2010/main" val="1700703116"/>
              </p:ext>
            </p:extLst>
          </p:nvPr>
        </p:nvGraphicFramePr>
        <p:xfrm>
          <a:off x="304800" y="1524000"/>
          <a:ext cx="463296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369428011"/>
              </p:ext>
            </p:extLst>
          </p:nvPr>
        </p:nvGraphicFramePr>
        <p:xfrm>
          <a:off x="5218176" y="1524000"/>
          <a:ext cx="3657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13357928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Supply Chain:  </a:t>
            </a:r>
            <a:r>
              <a:rPr lang="en-US" sz="3200" dirty="0" smtClean="0">
                <a:solidFill>
                  <a:schemeClr val="bg1">
                    <a:lumMod val="65000"/>
                  </a:schemeClr>
                </a:solidFill>
              </a:rPr>
              <a:t>Size, share, &amp; trends in the fleet.</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124</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3141511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Supply Chain</a:t>
            </a:r>
            <a:endParaRPr lang="en-US" dirty="0"/>
          </a:p>
        </p:txBody>
      </p:sp>
      <p:sp>
        <p:nvSpPr>
          <p:cNvPr id="3" name="Slide Number Placeholder 2"/>
          <p:cNvSpPr>
            <a:spLocks noGrp="1"/>
          </p:cNvSpPr>
          <p:nvPr>
            <p:ph type="sldNum" sz="quarter" idx="12"/>
          </p:nvPr>
        </p:nvSpPr>
        <p:spPr/>
        <p:txBody>
          <a:bodyPr/>
          <a:lstStyle/>
          <a:p>
            <a:fld id="{CA74D0C1-E1D1-4D16-B60A-0F80F48F2358}" type="slidenum">
              <a:rPr lang="en-US" smtClean="0"/>
              <a:t>125</a:t>
            </a:fld>
            <a:endParaRPr lang="en-US"/>
          </a:p>
        </p:txBody>
      </p:sp>
      <p:sp>
        <p:nvSpPr>
          <p:cNvPr id="9" name="TextBox 8"/>
          <p:cNvSpPr txBox="1"/>
          <p:nvPr/>
        </p:nvSpPr>
        <p:spPr>
          <a:xfrm>
            <a:off x="76200" y="990600"/>
            <a:ext cx="3124200" cy="4154984"/>
          </a:xfrm>
          <a:prstGeom prst="rect">
            <a:avLst/>
          </a:prstGeom>
          <a:noFill/>
        </p:spPr>
        <p:txBody>
          <a:bodyPr wrap="square" rtlCol="0">
            <a:spAutoFit/>
          </a:bodyPr>
          <a:lstStyle/>
          <a:p>
            <a:r>
              <a:rPr lang="en-US" sz="1200" b="1" dirty="0" smtClean="0"/>
              <a:t>PDM MOTOR CONSTRUCTION</a:t>
            </a:r>
            <a:endParaRPr lang="en-US" sz="1200" dirty="0" smtClean="0"/>
          </a:p>
          <a:p>
            <a:r>
              <a:rPr lang="en-US" sz="1200" dirty="0" smtClean="0"/>
              <a:t>The PDM motor industry has quite a few suppliers, most of whom sell to each other and directly to their customers.</a:t>
            </a:r>
          </a:p>
          <a:p>
            <a:endParaRPr lang="en-US" sz="1200" dirty="0" smtClean="0"/>
          </a:p>
          <a:p>
            <a:r>
              <a:rPr lang="en-US" sz="1200" dirty="0" smtClean="0"/>
              <a:t>For example, </a:t>
            </a:r>
            <a:r>
              <a:rPr lang="en-US" sz="1200" dirty="0" err="1" smtClean="0"/>
              <a:t>Netzsch</a:t>
            </a:r>
            <a:r>
              <a:rPr lang="en-US" sz="1200" dirty="0" smtClean="0"/>
              <a:t> is a German manufacturer of rotors and stators for mud motors and progressing cavity pumps.   </a:t>
            </a:r>
            <a:r>
              <a:rPr lang="en-US" sz="1200" dirty="0" err="1" smtClean="0"/>
              <a:t>Netzsch</a:t>
            </a:r>
            <a:r>
              <a:rPr lang="en-US" sz="1200" dirty="0" smtClean="0"/>
              <a:t> does not build a complete motor, but sells and repairs parts to Robbins &amp; Myers, </a:t>
            </a:r>
            <a:r>
              <a:rPr lang="en-US" sz="1200" dirty="0" err="1" smtClean="0"/>
              <a:t>Dyna</a:t>
            </a:r>
            <a:r>
              <a:rPr lang="en-US" sz="1200" dirty="0" smtClean="0"/>
              <a:t>-Drill (Schlumberger), Sperry (Halliburton), Scientific Drilling and many others.  At the same time, </a:t>
            </a:r>
            <a:r>
              <a:rPr lang="en-US" sz="1200" dirty="0" err="1" smtClean="0"/>
              <a:t>Dyna</a:t>
            </a:r>
            <a:r>
              <a:rPr lang="en-US" sz="1200" dirty="0" smtClean="0"/>
              <a:t>-Drill sells motors and their components to Crescent Directional and other competitors to Schlumberger, which owns </a:t>
            </a:r>
            <a:r>
              <a:rPr lang="en-US" sz="1200" dirty="0" err="1" smtClean="0"/>
              <a:t>Dyna</a:t>
            </a:r>
            <a:r>
              <a:rPr lang="en-US" sz="1200" dirty="0" smtClean="0"/>
              <a:t>-Drill.  </a:t>
            </a:r>
          </a:p>
          <a:p>
            <a:endParaRPr lang="en-US" sz="1200" dirty="0" smtClean="0"/>
          </a:p>
          <a:p>
            <a:r>
              <a:rPr lang="en-US" sz="1200" dirty="0" smtClean="0"/>
              <a:t>As a result of this extensive supply chain of pieces and parts, many independent directional drillers have motors of their own design that they assemble from pieces sourced from a variety of manufacturers.</a:t>
            </a:r>
          </a:p>
          <a:p>
            <a:endParaRPr lang="en-US" sz="1200" dirty="0" smtClean="0"/>
          </a:p>
        </p:txBody>
      </p:sp>
      <p:sp>
        <p:nvSpPr>
          <p:cNvPr id="10" name="Octagon 9"/>
          <p:cNvSpPr/>
          <p:nvPr/>
        </p:nvSpPr>
        <p:spPr>
          <a:xfrm>
            <a:off x="3352800" y="2362200"/>
            <a:ext cx="1066800" cy="83820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Rotors</a:t>
            </a:r>
            <a:endParaRPr lang="en-US" sz="1050" dirty="0"/>
          </a:p>
        </p:txBody>
      </p:sp>
      <p:sp>
        <p:nvSpPr>
          <p:cNvPr id="11" name="Octagon 10"/>
          <p:cNvSpPr/>
          <p:nvPr/>
        </p:nvSpPr>
        <p:spPr>
          <a:xfrm>
            <a:off x="3352800" y="3352800"/>
            <a:ext cx="1066800" cy="83820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Stators</a:t>
            </a:r>
            <a:endParaRPr lang="en-US" sz="1050" dirty="0"/>
          </a:p>
        </p:txBody>
      </p:sp>
      <p:sp>
        <p:nvSpPr>
          <p:cNvPr id="15" name="Octagon 14"/>
          <p:cNvSpPr/>
          <p:nvPr/>
        </p:nvSpPr>
        <p:spPr>
          <a:xfrm>
            <a:off x="3352800" y="4343400"/>
            <a:ext cx="1066800" cy="83820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Housing</a:t>
            </a:r>
            <a:endParaRPr lang="en-US" sz="1050" dirty="0"/>
          </a:p>
        </p:txBody>
      </p:sp>
      <p:sp>
        <p:nvSpPr>
          <p:cNvPr id="16" name="Rounded Rectangle 15"/>
          <p:cNvSpPr/>
          <p:nvPr/>
        </p:nvSpPr>
        <p:spPr>
          <a:xfrm>
            <a:off x="5334000" y="3581400"/>
            <a:ext cx="1828800" cy="4572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Motor Manufacturer</a:t>
            </a:r>
            <a:endParaRPr lang="en-US" sz="1050" dirty="0"/>
          </a:p>
        </p:txBody>
      </p:sp>
      <p:sp>
        <p:nvSpPr>
          <p:cNvPr id="17" name="Octagon 16"/>
          <p:cNvSpPr/>
          <p:nvPr/>
        </p:nvSpPr>
        <p:spPr>
          <a:xfrm>
            <a:off x="3352800" y="1371600"/>
            <a:ext cx="1066800" cy="83820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Bearing Assembly </a:t>
            </a:r>
            <a:endParaRPr lang="en-US" sz="1050" dirty="0"/>
          </a:p>
        </p:txBody>
      </p:sp>
      <p:sp>
        <p:nvSpPr>
          <p:cNvPr id="18" name="Octagon 17"/>
          <p:cNvSpPr/>
          <p:nvPr/>
        </p:nvSpPr>
        <p:spPr>
          <a:xfrm>
            <a:off x="3352800" y="5334000"/>
            <a:ext cx="1066800" cy="838200"/>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Transmission</a:t>
            </a:r>
            <a:endParaRPr lang="en-US" sz="900" dirty="0"/>
          </a:p>
        </p:txBody>
      </p:sp>
      <p:sp>
        <p:nvSpPr>
          <p:cNvPr id="19" name="Oval 18"/>
          <p:cNvSpPr/>
          <p:nvPr/>
        </p:nvSpPr>
        <p:spPr>
          <a:xfrm>
            <a:off x="7543800" y="3048000"/>
            <a:ext cx="1524000" cy="15240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Directional Drilling Service Companies</a:t>
            </a:r>
            <a:endParaRPr lang="en-US" sz="1200" dirty="0">
              <a:solidFill>
                <a:schemeClr val="tx1"/>
              </a:solidFill>
            </a:endParaRPr>
          </a:p>
        </p:txBody>
      </p:sp>
      <p:cxnSp>
        <p:nvCxnSpPr>
          <p:cNvPr id="20" name="Straight Arrow Connector 19"/>
          <p:cNvCxnSpPr/>
          <p:nvPr/>
        </p:nvCxnSpPr>
        <p:spPr>
          <a:xfrm>
            <a:off x="4267200" y="2057400"/>
            <a:ext cx="1066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43400" y="30480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1"/>
          </p:cNvCxnSpPr>
          <p:nvPr/>
        </p:nvCxnSpPr>
        <p:spPr>
          <a:xfrm>
            <a:off x="4419600" y="38100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267200" y="39624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43400" y="4038600"/>
            <a:ext cx="990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3"/>
          </p:cNvCxnSpPr>
          <p:nvPr/>
        </p:nvCxnSpPr>
        <p:spPr>
          <a:xfrm>
            <a:off x="7162800" y="3810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19600" y="1828800"/>
            <a:ext cx="3124200" cy="15240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19600" y="2743200"/>
            <a:ext cx="3124200" cy="9144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419600" y="4114800"/>
            <a:ext cx="3124200" cy="609600"/>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9" idx="3"/>
          </p:cNvCxnSpPr>
          <p:nvPr/>
        </p:nvCxnSpPr>
        <p:spPr>
          <a:xfrm flipV="1">
            <a:off x="4419600" y="4348816"/>
            <a:ext cx="3347385" cy="1442384"/>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408879045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Motor Fleet</a:t>
            </a:r>
            <a:endParaRPr lang="en-US" dirty="0"/>
          </a:p>
        </p:txBody>
      </p:sp>
      <p:sp>
        <p:nvSpPr>
          <p:cNvPr id="3" name="Slide Number Placeholder 2"/>
          <p:cNvSpPr>
            <a:spLocks noGrp="1"/>
          </p:cNvSpPr>
          <p:nvPr>
            <p:ph type="sldNum" sz="quarter" idx="12"/>
          </p:nvPr>
        </p:nvSpPr>
        <p:spPr/>
        <p:txBody>
          <a:bodyPr/>
          <a:lstStyle/>
          <a:p>
            <a:fld id="{CA74D0C1-E1D1-4D16-B60A-0F80F48F2358}" type="slidenum">
              <a:rPr lang="en-US" smtClean="0"/>
              <a:t>126</a:t>
            </a:fld>
            <a:endParaRPr lang="en-US"/>
          </a:p>
        </p:txBody>
      </p:sp>
      <p:sp>
        <p:nvSpPr>
          <p:cNvPr id="8" name="Text Box 3075"/>
          <p:cNvSpPr txBox="1">
            <a:spLocks noChangeArrowheads="1"/>
          </p:cNvSpPr>
          <p:nvPr/>
        </p:nvSpPr>
        <p:spPr bwMode="auto">
          <a:xfrm>
            <a:off x="76200" y="1143000"/>
            <a:ext cx="8610600" cy="1015663"/>
          </a:xfrm>
          <a:prstGeom prst="rect">
            <a:avLst/>
          </a:prstGeom>
          <a:noFill/>
          <a:ln w="9525">
            <a:noFill/>
            <a:miter lim="800000"/>
            <a:headEnd/>
            <a:tailEnd/>
          </a:ln>
        </p:spPr>
        <p:txBody>
          <a:bodyPr wrap="square">
            <a:spAutoFit/>
          </a:bodyPr>
          <a:lstStyle/>
          <a:p>
            <a:r>
              <a:rPr lang="en-US" sz="1200" b="1" dirty="0" smtClean="0"/>
              <a:t>Fleet estimates through 2015</a:t>
            </a:r>
            <a:endParaRPr lang="en-US" sz="1200" b="1" dirty="0"/>
          </a:p>
          <a:p>
            <a:r>
              <a:rPr lang="en-US" sz="1200" dirty="0" smtClean="0"/>
              <a:t>Based </a:t>
            </a:r>
            <a:r>
              <a:rPr lang="en-US" sz="1200" dirty="0"/>
              <a:t>on </a:t>
            </a:r>
            <a:r>
              <a:rPr lang="en-US" sz="1200" dirty="0" smtClean="0"/>
              <a:t>Spears outlook for directional drilling services through 2015 and on the industry’s penchant for making large additions to its fleet every few years (rather than a steady tool build schedule), we have constructed the following forecast for the positive displacement mud motor fleet (top chart) and the resulting annual motor build scheduled (lower chart).  Surveys and our analysis indicates that 2011 and 2012 were record years for fleet additions.</a:t>
            </a:r>
            <a:endParaRPr lang="en-US" sz="1200" b="0" dirty="0">
              <a:cs typeface="Times New Roman" pitchFamily="18" charset="0"/>
            </a:endParaRPr>
          </a:p>
        </p:txBody>
      </p:sp>
      <p:graphicFrame>
        <p:nvGraphicFramePr>
          <p:cNvPr id="12" name="Chart 11"/>
          <p:cNvGraphicFramePr/>
          <p:nvPr/>
        </p:nvGraphicFramePr>
        <p:xfrm>
          <a:off x="1600200" y="2057400"/>
          <a:ext cx="6096000" cy="269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1600200" y="4724400"/>
          <a:ext cx="6096000"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3748455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Motor Fleet</a:t>
            </a:r>
            <a:endParaRPr lang="en-US" dirty="0"/>
          </a:p>
        </p:txBody>
      </p:sp>
      <p:sp>
        <p:nvSpPr>
          <p:cNvPr id="3" name="Slide Number Placeholder 2"/>
          <p:cNvSpPr>
            <a:spLocks noGrp="1"/>
          </p:cNvSpPr>
          <p:nvPr>
            <p:ph type="sldNum" sz="quarter" idx="12"/>
          </p:nvPr>
        </p:nvSpPr>
        <p:spPr/>
        <p:txBody>
          <a:bodyPr/>
          <a:lstStyle/>
          <a:p>
            <a:fld id="{CA74D0C1-E1D1-4D16-B60A-0F80F48F2358}" type="slidenum">
              <a:rPr lang="en-US" smtClean="0"/>
              <a:t>127</a:t>
            </a:fld>
            <a:endParaRPr lang="en-US"/>
          </a:p>
        </p:txBody>
      </p:sp>
      <p:sp>
        <p:nvSpPr>
          <p:cNvPr id="8" name="Text Box 3075"/>
          <p:cNvSpPr txBox="1">
            <a:spLocks noChangeArrowheads="1"/>
          </p:cNvSpPr>
          <p:nvPr/>
        </p:nvSpPr>
        <p:spPr bwMode="auto">
          <a:xfrm>
            <a:off x="76200" y="1143000"/>
            <a:ext cx="8610600" cy="830997"/>
          </a:xfrm>
          <a:prstGeom prst="rect">
            <a:avLst/>
          </a:prstGeom>
          <a:noFill/>
          <a:ln w="9525">
            <a:noFill/>
            <a:miter lim="800000"/>
            <a:headEnd/>
            <a:tailEnd/>
          </a:ln>
        </p:spPr>
        <p:txBody>
          <a:bodyPr wrap="square">
            <a:spAutoFit/>
          </a:bodyPr>
          <a:lstStyle/>
          <a:p>
            <a:r>
              <a:rPr lang="en-US" sz="1200" b="1" dirty="0" smtClean="0"/>
              <a:t>Fleet estimates 2013</a:t>
            </a:r>
            <a:endParaRPr lang="en-US" sz="1200" b="1" dirty="0"/>
          </a:p>
          <a:p>
            <a:r>
              <a:rPr lang="en-US" sz="1200" dirty="0" smtClean="0"/>
              <a:t>The 28,000 PDMs in the world are held by 50-100 directional drilling service companies.  As the chart below estimates, Schlumberger-related companies hold 30% of the motor fleet, Baker Hughes and Halliburton have 18% each, Weatherford has 7%, and each of the rest have on average 1% or less of the fleet.</a:t>
            </a:r>
            <a:endParaRPr lang="en-US" sz="1200" b="0" dirty="0">
              <a:cs typeface="Times New Roman" pitchFamily="18" charset="0"/>
            </a:endParaRPr>
          </a:p>
        </p:txBody>
      </p:sp>
      <p:graphicFrame>
        <p:nvGraphicFramePr>
          <p:cNvPr id="4" name="Chart 3"/>
          <p:cNvGraphicFramePr/>
          <p:nvPr>
            <p:extLst>
              <p:ext uri="{D42A27DB-BD31-4B8C-83A1-F6EECF244321}">
                <p14:modId xmlns:p14="http://schemas.microsoft.com/office/powerpoint/2010/main" val="4147208922"/>
              </p:ext>
            </p:extLst>
          </p:nvPr>
        </p:nvGraphicFramePr>
        <p:xfrm>
          <a:off x="1524000" y="2438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8065663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noAutofit/>
          </a:bodyPr>
          <a:lstStyle/>
          <a:p>
            <a:r>
              <a:rPr lang="en-US" sz="3600" dirty="0" smtClean="0"/>
              <a:t>Relationship:  Sales of Downhole Tools vs. Directional Services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128</a:t>
            </a:fld>
            <a:endParaRPr lang="en-US"/>
          </a:p>
        </p:txBody>
      </p:sp>
      <p:graphicFrame>
        <p:nvGraphicFramePr>
          <p:cNvPr id="8" name="Chart 7"/>
          <p:cNvGraphicFramePr/>
          <p:nvPr>
            <p:extLst>
              <p:ext uri="{D42A27DB-BD31-4B8C-83A1-F6EECF244321}">
                <p14:modId xmlns:p14="http://schemas.microsoft.com/office/powerpoint/2010/main" val="2563601449"/>
              </p:ext>
            </p:extLst>
          </p:nvPr>
        </p:nvGraphicFramePr>
        <p:xfrm>
          <a:off x="990600" y="1854200"/>
          <a:ext cx="6858000" cy="4851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ular Callout 10"/>
          <p:cNvSpPr/>
          <p:nvPr/>
        </p:nvSpPr>
        <p:spPr>
          <a:xfrm>
            <a:off x="2667000" y="1981200"/>
            <a:ext cx="2438400" cy="1371600"/>
          </a:xfrm>
          <a:prstGeom prst="wedgeRoundRectCallout">
            <a:avLst>
              <a:gd name="adj1" fmla="val 27292"/>
              <a:gd name="adj2" fmla="val 69957"/>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2">
                    <a:lumMod val="75000"/>
                  </a:schemeClr>
                </a:solidFill>
              </a:rPr>
              <a:t>This chart compares 2005-2014’s directional market with each year’s sales of downhole tools.  The relationship is linear. If directional sales rise, downhole tool sales rise.  </a:t>
            </a:r>
            <a:endParaRPr lang="en-US" sz="1100" dirty="0">
              <a:solidFill>
                <a:schemeClr val="tx2">
                  <a:lumMod val="75000"/>
                </a:schemeClr>
              </a:solidFill>
            </a:endParaRP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0913250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Profiles:  </a:t>
            </a:r>
            <a:r>
              <a:rPr lang="en-US" sz="3200" dirty="0" smtClean="0">
                <a:solidFill>
                  <a:schemeClr val="bg1">
                    <a:lumMod val="65000"/>
                  </a:schemeClr>
                </a:solidFill>
              </a:rPr>
              <a:t>Companies associated with directional</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129</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76084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Annual Global Market Change</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13</a:t>
            </a:fld>
            <a:endParaRPr lang="en-US"/>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3497105640"/>
              </p:ext>
            </p:extLst>
          </p:nvPr>
        </p:nvGraphicFramePr>
        <p:xfrm>
          <a:off x="33950" y="1371600"/>
          <a:ext cx="91440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1651447176"/>
              </p:ext>
            </p:extLst>
          </p:nvPr>
        </p:nvGraphicFramePr>
        <p:xfrm>
          <a:off x="-31687" y="4267200"/>
          <a:ext cx="91440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ular Callout 12"/>
          <p:cNvSpPr/>
          <p:nvPr/>
        </p:nvSpPr>
        <p:spPr>
          <a:xfrm>
            <a:off x="1143000" y="3429000"/>
            <a:ext cx="2743200" cy="685800"/>
          </a:xfrm>
          <a:prstGeom prst="wedgeRectCallout">
            <a:avLst>
              <a:gd name="adj1" fmla="val 23422"/>
              <a:gd name="adj2" fmla="val -77783"/>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0" dirty="0" smtClean="0">
                <a:solidFill>
                  <a:schemeClr val="tx1"/>
                </a:solidFill>
                <a:latin typeface="Calibri" panose="020F0502020204030204" pitchFamily="34" charset="0"/>
              </a:rPr>
              <a:t>The total oilfield equipment &amp; service market grows &amp; falls sharply, surging &gt;30% some years, growing 5% some years…</a:t>
            </a:r>
            <a:endParaRPr lang="en-US" sz="1100" b="0" dirty="0">
              <a:solidFill>
                <a:schemeClr val="tx1"/>
              </a:solidFill>
              <a:latin typeface="Calibri" panose="020F0502020204030204" pitchFamily="34" charset="0"/>
            </a:endParaRPr>
          </a:p>
        </p:txBody>
      </p:sp>
      <p:sp>
        <p:nvSpPr>
          <p:cNvPr id="14" name="Rectangular Callout 13"/>
          <p:cNvSpPr/>
          <p:nvPr/>
        </p:nvSpPr>
        <p:spPr>
          <a:xfrm>
            <a:off x="5867400" y="3505200"/>
            <a:ext cx="2743200" cy="990600"/>
          </a:xfrm>
          <a:prstGeom prst="wedgeRectCallout">
            <a:avLst>
              <a:gd name="adj1" fmla="val 22432"/>
              <a:gd name="adj2" fmla="val 74032"/>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0" dirty="0" smtClean="0">
                <a:solidFill>
                  <a:schemeClr val="tx1"/>
                </a:solidFill>
                <a:latin typeface="Calibri" panose="020F0502020204030204" pitchFamily="34" charset="0"/>
              </a:rPr>
              <a:t>The directional market tends to move erratically.   The period 2005-2011 were characterized by rapid growth or sudden collapse, but lean manufacturing of wells since 2012 has smoothed the curve. </a:t>
            </a:r>
            <a:endParaRPr lang="en-US" sz="11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7613313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130</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Baker Hughes</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48487"/>
            <a:ext cx="8801100" cy="351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2919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131</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Cathedral Energy Services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 y="2892954"/>
            <a:ext cx="8697913" cy="11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985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132</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China Oilfield Services, Ltd. (COSL)</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 y="2563193"/>
            <a:ext cx="8850313" cy="19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68329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133</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Crescent Directional</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69568"/>
            <a:ext cx="8839200" cy="60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6722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134</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Ensign Resource Services</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 y="2555929"/>
            <a:ext cx="8926513" cy="196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6722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135</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err="1" smtClean="0"/>
              <a:t>Enseco</a:t>
            </a:r>
            <a:r>
              <a:rPr lang="en-US" sz="3600" dirty="0" smtClean="0"/>
              <a:t> Energy Services</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02941"/>
            <a:ext cx="8545513" cy="101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66722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136</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GE Oil &amp; Gas</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 y="1723817"/>
            <a:ext cx="8926513" cy="377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124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137</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Halliburton</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40350"/>
            <a:ext cx="8343900" cy="46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1240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138</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err="1" smtClean="0"/>
              <a:t>Leam</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 y="3200400"/>
            <a:ext cx="8697913" cy="74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3070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139</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Nabors Industries</a:t>
            </a:r>
            <a:endParaRPr lang="en-US"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818157"/>
            <a:ext cx="8801100" cy="357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30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Increasing Use of Directional Services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14</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9" name="TextBox 8"/>
          <p:cNvSpPr txBox="1"/>
          <p:nvPr/>
        </p:nvSpPr>
        <p:spPr>
          <a:xfrm>
            <a:off x="495300" y="1165642"/>
            <a:ext cx="8153400" cy="2123658"/>
          </a:xfrm>
          <a:prstGeom prst="rect">
            <a:avLst/>
          </a:prstGeom>
          <a:noFill/>
        </p:spPr>
        <p:txBody>
          <a:bodyPr wrap="square" rtlCol="0">
            <a:spAutoFit/>
          </a:bodyPr>
          <a:lstStyle/>
          <a:p>
            <a:r>
              <a:rPr lang="en-US" sz="1200" b="0" dirty="0" smtClean="0">
                <a:latin typeface="Calibri" pitchFamily="34" charset="0"/>
                <a:cs typeface="Times New Roman" pitchFamily="18" charset="0"/>
              </a:rPr>
              <a:t>One measure of a market’s growth is the year-to-year change of the intensity with which the product/service is used.  The measure we use on this page is </a:t>
            </a:r>
            <a:r>
              <a:rPr lang="en-US" sz="1200" b="1" dirty="0" smtClean="0">
                <a:latin typeface="Calibri" pitchFamily="34" charset="0"/>
                <a:cs typeface="Times New Roman" pitchFamily="18" charset="0"/>
              </a:rPr>
              <a:t>market size divided by number of rigs running</a:t>
            </a:r>
            <a:r>
              <a:rPr lang="en-US" sz="1200" b="0" dirty="0" smtClean="0">
                <a:latin typeface="Calibri" pitchFamily="34" charset="0"/>
                <a:cs typeface="Times New Roman" pitchFamily="18" charset="0"/>
              </a:rPr>
              <a:t>.</a:t>
            </a:r>
          </a:p>
          <a:p>
            <a:endParaRPr lang="en-US" sz="1200" b="0" dirty="0" smtClean="0">
              <a:latin typeface="Calibri" pitchFamily="34" charset="0"/>
              <a:cs typeface="Times New Roman" pitchFamily="18" charset="0"/>
            </a:endParaRPr>
          </a:p>
          <a:p>
            <a:r>
              <a:rPr lang="en-US" sz="1200" dirty="0">
                <a:latin typeface="Calibri" pitchFamily="34" charset="0"/>
                <a:cs typeface="Times New Roman" pitchFamily="18" charset="0"/>
              </a:rPr>
              <a:t>As the chart below shows, </a:t>
            </a:r>
            <a:r>
              <a:rPr lang="en-US" sz="1200" dirty="0" smtClean="0">
                <a:latin typeface="Calibri" pitchFamily="34" charset="0"/>
                <a:cs typeface="Times New Roman" pitchFamily="18" charset="0"/>
              </a:rPr>
              <a:t>directional drilling services are a high growth market.  </a:t>
            </a:r>
            <a:r>
              <a:rPr lang="en-US" sz="1200" dirty="0">
                <a:latin typeface="Calibri" pitchFamily="34" charset="0"/>
                <a:cs typeface="Times New Roman" pitchFamily="18" charset="0"/>
              </a:rPr>
              <a:t>In the year 2005, each active drilling rig generated about $</a:t>
            </a:r>
            <a:r>
              <a:rPr lang="en-US" sz="1200" dirty="0" smtClean="0">
                <a:latin typeface="Calibri" pitchFamily="34" charset="0"/>
                <a:cs typeface="Times New Roman" pitchFamily="18" charset="0"/>
              </a:rPr>
              <a:t>1.7 </a:t>
            </a:r>
            <a:r>
              <a:rPr lang="en-US" sz="1200" dirty="0">
                <a:latin typeface="Calibri" pitchFamily="34" charset="0"/>
                <a:cs typeface="Times New Roman" pitchFamily="18" charset="0"/>
              </a:rPr>
              <a:t>million in annual demand for </a:t>
            </a:r>
            <a:r>
              <a:rPr lang="en-US" sz="1200" dirty="0" smtClean="0">
                <a:latin typeface="Calibri" pitchFamily="34" charset="0"/>
                <a:cs typeface="Times New Roman" pitchFamily="18" charset="0"/>
              </a:rPr>
              <a:t>directional work.  </a:t>
            </a:r>
            <a:r>
              <a:rPr lang="en-US" sz="1200" dirty="0">
                <a:latin typeface="Calibri" pitchFamily="34" charset="0"/>
                <a:cs typeface="Times New Roman" pitchFamily="18" charset="0"/>
              </a:rPr>
              <a:t>By </a:t>
            </a:r>
            <a:r>
              <a:rPr lang="en-US" sz="1200" dirty="0" smtClean="0">
                <a:latin typeface="Calibri" pitchFamily="34" charset="0"/>
                <a:cs typeface="Times New Roman" pitchFamily="18" charset="0"/>
              </a:rPr>
              <a:t>2009, </a:t>
            </a:r>
            <a:r>
              <a:rPr lang="en-US" sz="1200" dirty="0">
                <a:latin typeface="Calibri" pitchFamily="34" charset="0"/>
                <a:cs typeface="Times New Roman" pitchFamily="18" charset="0"/>
              </a:rPr>
              <a:t>each rig was on average creating </a:t>
            </a:r>
            <a:r>
              <a:rPr lang="en-US" sz="1200" dirty="0" smtClean="0">
                <a:latin typeface="Calibri" pitchFamily="34" charset="0"/>
                <a:cs typeface="Times New Roman" pitchFamily="18" charset="0"/>
              </a:rPr>
              <a:t>$3.8 </a:t>
            </a:r>
            <a:r>
              <a:rPr lang="en-US" sz="1200" dirty="0">
                <a:latin typeface="Calibri" pitchFamily="34" charset="0"/>
                <a:cs typeface="Times New Roman" pitchFamily="18" charset="0"/>
              </a:rPr>
              <a:t>million in annual </a:t>
            </a:r>
            <a:r>
              <a:rPr lang="en-US" sz="1200" dirty="0" smtClean="0">
                <a:latin typeface="Calibri" pitchFamily="34" charset="0"/>
                <a:cs typeface="Times New Roman" pitchFamily="18" charset="0"/>
              </a:rPr>
              <a:t>demand.  </a:t>
            </a:r>
            <a:r>
              <a:rPr lang="en-US" sz="1200" dirty="0">
                <a:latin typeface="Calibri" pitchFamily="34" charset="0"/>
                <a:cs typeface="Times New Roman" pitchFamily="18" charset="0"/>
              </a:rPr>
              <a:t>In </a:t>
            </a:r>
            <a:r>
              <a:rPr lang="en-US" sz="1200" dirty="0" smtClean="0">
                <a:latin typeface="Calibri" pitchFamily="34" charset="0"/>
                <a:cs typeface="Times New Roman" pitchFamily="18" charset="0"/>
              </a:rPr>
              <a:t>2014, </a:t>
            </a:r>
            <a:r>
              <a:rPr lang="en-US" sz="1200" dirty="0">
                <a:latin typeface="Calibri" pitchFamily="34" charset="0"/>
                <a:cs typeface="Times New Roman" pitchFamily="18" charset="0"/>
              </a:rPr>
              <a:t>the number </a:t>
            </a:r>
            <a:r>
              <a:rPr lang="en-US" sz="1200" dirty="0" smtClean="0">
                <a:latin typeface="Calibri" pitchFamily="34" charset="0"/>
                <a:cs typeface="Times New Roman" pitchFamily="18" charset="0"/>
              </a:rPr>
              <a:t>is $4.7 </a:t>
            </a:r>
            <a:r>
              <a:rPr lang="en-US" sz="1200" dirty="0">
                <a:latin typeface="Calibri" pitchFamily="34" charset="0"/>
                <a:cs typeface="Times New Roman" pitchFamily="18" charset="0"/>
              </a:rPr>
              <a:t>million per active rig.</a:t>
            </a:r>
          </a:p>
          <a:p>
            <a:endParaRPr lang="en-US" sz="1200" dirty="0">
              <a:latin typeface="Calibri" pitchFamily="34" charset="0"/>
              <a:cs typeface="Times New Roman" pitchFamily="18" charset="0"/>
            </a:endParaRPr>
          </a:p>
          <a:p>
            <a:r>
              <a:rPr lang="en-US" sz="1200" i="1" dirty="0" smtClean="0">
                <a:latin typeface="Calibri" pitchFamily="34" charset="0"/>
                <a:cs typeface="Times New Roman" pitchFamily="18" charset="0"/>
              </a:rPr>
              <a:t>BP </a:t>
            </a:r>
            <a:r>
              <a:rPr lang="en-US" sz="1200" i="1" dirty="0" err="1" smtClean="0">
                <a:latin typeface="Calibri" pitchFamily="34" charset="0"/>
                <a:cs typeface="Times New Roman" pitchFamily="18" charset="0"/>
              </a:rPr>
              <a:t>Macondo’s</a:t>
            </a:r>
            <a:r>
              <a:rPr lang="en-US" sz="1200" i="1" dirty="0" smtClean="0">
                <a:latin typeface="Calibri" pitchFamily="34" charset="0"/>
                <a:cs typeface="Times New Roman" pitchFamily="18" charset="0"/>
              </a:rPr>
              <a:t> offshore drilling shut-down, plus US land discounting deflated this market in 2010-2011.  </a:t>
            </a:r>
            <a:r>
              <a:rPr lang="en-US" sz="1200" dirty="0">
                <a:latin typeface="Calibri" pitchFamily="34" charset="0"/>
                <a:cs typeface="Times New Roman" pitchFamily="18" charset="0"/>
              </a:rPr>
              <a:t>The most expensive </a:t>
            </a:r>
            <a:r>
              <a:rPr lang="en-US" sz="1200" dirty="0" smtClean="0">
                <a:latin typeface="Calibri" pitchFamily="34" charset="0"/>
                <a:cs typeface="Times New Roman" pitchFamily="18" charset="0"/>
              </a:rPr>
              <a:t>directional jobs </a:t>
            </a:r>
            <a:r>
              <a:rPr lang="en-US" sz="1200" dirty="0">
                <a:latin typeface="Calibri" pitchFamily="34" charset="0"/>
                <a:cs typeface="Times New Roman" pitchFamily="18" charset="0"/>
              </a:rPr>
              <a:t>in the world are on deepwater wells and in 2010, deepwater drilling shut down for half a year in the Gulf of Mexico due to the BP oil spill.  Other regions slowed their deepwater activity as well</a:t>
            </a:r>
            <a:r>
              <a:rPr lang="en-US" sz="1200" dirty="0" smtClean="0">
                <a:latin typeface="Calibri" pitchFamily="34" charset="0"/>
                <a:cs typeface="Times New Roman" pitchFamily="18" charset="0"/>
              </a:rPr>
              <a:t>.</a:t>
            </a:r>
            <a:endParaRPr lang="en-US" sz="1200" dirty="0">
              <a:latin typeface="Calibri" pitchFamily="34" charset="0"/>
              <a:cs typeface="Times New Roman" pitchFamily="18" charset="0"/>
            </a:endParaRPr>
          </a:p>
          <a:p>
            <a:endParaRPr lang="en-US" sz="1200" b="0" dirty="0" smtClean="0">
              <a:latin typeface="Calibri" pitchFamily="34" charset="0"/>
              <a:cs typeface="Times New Roman" pitchFamily="18" charset="0"/>
            </a:endParaRPr>
          </a:p>
        </p:txBody>
      </p:sp>
      <p:graphicFrame>
        <p:nvGraphicFramePr>
          <p:cNvPr id="11" name="Chart 10"/>
          <p:cNvGraphicFramePr/>
          <p:nvPr>
            <p:extLst>
              <p:ext uri="{D42A27DB-BD31-4B8C-83A1-F6EECF244321}">
                <p14:modId xmlns:p14="http://schemas.microsoft.com/office/powerpoint/2010/main" val="778007507"/>
              </p:ext>
            </p:extLst>
          </p:nvPr>
        </p:nvGraphicFramePr>
        <p:xfrm>
          <a:off x="1524000" y="3327400"/>
          <a:ext cx="6096000" cy="330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4573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140</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National Oilwell Varco</a:t>
            </a:r>
            <a:endParaRPr lang="en-US"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524000"/>
            <a:ext cx="8953500" cy="435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4341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141</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PHX Energy Services</a:t>
            </a:r>
            <a:endParaRPr 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 y="3147263"/>
            <a:ext cx="9078913" cy="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50357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142</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Precision Drilling Group</a:t>
            </a:r>
            <a:endParaRPr lang="en-US"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43" y="2736766"/>
            <a:ext cx="8850313" cy="157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47398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143</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Schlumberger</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295400"/>
            <a:ext cx="7696200" cy="507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69440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144</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err="1" smtClean="0"/>
              <a:t>Schoeller-Bleckmann</a:t>
            </a:r>
            <a:r>
              <a:rPr lang="en-US" sz="3600" dirty="0" smtClean="0"/>
              <a:t> Oilfield Equipment</a:t>
            </a:r>
            <a:endParaRPr lang="en-US" sz="3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3219700"/>
            <a:ext cx="8801100" cy="46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10584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145</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Scientific Drilling International</a:t>
            </a:r>
            <a:endParaRPr lang="en-US" sz="36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2945400"/>
            <a:ext cx="8801100" cy="107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3830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146</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err="1" smtClean="0"/>
              <a:t>Tolteq</a:t>
            </a:r>
            <a:endParaRPr lang="en-US" sz="36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01331"/>
            <a:ext cx="8850313" cy="65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4566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147</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Weatherford International</a:t>
            </a:r>
            <a:endParaRPr lang="en-US" sz="3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71962"/>
            <a:ext cx="7810500" cy="48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47153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Appendix:  </a:t>
            </a:r>
            <a:r>
              <a:rPr lang="en-US" sz="3200" dirty="0" smtClean="0">
                <a:solidFill>
                  <a:schemeClr val="bg1">
                    <a:lumMod val="65000"/>
                  </a:schemeClr>
                </a:solidFill>
              </a:rPr>
              <a:t>Spears &amp; Associates, Inc.</a:t>
            </a:r>
            <a:br>
              <a:rPr lang="en-US" sz="3200" dirty="0" smtClean="0">
                <a:solidFill>
                  <a:schemeClr val="bg1">
                    <a:lumMod val="65000"/>
                  </a:schemeClr>
                </a:solidFill>
              </a:rPr>
            </a:b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148</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27895860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Spears &amp; Associates, Inc.</a:t>
            </a:r>
            <a:endParaRPr lang="en-US" dirty="0"/>
          </a:p>
        </p:txBody>
      </p:sp>
      <p:sp>
        <p:nvSpPr>
          <p:cNvPr id="6" name="Rectangle 5"/>
          <p:cNvSpPr/>
          <p:nvPr/>
        </p:nvSpPr>
        <p:spPr>
          <a:xfrm>
            <a:off x="914400" y="1600200"/>
            <a:ext cx="7315200" cy="4154984"/>
          </a:xfrm>
          <a:prstGeom prst="rect">
            <a:avLst/>
          </a:prstGeom>
        </p:spPr>
        <p:txBody>
          <a:bodyPr wrap="square">
            <a:spAutoFit/>
          </a:bodyPr>
          <a:lstStyle/>
          <a:p>
            <a:r>
              <a:rPr lang="en-US" sz="1200" b="1" dirty="0" smtClean="0"/>
              <a:t>MISSION</a:t>
            </a:r>
            <a:r>
              <a:rPr lang="en-US" sz="1200" dirty="0"/>
              <a:t>:	</a:t>
            </a:r>
            <a:r>
              <a:rPr lang="en-US" sz="1200" dirty="0" smtClean="0"/>
              <a:t>	Spears </a:t>
            </a:r>
            <a:r>
              <a:rPr lang="en-US" sz="1200" dirty="0"/>
              <a:t>&amp; Associates is a research-based oilfield equipment and service market </a:t>
            </a:r>
            <a:r>
              <a:rPr lang="en-US" sz="1200" dirty="0" smtClean="0"/>
              <a:t>		consulting </a:t>
            </a:r>
            <a:r>
              <a:rPr lang="en-US" sz="1200" dirty="0"/>
              <a:t>firm.</a:t>
            </a:r>
          </a:p>
          <a:p>
            <a:r>
              <a:rPr lang="en-US" sz="1200" b="1" dirty="0"/>
              <a:t>HISTORY</a:t>
            </a:r>
            <a:r>
              <a:rPr lang="en-US" sz="1200" dirty="0"/>
              <a:t>:	</a:t>
            </a:r>
            <a:r>
              <a:rPr lang="en-US" sz="1200" dirty="0" smtClean="0"/>
              <a:t>	Founded </a:t>
            </a:r>
            <a:r>
              <a:rPr lang="en-US" sz="1200" dirty="0"/>
              <a:t>in Tulsa in 1965 by Robert Spears and </a:t>
            </a:r>
            <a:r>
              <a:rPr lang="en-US" sz="1200" dirty="0" smtClean="0"/>
              <a:t>operated </a:t>
            </a:r>
            <a:r>
              <a:rPr lang="en-US" sz="1200" dirty="0"/>
              <a:t>today by </a:t>
            </a:r>
            <a:r>
              <a:rPr lang="en-US" sz="1200" dirty="0" smtClean="0"/>
              <a:t>33-year </a:t>
            </a:r>
            <a:r>
              <a:rPr lang="en-US" sz="1200" dirty="0"/>
              <a:t>oilfield </a:t>
            </a:r>
            <a:r>
              <a:rPr lang="en-US" sz="1200" dirty="0" smtClean="0"/>
              <a:t>		veterans </a:t>
            </a:r>
            <a:r>
              <a:rPr lang="en-US" sz="1200" dirty="0"/>
              <a:t>with strong engineering, financial and marketing backgrounds.</a:t>
            </a:r>
          </a:p>
          <a:p>
            <a:r>
              <a:rPr lang="en-US" sz="1200" b="1" dirty="0"/>
              <a:t>PEOPLE</a:t>
            </a:r>
            <a:r>
              <a:rPr lang="en-US" sz="1200" dirty="0"/>
              <a:t>:	</a:t>
            </a:r>
            <a:r>
              <a:rPr lang="en-US" sz="1200" dirty="0" smtClean="0"/>
              <a:t>	Principals </a:t>
            </a:r>
            <a:r>
              <a:rPr lang="en-US" sz="1200" dirty="0"/>
              <a:t>are John Spears (</a:t>
            </a:r>
            <a:r>
              <a:rPr lang="en-US" sz="1200" dirty="0" smtClean="0"/>
              <a:t>president) and Richard </a:t>
            </a:r>
            <a:r>
              <a:rPr lang="en-US" sz="1200" dirty="0"/>
              <a:t>Spears (vice </a:t>
            </a:r>
            <a:r>
              <a:rPr lang="en-US" sz="1200" dirty="0" smtClean="0"/>
              <a:t>president).  Katie 		</a:t>
            </a:r>
            <a:r>
              <a:rPr lang="en-US" sz="1200" dirty="0" err="1" smtClean="0"/>
              <a:t>Bewley</a:t>
            </a:r>
            <a:r>
              <a:rPr lang="en-US" sz="1200" dirty="0" smtClean="0"/>
              <a:t> is director of client relations.  Lauren Collette is lead analyst.</a:t>
            </a:r>
            <a:endParaRPr lang="en-US" sz="1200" dirty="0"/>
          </a:p>
          <a:p>
            <a:r>
              <a:rPr lang="en-US" sz="1200" b="1" dirty="0"/>
              <a:t>COVERAGE</a:t>
            </a:r>
            <a:r>
              <a:rPr lang="en-US" sz="1200" dirty="0"/>
              <a:t>:	</a:t>
            </a:r>
            <a:r>
              <a:rPr lang="en-US" sz="1200" dirty="0" smtClean="0"/>
              <a:t>	Upstream </a:t>
            </a:r>
            <a:r>
              <a:rPr lang="en-US" sz="1200" dirty="0"/>
              <a:t>exploration, drilling, completion, and production equipment and services.  </a:t>
            </a:r>
            <a:r>
              <a:rPr lang="en-US" sz="1200" dirty="0" smtClean="0"/>
              <a:t>		SAI </a:t>
            </a:r>
            <a:r>
              <a:rPr lang="en-US" sz="1200" dirty="0"/>
              <a:t>works in every oil and gas producing country.</a:t>
            </a:r>
          </a:p>
          <a:p>
            <a:r>
              <a:rPr lang="en-US" sz="1200" b="1" dirty="0"/>
              <a:t>COMMITMENT</a:t>
            </a:r>
            <a:r>
              <a:rPr lang="en-US" sz="1200" dirty="0"/>
              <a:t>:	SAI partners are actively engaged in the Society of Petroleum Engineers, Association </a:t>
            </a:r>
            <a:r>
              <a:rPr lang="en-US" sz="1200" dirty="0" smtClean="0"/>
              <a:t>		of </a:t>
            </a:r>
            <a:r>
              <a:rPr lang="en-US" sz="1200" dirty="0"/>
              <a:t>Energy Service Companies, American Petroleum Institute, and other regional trade </a:t>
            </a:r>
            <a:r>
              <a:rPr lang="en-US" sz="1200" dirty="0" smtClean="0"/>
              <a:t>		groups</a:t>
            </a:r>
            <a:r>
              <a:rPr lang="en-US" sz="1200" dirty="0"/>
              <a:t>.</a:t>
            </a:r>
          </a:p>
          <a:p>
            <a:r>
              <a:rPr lang="en-US" sz="1200" b="1" dirty="0"/>
              <a:t>INVESTMENTS</a:t>
            </a:r>
            <a:r>
              <a:rPr lang="en-US" sz="1200" dirty="0"/>
              <a:t>:	SAI partners occasionally invest in private upstream opportunities.  In </a:t>
            </a:r>
            <a:r>
              <a:rPr lang="en-US" sz="1200" dirty="0" smtClean="0"/>
              <a:t>2013 </a:t>
            </a:r>
            <a:r>
              <a:rPr lang="en-US" sz="1200" dirty="0"/>
              <a:t>these </a:t>
            </a:r>
            <a:r>
              <a:rPr lang="en-US" sz="1200" dirty="0" smtClean="0"/>
              <a:t>		investments included </a:t>
            </a:r>
            <a:r>
              <a:rPr lang="en-US" sz="1200" dirty="0"/>
              <a:t>drilling projects in 5 countries and partial ownership of 8</a:t>
            </a:r>
            <a:r>
              <a:rPr lang="en-US" sz="1200" dirty="0" smtClean="0"/>
              <a:t> </a:t>
            </a:r>
            <a:r>
              <a:rPr lang="en-US" sz="1200" dirty="0"/>
              <a:t>oilfield </a:t>
            </a:r>
            <a:r>
              <a:rPr lang="en-US" sz="1200" dirty="0" smtClean="0"/>
              <a:t>		equipment </a:t>
            </a:r>
            <a:r>
              <a:rPr lang="en-US" sz="1200" dirty="0"/>
              <a:t>and service companies.  Some of these investments include board </a:t>
            </a:r>
            <a:r>
              <a:rPr lang="en-US" sz="1200" dirty="0" smtClean="0"/>
              <a:t>		responsibilities</a:t>
            </a:r>
            <a:r>
              <a:rPr lang="en-US" sz="1200" dirty="0"/>
              <a:t>.  The list is available upon request.</a:t>
            </a:r>
          </a:p>
          <a:p>
            <a:r>
              <a:rPr lang="en-US" sz="1200" b="1" dirty="0"/>
              <a:t>CLIENTS</a:t>
            </a:r>
            <a:r>
              <a:rPr lang="en-US" sz="1200" dirty="0"/>
              <a:t>:	</a:t>
            </a:r>
            <a:r>
              <a:rPr lang="en-US" sz="1200" dirty="0" smtClean="0"/>
              <a:t>	In 2013 </a:t>
            </a:r>
            <a:r>
              <a:rPr lang="en-US" sz="1200" dirty="0"/>
              <a:t>SAI </a:t>
            </a:r>
            <a:r>
              <a:rPr lang="en-US" sz="1200" dirty="0" smtClean="0"/>
              <a:t>provided </a:t>
            </a:r>
            <a:r>
              <a:rPr lang="en-US" sz="1200" dirty="0"/>
              <a:t>services to </a:t>
            </a:r>
            <a:r>
              <a:rPr lang="en-US" sz="1200" dirty="0" smtClean="0"/>
              <a:t>&gt;400 </a:t>
            </a:r>
            <a:r>
              <a:rPr lang="en-US" sz="1200" dirty="0"/>
              <a:t>companies.  </a:t>
            </a:r>
            <a:r>
              <a:rPr lang="en-US" sz="1200" dirty="0" smtClean="0"/>
              <a:t>~200 </a:t>
            </a:r>
            <a:r>
              <a:rPr lang="en-US" sz="1200" dirty="0"/>
              <a:t>were </a:t>
            </a:r>
            <a:r>
              <a:rPr lang="en-US" sz="1200" dirty="0" smtClean="0"/>
              <a:t>oilfield </a:t>
            </a:r>
            <a:r>
              <a:rPr lang="en-US" sz="1200" dirty="0"/>
              <a:t>service </a:t>
            </a:r>
            <a:r>
              <a:rPr lang="en-US" sz="1200" dirty="0" smtClean="0"/>
              <a:t>		companies </a:t>
            </a:r>
            <a:r>
              <a:rPr lang="en-US" sz="1200" dirty="0"/>
              <a:t>and steel mills, </a:t>
            </a:r>
            <a:r>
              <a:rPr lang="en-US" sz="1200" dirty="0" smtClean="0"/>
              <a:t>~100 </a:t>
            </a:r>
            <a:r>
              <a:rPr lang="en-US" sz="1200" dirty="0"/>
              <a:t>were E&amp;P companies, and </a:t>
            </a:r>
            <a:r>
              <a:rPr lang="en-US" sz="1200" dirty="0" smtClean="0"/>
              <a:t>~100 </a:t>
            </a:r>
            <a:r>
              <a:rPr lang="en-US" sz="1200" dirty="0"/>
              <a:t>were </a:t>
            </a:r>
            <a:r>
              <a:rPr lang="en-US" sz="1200" dirty="0" smtClean="0"/>
              <a:t>financial </a:t>
            </a:r>
            <a:r>
              <a:rPr lang="en-US" sz="1200" dirty="0"/>
              <a:t>firms.  </a:t>
            </a:r>
            <a:r>
              <a:rPr lang="en-US" sz="1200" dirty="0" smtClean="0"/>
              <a:t>		Our </a:t>
            </a:r>
            <a:r>
              <a:rPr lang="en-US" sz="1200" dirty="0"/>
              <a:t>largest client </a:t>
            </a:r>
            <a:r>
              <a:rPr lang="en-US" sz="1200" dirty="0" smtClean="0"/>
              <a:t>represents 1% </a:t>
            </a:r>
            <a:r>
              <a:rPr lang="en-US" sz="1200" dirty="0"/>
              <a:t>of our annual sales.</a:t>
            </a:r>
          </a:p>
          <a:p>
            <a:r>
              <a:rPr lang="en-US" sz="1200" b="1" dirty="0"/>
              <a:t>PRODUCTS</a:t>
            </a:r>
            <a:r>
              <a:rPr lang="en-US" sz="1200" dirty="0"/>
              <a:t>:	</a:t>
            </a:r>
            <a:r>
              <a:rPr lang="en-US" sz="1200" dirty="0" smtClean="0"/>
              <a:t>	Spears </a:t>
            </a:r>
            <a:r>
              <a:rPr lang="en-US" sz="1200" dirty="0"/>
              <a:t>accepts ~50 consulting engagements each year, but also publishes reports for </a:t>
            </a:r>
            <a:r>
              <a:rPr lang="en-US" sz="1200" dirty="0" smtClean="0"/>
              <a:t>		subscribers </a:t>
            </a:r>
            <a:r>
              <a:rPr lang="en-US" sz="1200" dirty="0"/>
              <a:t>around the world.  Flagship reports include the quarterly </a:t>
            </a:r>
            <a:r>
              <a:rPr lang="en-US" sz="1200" i="1" dirty="0"/>
              <a:t>Drilling</a:t>
            </a:r>
            <a:r>
              <a:rPr lang="en-US" sz="1200" dirty="0"/>
              <a:t> </a:t>
            </a:r>
            <a:r>
              <a:rPr lang="en-US" sz="1200" i="1" dirty="0"/>
              <a:t>and </a:t>
            </a:r>
            <a:r>
              <a:rPr lang="en-US" sz="1200" i="1" dirty="0" smtClean="0"/>
              <a:t>		Production </a:t>
            </a:r>
            <a:r>
              <a:rPr lang="en-US" sz="1200" i="1" dirty="0"/>
              <a:t>Outlook</a:t>
            </a:r>
            <a:r>
              <a:rPr lang="en-US" sz="1200" dirty="0"/>
              <a:t>, the annual </a:t>
            </a:r>
            <a:r>
              <a:rPr lang="en-US" sz="1200" i="1" dirty="0"/>
              <a:t>Oilfield Market Report</a:t>
            </a:r>
            <a:r>
              <a:rPr lang="en-US" sz="1200" dirty="0"/>
              <a:t>, </a:t>
            </a:r>
            <a:r>
              <a:rPr lang="en-US" sz="1200" dirty="0" smtClean="0"/>
              <a:t>and </a:t>
            </a:r>
            <a:r>
              <a:rPr lang="en-US" sz="1200" dirty="0"/>
              <a:t>the </a:t>
            </a:r>
            <a:r>
              <a:rPr lang="en-US" sz="1200" i="1" dirty="0" smtClean="0"/>
              <a:t>Oilfield </a:t>
            </a:r>
            <a:r>
              <a:rPr lang="en-US" sz="1200" i="1" dirty="0"/>
              <a:t>Market </a:t>
            </a:r>
            <a:r>
              <a:rPr lang="en-US" sz="1200" i="1" dirty="0" smtClean="0"/>
              <a:t>		Intelligence</a:t>
            </a:r>
            <a:r>
              <a:rPr lang="en-US" sz="1200" dirty="0" smtClean="0"/>
              <a:t> </a:t>
            </a:r>
            <a:r>
              <a:rPr lang="en-US" sz="1200" dirty="0"/>
              <a:t>series. </a:t>
            </a:r>
            <a:r>
              <a:rPr lang="en-US" sz="1200" i="1" dirty="0" err="1" smtClean="0"/>
              <a:t>PipeLogix</a:t>
            </a:r>
            <a:r>
              <a:rPr lang="en-US" sz="1200" dirty="0" smtClean="0"/>
              <a:t> and </a:t>
            </a:r>
            <a:r>
              <a:rPr lang="en-US" sz="1200" i="1" dirty="0" smtClean="0"/>
              <a:t>Oilfield </a:t>
            </a:r>
            <a:r>
              <a:rPr lang="en-US" sz="1200" i="1" dirty="0" err="1" smtClean="0"/>
              <a:t>Logix</a:t>
            </a:r>
            <a:r>
              <a:rPr lang="en-US" sz="1200" i="1" dirty="0" smtClean="0"/>
              <a:t> </a:t>
            </a:r>
            <a:r>
              <a:rPr lang="en-US" sz="1200" dirty="0" smtClean="0"/>
              <a:t>are affiliated companies. </a:t>
            </a:r>
            <a:endParaRPr lang="en-US" sz="1200" dirty="0"/>
          </a:p>
        </p:txBody>
      </p:sp>
      <p:sp>
        <p:nvSpPr>
          <p:cNvPr id="3" name="Slide Number Placeholder 2"/>
          <p:cNvSpPr>
            <a:spLocks noGrp="1"/>
          </p:cNvSpPr>
          <p:nvPr>
            <p:ph type="sldNum" sz="quarter" idx="12"/>
          </p:nvPr>
        </p:nvSpPr>
        <p:spPr/>
        <p:txBody>
          <a:bodyPr/>
          <a:lstStyle/>
          <a:p>
            <a:fld id="{CA74D0C1-E1D1-4D16-B60A-0F80F48F2358}" type="slidenum">
              <a:rPr lang="en-US" smtClean="0"/>
              <a:t>149</a:t>
            </a:fld>
            <a:endParaRPr lang="en-US"/>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33285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15</a:t>
            </a:fld>
            <a:endParaRPr lang="en-US"/>
          </a:p>
        </p:txBody>
      </p:sp>
      <p:sp>
        <p:nvSpPr>
          <p:cNvPr id="11" name="Title 1"/>
          <p:cNvSpPr>
            <a:spLocks noGrp="1"/>
          </p:cNvSpPr>
          <p:nvPr>
            <p:ph type="title"/>
          </p:nvPr>
        </p:nvSpPr>
        <p:spPr>
          <a:xfrm>
            <a:off x="304800" y="274638"/>
            <a:ext cx="8534400" cy="1143000"/>
          </a:xfrm>
        </p:spPr>
        <p:txBody>
          <a:bodyPr>
            <a:normAutofit/>
          </a:bodyPr>
          <a:lstStyle/>
          <a:p>
            <a:r>
              <a:rPr lang="en-US" sz="3600" dirty="0" smtClean="0"/>
              <a:t>Related Markets:  LWD &amp; Mud Logging</a:t>
            </a:r>
            <a:endParaRPr lang="en-US" sz="3600" dirty="0"/>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9" name="Chart 14"/>
          <p:cNvGraphicFramePr>
            <a:graphicFrameLocks/>
          </p:cNvGraphicFramePr>
          <p:nvPr>
            <p:extLst>
              <p:ext uri="{D42A27DB-BD31-4B8C-83A1-F6EECF244321}">
                <p14:modId xmlns:p14="http://schemas.microsoft.com/office/powerpoint/2010/main" val="3826666840"/>
              </p:ext>
            </p:extLst>
          </p:nvPr>
        </p:nvGraphicFramePr>
        <p:xfrm>
          <a:off x="4419600" y="1828800"/>
          <a:ext cx="4572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14"/>
          <p:cNvGraphicFramePr>
            <a:graphicFrameLocks/>
          </p:cNvGraphicFramePr>
          <p:nvPr>
            <p:extLst>
              <p:ext uri="{D42A27DB-BD31-4B8C-83A1-F6EECF244321}">
                <p14:modId xmlns:p14="http://schemas.microsoft.com/office/powerpoint/2010/main" val="2053395301"/>
              </p:ext>
            </p:extLst>
          </p:nvPr>
        </p:nvGraphicFramePr>
        <p:xfrm>
          <a:off x="0" y="1828800"/>
          <a:ext cx="45720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85800" y="1182469"/>
            <a:ext cx="8077200" cy="646331"/>
          </a:xfrm>
          <a:prstGeom prst="rect">
            <a:avLst/>
          </a:prstGeom>
          <a:noFill/>
        </p:spPr>
        <p:txBody>
          <a:bodyPr wrap="square" rtlCol="0">
            <a:spAutoFit/>
          </a:bodyPr>
          <a:lstStyle/>
          <a:p>
            <a:r>
              <a:rPr lang="en-US" sz="1200" b="1" dirty="0" smtClean="0"/>
              <a:t>RELATED MARKETS:  </a:t>
            </a:r>
            <a:r>
              <a:rPr lang="en-US" sz="1200" dirty="0" smtClean="0"/>
              <a:t>LWD is deployed on the same drill string as the directional drilling system and is used to measure properties of the rock and the rock’s fluid immediately after being drilled.  Surface Data Logging occurs during the drilling process, but involves capturing and analyzing samples of the fluid and rock flowing out of the hole.</a:t>
            </a:r>
            <a:endParaRPr lang="en-US" sz="1200" b="1" dirty="0" smtClean="0"/>
          </a:p>
        </p:txBody>
      </p:sp>
    </p:spTree>
    <p:extLst>
      <p:ext uri="{BB962C8B-B14F-4D97-AF65-F5344CB8AC3E}">
        <p14:creationId xmlns:p14="http://schemas.microsoft.com/office/powerpoint/2010/main" val="378329069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Matters</a:t>
            </a:r>
            <a:endParaRPr lang="en-US" dirty="0"/>
          </a:p>
        </p:txBody>
      </p:sp>
      <p:sp>
        <p:nvSpPr>
          <p:cNvPr id="7" name="Rectangle 6"/>
          <p:cNvSpPr/>
          <p:nvPr/>
        </p:nvSpPr>
        <p:spPr>
          <a:xfrm>
            <a:off x="762000" y="1524000"/>
            <a:ext cx="7696200" cy="4339650"/>
          </a:xfrm>
          <a:prstGeom prst="rect">
            <a:avLst/>
          </a:prstGeom>
        </p:spPr>
        <p:txBody>
          <a:bodyPr wrap="square">
            <a:spAutoFit/>
          </a:bodyPr>
          <a:lstStyle/>
          <a:p>
            <a:r>
              <a:rPr lang="en-US" sz="1200" b="1" dirty="0" smtClean="0"/>
              <a:t>Copyright 2015, Spears and Associates, Inc.  All rights reserved</a:t>
            </a:r>
            <a:r>
              <a:rPr lang="en-US" sz="1200" dirty="0" smtClean="0"/>
              <a:t>. </a:t>
            </a:r>
          </a:p>
          <a:p>
            <a:endParaRPr lang="en-US" sz="1200" dirty="0" smtClean="0"/>
          </a:p>
          <a:p>
            <a:r>
              <a:rPr lang="en-US" sz="1200" dirty="0" smtClean="0"/>
              <a:t>This communication is confidential and is provided to clients of Spears and Associates, Inc. for their lawful use.  This communication may not be disclosed, copied or disseminated, in whole or in part, without the prior written permission of Spears and Associates, Inc. The report and its contents are the property of Spears and Associates Inc. and are protected by applicable copyright, trade secret or other intellectual property laws.  </a:t>
            </a:r>
          </a:p>
          <a:p>
            <a:endParaRPr lang="en-US" sz="1200" dirty="0" smtClean="0"/>
          </a:p>
          <a:p>
            <a:r>
              <a:rPr lang="en-US" sz="1200" b="1" dirty="0" smtClean="0"/>
              <a:t>Disclaimer:</a:t>
            </a:r>
          </a:p>
          <a:p>
            <a:r>
              <a:rPr lang="en-US" sz="1200" dirty="0" smtClean="0"/>
              <a:t>This communication is based on information that Spears &amp; Associates, Inc. believes is reliable.  However, Spears and Associates, Inc. does not represent or warrant its accuracy, completeness, or any other aspect of this information.  The viewpoints and opinions expressed in this report represent the views of Spears and Associates, Inc. as of the date of this report.  These viewpoints and opinions may be subject to change without notice. This message should not be considered as a recommendation to buy or sell any securities.  In no event shall Spears and Associates, Inc. be liable for incidental or consequential damages associated with reliance on any statement or opinion contained in this report.  </a:t>
            </a:r>
          </a:p>
          <a:p>
            <a:endParaRPr lang="en-US" sz="1200" dirty="0" smtClean="0"/>
          </a:p>
          <a:p>
            <a:r>
              <a:rPr lang="en-US" sz="1200" b="1" dirty="0" smtClean="0"/>
              <a:t> Important Disclosures:</a:t>
            </a:r>
          </a:p>
          <a:p>
            <a:r>
              <a:rPr lang="en-US" sz="1200" dirty="0" smtClean="0"/>
              <a:t>The following analysts were involved in creating or supervising the content of this report: Richard Spears, John Spears, and Lauren Collette.  David Otte and Missy Parker are responsible for Oilfield Market Report analysis.  These analysts certify that the views and opinions expressed in this report accurately reflect their personal views. </a:t>
            </a:r>
          </a:p>
          <a:p>
            <a:endParaRPr lang="en-US" sz="1200" dirty="0" smtClean="0"/>
          </a:p>
          <a:p>
            <a:r>
              <a:rPr lang="en-US" sz="1200" dirty="0" smtClean="0"/>
              <a:t>Spears and Associates, Inc. provides market research services to the petroleum industry, but does not provide investment banking services. From time to time Spears and Associates, Inc. will provide market research consulting services to some of the oilfield service companies mentioned in this report for which the firm is compensated.</a:t>
            </a:r>
            <a:endParaRPr lang="en-US" sz="1200" dirty="0"/>
          </a:p>
        </p:txBody>
      </p:sp>
      <p:sp>
        <p:nvSpPr>
          <p:cNvPr id="3" name="Slide Number Placeholder 2"/>
          <p:cNvSpPr>
            <a:spLocks noGrp="1"/>
          </p:cNvSpPr>
          <p:nvPr>
            <p:ph type="sldNum" sz="quarter" idx="12"/>
          </p:nvPr>
        </p:nvSpPr>
        <p:spPr/>
        <p:txBody>
          <a:bodyPr/>
          <a:lstStyle/>
          <a:p>
            <a:fld id="{CA74D0C1-E1D1-4D16-B60A-0F80F48F2358}" type="slidenum">
              <a:rPr lang="en-US" smtClean="0"/>
              <a:t>150</a:t>
            </a:fld>
            <a:endParaRPr lang="en-US"/>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52628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Directional Drilling North America</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16</a:t>
            </a:fld>
            <a:endParaRPr lang="en-US"/>
          </a:p>
        </p:txBody>
      </p:sp>
      <p:graphicFrame>
        <p:nvGraphicFramePr>
          <p:cNvPr id="4" name="Chart 3"/>
          <p:cNvGraphicFramePr/>
          <p:nvPr>
            <p:extLst>
              <p:ext uri="{D42A27DB-BD31-4B8C-83A1-F6EECF244321}">
                <p14:modId xmlns:p14="http://schemas.microsoft.com/office/powerpoint/2010/main" val="2454591225"/>
              </p:ext>
            </p:extLst>
          </p:nvPr>
        </p:nvGraphicFramePr>
        <p:xfrm>
          <a:off x="228600" y="12954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3480921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17</a:t>
            </a:fld>
            <a:endParaRPr lang="en-US"/>
          </a:p>
        </p:txBody>
      </p:sp>
      <p:sp>
        <p:nvSpPr>
          <p:cNvPr id="11" name="Title 1"/>
          <p:cNvSpPr>
            <a:spLocks noGrp="1"/>
          </p:cNvSpPr>
          <p:nvPr>
            <p:ph type="title"/>
          </p:nvPr>
        </p:nvSpPr>
        <p:spPr>
          <a:xfrm>
            <a:off x="304800" y="274638"/>
            <a:ext cx="8534400" cy="1143000"/>
          </a:xfrm>
        </p:spPr>
        <p:txBody>
          <a:bodyPr>
            <a:normAutofit/>
          </a:bodyPr>
          <a:lstStyle/>
          <a:p>
            <a:r>
              <a:rPr lang="en-US" sz="3600" dirty="0" smtClean="0"/>
              <a:t>Bottom Hole Temperatures</a:t>
            </a:r>
            <a:endParaRPr lang="en-US" sz="3600" dirty="0"/>
          </a:p>
        </p:txBody>
      </p:sp>
      <p:sp>
        <p:nvSpPr>
          <p:cNvPr id="14" name="Rectangular Callout 13"/>
          <p:cNvSpPr/>
          <p:nvPr/>
        </p:nvSpPr>
        <p:spPr>
          <a:xfrm>
            <a:off x="3200400" y="5105400"/>
            <a:ext cx="3505200" cy="1524000"/>
          </a:xfrm>
          <a:prstGeom prst="wedgeRectCallout">
            <a:avLst>
              <a:gd name="adj1" fmla="val -21163"/>
              <a:gd name="adj2" fmla="val -64516"/>
            </a:avLst>
          </a:prstGeom>
          <a:solidFill>
            <a:schemeClr val="bg1">
              <a:lumMod val="9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lumOff val="50000"/>
                  </a:schemeClr>
                </a:solidFill>
              </a:rPr>
              <a:t>Based on an evaluation of several thousand wireline and MWD records, Spears has confirmed that the two hottest plays in the US are South Texas and the Haynesville.  Most wells to 15,000’ in South Texas are vertical and require little directional technology.  Haynesville wells to that depth, however, are horizontal and require leading edge tools.</a:t>
            </a:r>
            <a:endParaRPr lang="en-US" sz="1200" dirty="0">
              <a:solidFill>
                <a:schemeClr val="tx1">
                  <a:lumMod val="50000"/>
                  <a:lumOff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69909835"/>
              </p:ext>
            </p:extLst>
          </p:nvPr>
        </p:nvGraphicFramePr>
        <p:xfrm>
          <a:off x="1524000" y="2514600"/>
          <a:ext cx="6096000" cy="2225040"/>
        </p:xfrm>
        <a:graphic>
          <a:graphicData uri="http://schemas.openxmlformats.org/drawingml/2006/table">
            <a:tbl>
              <a:tblPr firstRow="1" bandRow="1">
                <a:tableStyleId>{073A0DAA-6AF3-43AB-8588-CEC1D06C72B9}</a:tableStyleId>
              </a:tblPr>
              <a:tblGrid>
                <a:gridCol w="1524000"/>
                <a:gridCol w="1524000"/>
                <a:gridCol w="1524000"/>
                <a:gridCol w="1524000"/>
              </a:tblGrid>
              <a:tr h="370840">
                <a:tc>
                  <a:txBody>
                    <a:bodyPr/>
                    <a:lstStyle/>
                    <a:p>
                      <a:r>
                        <a:rPr lang="en-US" sz="1200" dirty="0" smtClean="0"/>
                        <a:t>Region</a:t>
                      </a:r>
                      <a:endParaRPr lang="en-US" sz="1200" dirty="0"/>
                    </a:p>
                  </a:txBody>
                  <a:tcPr/>
                </a:tc>
                <a:tc>
                  <a:txBody>
                    <a:bodyPr/>
                    <a:lstStyle/>
                    <a:p>
                      <a:pPr algn="ctr"/>
                      <a:r>
                        <a:rPr lang="en-US" sz="1200" dirty="0" smtClean="0"/>
                        <a:t>5,000’</a:t>
                      </a:r>
                      <a:endParaRPr lang="en-US" sz="1200" dirty="0"/>
                    </a:p>
                  </a:txBody>
                  <a:tcPr/>
                </a:tc>
                <a:tc>
                  <a:txBody>
                    <a:bodyPr/>
                    <a:lstStyle/>
                    <a:p>
                      <a:pPr algn="ctr"/>
                      <a:r>
                        <a:rPr lang="en-US" sz="1200" dirty="0" smtClean="0"/>
                        <a:t>10,000</a:t>
                      </a:r>
                      <a:endParaRPr lang="en-US" sz="1200" dirty="0"/>
                    </a:p>
                  </a:txBody>
                  <a:tcPr/>
                </a:tc>
                <a:tc>
                  <a:txBody>
                    <a:bodyPr/>
                    <a:lstStyle/>
                    <a:p>
                      <a:pPr algn="ctr"/>
                      <a:r>
                        <a:rPr lang="en-US" sz="1200" dirty="0" smtClean="0"/>
                        <a:t>15,000’</a:t>
                      </a:r>
                      <a:endParaRPr lang="en-US" sz="1200" dirty="0"/>
                    </a:p>
                  </a:txBody>
                  <a:tcPr/>
                </a:tc>
              </a:tr>
              <a:tr h="370840">
                <a:tc>
                  <a:txBody>
                    <a:bodyPr/>
                    <a:lstStyle/>
                    <a:p>
                      <a:r>
                        <a:rPr lang="en-US" sz="1200" dirty="0" smtClean="0"/>
                        <a:t>South Texas</a:t>
                      </a:r>
                      <a:endParaRPr lang="en-US" sz="1200" dirty="0"/>
                    </a:p>
                  </a:txBody>
                  <a:tcPr/>
                </a:tc>
                <a:tc>
                  <a:txBody>
                    <a:bodyPr/>
                    <a:lstStyle/>
                    <a:p>
                      <a:pPr algn="ctr"/>
                      <a:r>
                        <a:rPr lang="en-US" sz="1200" dirty="0" smtClean="0"/>
                        <a:t>170</a:t>
                      </a:r>
                      <a:endParaRPr lang="en-US" sz="1200" dirty="0"/>
                    </a:p>
                  </a:txBody>
                  <a:tcPr/>
                </a:tc>
                <a:tc>
                  <a:txBody>
                    <a:bodyPr/>
                    <a:lstStyle/>
                    <a:p>
                      <a:pPr algn="ctr"/>
                      <a:r>
                        <a:rPr lang="en-US" sz="1200" dirty="0" smtClean="0"/>
                        <a:t>275</a:t>
                      </a:r>
                      <a:endParaRPr lang="en-US" sz="1200" dirty="0"/>
                    </a:p>
                  </a:txBody>
                  <a:tcPr/>
                </a:tc>
                <a:tc>
                  <a:txBody>
                    <a:bodyPr/>
                    <a:lstStyle/>
                    <a:p>
                      <a:pPr algn="ctr"/>
                      <a:r>
                        <a:rPr lang="en-US" sz="1200" dirty="0" smtClean="0"/>
                        <a:t>400</a:t>
                      </a:r>
                      <a:endParaRPr lang="en-US" sz="1200" dirty="0"/>
                    </a:p>
                  </a:txBody>
                  <a:tcPr/>
                </a:tc>
              </a:tr>
              <a:tr h="370840">
                <a:tc>
                  <a:txBody>
                    <a:bodyPr/>
                    <a:lstStyle/>
                    <a:p>
                      <a:r>
                        <a:rPr lang="en-US" sz="1200" dirty="0" smtClean="0"/>
                        <a:t>Permian</a:t>
                      </a:r>
                      <a:endParaRPr lang="en-US" sz="1200" dirty="0"/>
                    </a:p>
                  </a:txBody>
                  <a:tcPr/>
                </a:tc>
                <a:tc>
                  <a:txBody>
                    <a:bodyPr/>
                    <a:lstStyle/>
                    <a:p>
                      <a:pPr algn="ctr"/>
                      <a:r>
                        <a:rPr lang="en-US" sz="1200" dirty="0" smtClean="0"/>
                        <a:t>135</a:t>
                      </a:r>
                      <a:endParaRPr lang="en-US" sz="1200" dirty="0"/>
                    </a:p>
                  </a:txBody>
                  <a:tcPr/>
                </a:tc>
                <a:tc>
                  <a:txBody>
                    <a:bodyPr/>
                    <a:lstStyle/>
                    <a:p>
                      <a:pPr algn="ctr"/>
                      <a:r>
                        <a:rPr lang="en-US" sz="1200" dirty="0" smtClean="0"/>
                        <a:t>190</a:t>
                      </a:r>
                      <a:endParaRPr lang="en-US" sz="1200" dirty="0"/>
                    </a:p>
                  </a:txBody>
                  <a:tcPr/>
                </a:tc>
                <a:tc>
                  <a:txBody>
                    <a:bodyPr/>
                    <a:lstStyle/>
                    <a:p>
                      <a:pPr algn="ctr"/>
                      <a:r>
                        <a:rPr lang="en-US" sz="1200" dirty="0" smtClean="0"/>
                        <a:t>250</a:t>
                      </a:r>
                      <a:endParaRPr lang="en-US" sz="1200" dirty="0"/>
                    </a:p>
                  </a:txBody>
                  <a:tcPr/>
                </a:tc>
              </a:tr>
              <a:tr h="370840">
                <a:tc>
                  <a:txBody>
                    <a:bodyPr/>
                    <a:lstStyle/>
                    <a:p>
                      <a:r>
                        <a:rPr lang="en-US" sz="1200" dirty="0" smtClean="0"/>
                        <a:t>Haynesville</a:t>
                      </a:r>
                      <a:endParaRPr lang="en-US" sz="1200" dirty="0"/>
                    </a:p>
                  </a:txBody>
                  <a:tcPr/>
                </a:tc>
                <a:tc>
                  <a:txBody>
                    <a:bodyPr/>
                    <a:lstStyle/>
                    <a:p>
                      <a:pPr algn="ctr"/>
                      <a:r>
                        <a:rPr lang="en-US" sz="1200" dirty="0" smtClean="0"/>
                        <a:t>160</a:t>
                      </a:r>
                      <a:endParaRPr lang="en-US" sz="1200" dirty="0"/>
                    </a:p>
                  </a:txBody>
                  <a:tcPr/>
                </a:tc>
                <a:tc>
                  <a:txBody>
                    <a:bodyPr/>
                    <a:lstStyle/>
                    <a:p>
                      <a:pPr algn="ctr"/>
                      <a:r>
                        <a:rPr lang="en-US" sz="1200" dirty="0" smtClean="0"/>
                        <a:t>250</a:t>
                      </a:r>
                      <a:endParaRPr lang="en-US" sz="1200" dirty="0"/>
                    </a:p>
                  </a:txBody>
                  <a:tcPr/>
                </a:tc>
                <a:tc>
                  <a:txBody>
                    <a:bodyPr/>
                    <a:lstStyle/>
                    <a:p>
                      <a:pPr algn="ctr"/>
                      <a:r>
                        <a:rPr lang="en-US" sz="1200" dirty="0" smtClean="0"/>
                        <a:t>350</a:t>
                      </a:r>
                      <a:endParaRPr lang="en-US" sz="1200" dirty="0"/>
                    </a:p>
                  </a:txBody>
                  <a:tcPr/>
                </a:tc>
              </a:tr>
              <a:tr h="370840">
                <a:tc>
                  <a:txBody>
                    <a:bodyPr/>
                    <a:lstStyle/>
                    <a:p>
                      <a:r>
                        <a:rPr lang="en-US" sz="1200" dirty="0" smtClean="0"/>
                        <a:t>MidContinent</a:t>
                      </a:r>
                      <a:endParaRPr lang="en-US" sz="1200" dirty="0"/>
                    </a:p>
                  </a:txBody>
                  <a:tcPr/>
                </a:tc>
                <a:tc>
                  <a:txBody>
                    <a:bodyPr/>
                    <a:lstStyle/>
                    <a:p>
                      <a:pPr algn="ctr"/>
                      <a:r>
                        <a:rPr lang="en-US" sz="1200" dirty="0" smtClean="0"/>
                        <a:t>150</a:t>
                      </a:r>
                      <a:endParaRPr lang="en-US" sz="1200" dirty="0"/>
                    </a:p>
                  </a:txBody>
                  <a:tcPr/>
                </a:tc>
                <a:tc>
                  <a:txBody>
                    <a:bodyPr/>
                    <a:lstStyle/>
                    <a:p>
                      <a:pPr algn="ctr"/>
                      <a:r>
                        <a:rPr lang="en-US" sz="1200" dirty="0" smtClean="0"/>
                        <a:t>210</a:t>
                      </a:r>
                      <a:endParaRPr lang="en-US" sz="1200" dirty="0"/>
                    </a:p>
                  </a:txBody>
                  <a:tcPr/>
                </a:tc>
                <a:tc>
                  <a:txBody>
                    <a:bodyPr/>
                    <a:lstStyle/>
                    <a:p>
                      <a:pPr algn="ctr"/>
                      <a:r>
                        <a:rPr lang="en-US" sz="1200" dirty="0" smtClean="0"/>
                        <a:t>275</a:t>
                      </a:r>
                      <a:endParaRPr lang="en-US" sz="1200" dirty="0"/>
                    </a:p>
                  </a:txBody>
                  <a:tcPr/>
                </a:tc>
              </a:tr>
              <a:tr h="370840">
                <a:tc>
                  <a:txBody>
                    <a:bodyPr/>
                    <a:lstStyle/>
                    <a:p>
                      <a:r>
                        <a:rPr lang="en-US" sz="1200" dirty="0" smtClean="0"/>
                        <a:t>Niobrara</a:t>
                      </a:r>
                      <a:endParaRPr lang="en-US" sz="1200" dirty="0"/>
                    </a:p>
                  </a:txBody>
                  <a:tcPr/>
                </a:tc>
                <a:tc>
                  <a:txBody>
                    <a:bodyPr/>
                    <a:lstStyle/>
                    <a:p>
                      <a:pPr algn="ctr"/>
                      <a:r>
                        <a:rPr lang="en-US" sz="1200" dirty="0" smtClean="0"/>
                        <a:t>175</a:t>
                      </a:r>
                      <a:endParaRPr lang="en-US" sz="1200" dirty="0"/>
                    </a:p>
                  </a:txBody>
                  <a:tcPr/>
                </a:tc>
                <a:tc>
                  <a:txBody>
                    <a:bodyPr/>
                    <a:lstStyle/>
                    <a:p>
                      <a:pPr algn="ctr"/>
                      <a:r>
                        <a:rPr lang="en-US" sz="1200" dirty="0" smtClean="0"/>
                        <a:t>260</a:t>
                      </a:r>
                      <a:endParaRPr lang="en-US" sz="1200" dirty="0"/>
                    </a:p>
                  </a:txBody>
                  <a:tcPr/>
                </a:tc>
                <a:tc>
                  <a:txBody>
                    <a:bodyPr/>
                    <a:lstStyle/>
                    <a:p>
                      <a:pPr algn="ctr"/>
                      <a:endParaRPr lang="en-US" sz="1200" dirty="0"/>
                    </a:p>
                  </a:txBody>
                  <a:tcPr/>
                </a:tc>
              </a:tr>
            </a:tbl>
          </a:graphicData>
        </a:graphic>
      </p:graphicFrame>
      <p:sp>
        <p:nvSpPr>
          <p:cNvPr id="4" name="TextBox 3"/>
          <p:cNvSpPr txBox="1"/>
          <p:nvPr/>
        </p:nvSpPr>
        <p:spPr>
          <a:xfrm>
            <a:off x="1981200" y="1981200"/>
            <a:ext cx="5181600" cy="307777"/>
          </a:xfrm>
          <a:prstGeom prst="rect">
            <a:avLst/>
          </a:prstGeom>
          <a:noFill/>
        </p:spPr>
        <p:txBody>
          <a:bodyPr wrap="square" rtlCol="0">
            <a:spAutoFit/>
          </a:bodyPr>
          <a:lstStyle/>
          <a:p>
            <a:pPr algn="ctr"/>
            <a:r>
              <a:rPr lang="en-US" sz="1400" b="1" i="1" dirty="0" smtClean="0"/>
              <a:t>Temperature in degrees F at true vertical depth</a:t>
            </a:r>
            <a:endParaRPr lang="en-US" sz="1400" b="1" i="1" dirty="0"/>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549181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US Summary: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18</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074196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19</a:t>
            </a:fld>
            <a:endParaRPr lang="en-US"/>
          </a:p>
        </p:txBody>
      </p:sp>
      <p:sp>
        <p:nvSpPr>
          <p:cNvPr id="5" name="Title 1"/>
          <p:cNvSpPr txBox="1">
            <a:spLocks/>
          </p:cNvSpPr>
          <p:nvPr/>
        </p:nvSpPr>
        <p:spPr>
          <a:xfrm>
            <a:off x="304800" y="274638"/>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US Summary</a:t>
            </a:r>
            <a:endParaRPr lang="en-US" sz="3600" dirty="0"/>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9" name="Chart 8"/>
          <p:cNvGraphicFramePr/>
          <p:nvPr>
            <p:extLst>
              <p:ext uri="{D42A27DB-BD31-4B8C-83A1-F6EECF244321}">
                <p14:modId xmlns:p14="http://schemas.microsoft.com/office/powerpoint/2010/main" val="4044315717"/>
              </p:ext>
            </p:extLst>
          </p:nvPr>
        </p:nvGraphicFramePr>
        <p:xfrm>
          <a:off x="1828800" y="1676400"/>
          <a:ext cx="6172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ular Callout 6"/>
          <p:cNvSpPr/>
          <p:nvPr/>
        </p:nvSpPr>
        <p:spPr>
          <a:xfrm>
            <a:off x="3209925" y="5867400"/>
            <a:ext cx="3505200" cy="838200"/>
          </a:xfrm>
          <a:prstGeom prst="wedgeRectCallout">
            <a:avLst>
              <a:gd name="adj1" fmla="val -21163"/>
              <a:gd name="adj2" fmla="val -64516"/>
            </a:avLst>
          </a:prstGeom>
          <a:solidFill>
            <a:schemeClr val="bg1">
              <a:lumMod val="95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lumOff val="50000"/>
                  </a:schemeClr>
                </a:solidFill>
              </a:rPr>
              <a:t>Spears’ drilling forecast assumes average oil prices in 2015 of ~$65 and natural gas prices in the US of about 3.254.  If oil prices are materially lower on average, drilling will decline further.</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975835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Table of Contents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2</a:t>
            </a:fld>
            <a:endParaRPr lang="en-US" dirty="0"/>
          </a:p>
        </p:txBody>
      </p:sp>
      <p:sp>
        <p:nvSpPr>
          <p:cNvPr id="4" name="TextBox 3"/>
          <p:cNvSpPr txBox="1"/>
          <p:nvPr/>
        </p:nvSpPr>
        <p:spPr>
          <a:xfrm>
            <a:off x="1828800" y="1752600"/>
            <a:ext cx="5486400" cy="3323987"/>
          </a:xfrm>
          <a:prstGeom prst="rect">
            <a:avLst/>
          </a:prstGeom>
          <a:noFill/>
        </p:spPr>
        <p:txBody>
          <a:bodyPr wrap="square" rtlCol="0">
            <a:spAutoFit/>
          </a:bodyPr>
          <a:lstStyle/>
          <a:p>
            <a:r>
              <a:rPr lang="en-US" sz="1400" dirty="0" smtClean="0"/>
              <a:t>Executive Summary				3</a:t>
            </a:r>
          </a:p>
          <a:p>
            <a:r>
              <a:rPr lang="en-US" sz="1400" dirty="0" smtClean="0"/>
              <a:t>Directional Drilling Market			4</a:t>
            </a:r>
          </a:p>
          <a:p>
            <a:r>
              <a:rPr lang="en-US" sz="1400" dirty="0" smtClean="0"/>
              <a:t>US Summary				18</a:t>
            </a:r>
          </a:p>
          <a:p>
            <a:r>
              <a:rPr lang="en-US" sz="1400" dirty="0" smtClean="0"/>
              <a:t>Eagle Ford/South Texas				30</a:t>
            </a:r>
          </a:p>
          <a:p>
            <a:r>
              <a:rPr lang="en-US" sz="1400" dirty="0" smtClean="0"/>
              <a:t>Permian Basin				43</a:t>
            </a:r>
          </a:p>
          <a:p>
            <a:r>
              <a:rPr lang="en-US" sz="1400" dirty="0" smtClean="0"/>
              <a:t>MidContinent				56</a:t>
            </a:r>
          </a:p>
          <a:p>
            <a:r>
              <a:rPr lang="en-US" sz="1400" dirty="0" smtClean="0"/>
              <a:t>Bakken					70</a:t>
            </a:r>
          </a:p>
          <a:p>
            <a:r>
              <a:rPr lang="en-US" sz="1400" dirty="0" smtClean="0"/>
              <a:t>Rocky Mountains				82</a:t>
            </a:r>
          </a:p>
          <a:p>
            <a:r>
              <a:rPr lang="en-US" sz="1400" dirty="0" smtClean="0"/>
              <a:t>Haynesville/East Texas				92</a:t>
            </a:r>
          </a:p>
          <a:p>
            <a:r>
              <a:rPr lang="en-US" sz="1400" dirty="0" smtClean="0"/>
              <a:t>Northeast/Marcellus				105</a:t>
            </a:r>
          </a:p>
          <a:p>
            <a:r>
              <a:rPr lang="en-US" sz="1400" dirty="0" smtClean="0"/>
              <a:t>West Coast					114</a:t>
            </a:r>
          </a:p>
          <a:p>
            <a:r>
              <a:rPr lang="en-US" sz="1400" dirty="0" smtClean="0"/>
              <a:t>Eastern					122</a:t>
            </a:r>
          </a:p>
          <a:p>
            <a:r>
              <a:rPr lang="en-US" sz="1400" dirty="0" smtClean="0"/>
              <a:t>Supply </a:t>
            </a:r>
            <a:r>
              <a:rPr lang="en-US" sz="1400" dirty="0"/>
              <a:t>Chain				</a:t>
            </a:r>
            <a:r>
              <a:rPr lang="en-US" sz="1400" dirty="0" smtClean="0"/>
              <a:t>124</a:t>
            </a:r>
          </a:p>
          <a:p>
            <a:r>
              <a:rPr lang="en-US" sz="1400" dirty="0" smtClean="0"/>
              <a:t>Profiles					129</a:t>
            </a:r>
          </a:p>
          <a:p>
            <a:r>
              <a:rPr lang="en-US" sz="1400" dirty="0" smtClean="0"/>
              <a:t>Appendix					148</a:t>
            </a:r>
            <a:endParaRPr lang="en-US" sz="1400" dirty="0"/>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956755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20</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txBox="1">
            <a:spLocks/>
          </p:cNvSpPr>
          <p:nvPr/>
        </p:nvSpPr>
        <p:spPr>
          <a:xfrm>
            <a:off x="304800" y="274638"/>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US Summary:  Top 10 US Operators</a:t>
            </a:r>
            <a:endParaRPr lang="en-US" sz="3600" dirty="0"/>
          </a:p>
        </p:txBody>
      </p:sp>
      <p:graphicFrame>
        <p:nvGraphicFramePr>
          <p:cNvPr id="10" name="Chart 9"/>
          <p:cNvGraphicFramePr/>
          <p:nvPr>
            <p:extLst>
              <p:ext uri="{D42A27DB-BD31-4B8C-83A1-F6EECF244321}">
                <p14:modId xmlns:p14="http://schemas.microsoft.com/office/powerpoint/2010/main" val="3405253713"/>
              </p:ext>
            </p:extLst>
          </p:nvPr>
        </p:nvGraphicFramePr>
        <p:xfrm>
          <a:off x="914400" y="1676400"/>
          <a:ext cx="75438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794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21</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a:t>US </a:t>
            </a:r>
            <a:r>
              <a:rPr lang="en-US" sz="3600" dirty="0" smtClean="0"/>
              <a:t>Summary: Top Directional Customers</a:t>
            </a:r>
            <a:endParaRPr lang="en-US" sz="3600" dirty="0"/>
          </a:p>
        </p:txBody>
      </p:sp>
      <p:graphicFrame>
        <p:nvGraphicFramePr>
          <p:cNvPr id="14" name="Chart 13"/>
          <p:cNvGraphicFramePr/>
          <p:nvPr>
            <p:extLst>
              <p:ext uri="{D42A27DB-BD31-4B8C-83A1-F6EECF244321}">
                <p14:modId xmlns:p14="http://schemas.microsoft.com/office/powerpoint/2010/main" val="268631936"/>
              </p:ext>
            </p:extLst>
          </p:nvPr>
        </p:nvGraphicFramePr>
        <p:xfrm>
          <a:off x="838200" y="16002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081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22</a:t>
            </a:fld>
            <a:endParaRPr lang="en-US"/>
          </a:p>
        </p:txBody>
      </p:sp>
      <p:sp>
        <p:nvSpPr>
          <p:cNvPr id="9" name="TextBox 8"/>
          <p:cNvSpPr txBox="1"/>
          <p:nvPr/>
        </p:nvSpPr>
        <p:spPr>
          <a:xfrm>
            <a:off x="4953000" y="2160280"/>
            <a:ext cx="3581400" cy="2492990"/>
          </a:xfrm>
          <a:prstGeom prst="rect">
            <a:avLst/>
          </a:prstGeom>
          <a:noFill/>
        </p:spPr>
        <p:txBody>
          <a:bodyPr wrap="square" rtlCol="0">
            <a:spAutoFit/>
          </a:bodyPr>
          <a:lstStyle/>
          <a:p>
            <a:r>
              <a:rPr lang="en-US" sz="1200" b="1" dirty="0" smtClean="0"/>
              <a:t>The US directional drilling services market (land and offshore) reached $5 billion in 2014.  </a:t>
            </a:r>
            <a:r>
              <a:rPr lang="en-US" sz="1200" dirty="0" smtClean="0"/>
              <a:t>Directional drilling includes three primary services:  Positive displacement mud motor (PDM), measurement-while-drilling tools (MWD) and the directional driller.  Combined, the cost of these tools has averaged around $15,000 a day in recent years. </a:t>
            </a:r>
          </a:p>
          <a:p>
            <a:endParaRPr lang="en-US" sz="1200" dirty="0"/>
          </a:p>
          <a:p>
            <a:r>
              <a:rPr lang="en-US" sz="1200" dirty="0" smtClean="0"/>
              <a:t>In 2013 the leading directional driller in the US was Schlumberger’s Pathfinder division, followed by Halliburton, </a:t>
            </a:r>
            <a:r>
              <a:rPr lang="en-US" sz="1200" dirty="0" err="1" smtClean="0"/>
              <a:t>Leam</a:t>
            </a:r>
            <a:r>
              <a:rPr lang="en-US" sz="1200" dirty="0" smtClean="0"/>
              <a:t>, Baker Hughes, Scientific Drilling and MS Energy. These </a:t>
            </a:r>
            <a:r>
              <a:rPr lang="en-US" sz="1200" dirty="0"/>
              <a:t>6</a:t>
            </a:r>
            <a:r>
              <a:rPr lang="en-US" sz="1200" dirty="0" smtClean="0"/>
              <a:t> service companies drilled half the directional footage during the year. </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2" name="Chart 11"/>
          <p:cNvGraphicFramePr/>
          <p:nvPr>
            <p:extLst>
              <p:ext uri="{D42A27DB-BD31-4B8C-83A1-F6EECF244321}">
                <p14:modId xmlns:p14="http://schemas.microsoft.com/office/powerpoint/2010/main" val="2490934348"/>
              </p:ext>
            </p:extLst>
          </p:nvPr>
        </p:nvGraphicFramePr>
        <p:xfrm>
          <a:off x="457200" y="16002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a:t>US </a:t>
            </a:r>
            <a:r>
              <a:rPr lang="en-US" sz="3600" dirty="0" smtClean="0"/>
              <a:t>Summary: Directional Market</a:t>
            </a:r>
            <a:endParaRPr lang="en-US" sz="3600" dirty="0"/>
          </a:p>
        </p:txBody>
      </p:sp>
    </p:spTree>
    <p:extLst>
      <p:ext uri="{BB962C8B-B14F-4D97-AF65-F5344CB8AC3E}">
        <p14:creationId xmlns:p14="http://schemas.microsoft.com/office/powerpoint/2010/main" val="318028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23</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9" name="Title 1"/>
          <p:cNvSpPr>
            <a:spLocks noGrp="1"/>
          </p:cNvSpPr>
          <p:nvPr>
            <p:ph type="title"/>
          </p:nvPr>
        </p:nvSpPr>
        <p:spPr>
          <a:xfrm>
            <a:off x="304800" y="274638"/>
            <a:ext cx="8534400" cy="1143000"/>
          </a:xfrm>
        </p:spPr>
        <p:txBody>
          <a:bodyPr>
            <a:normAutofit/>
          </a:bodyPr>
          <a:lstStyle/>
          <a:p>
            <a:r>
              <a:rPr lang="en-US" sz="3600" dirty="0" smtClean="0"/>
              <a:t>US Summary:  Land Market Share</a:t>
            </a:r>
            <a:endParaRPr lang="en-US" sz="3600" dirty="0"/>
          </a:p>
        </p:txBody>
      </p:sp>
      <p:graphicFrame>
        <p:nvGraphicFramePr>
          <p:cNvPr id="10" name="Chart 9"/>
          <p:cNvGraphicFramePr/>
          <p:nvPr>
            <p:extLst>
              <p:ext uri="{D42A27DB-BD31-4B8C-83A1-F6EECF244321}">
                <p14:modId xmlns:p14="http://schemas.microsoft.com/office/powerpoint/2010/main" val="1928690570"/>
              </p:ext>
            </p:extLst>
          </p:nvPr>
        </p:nvGraphicFramePr>
        <p:xfrm>
          <a:off x="914400" y="1524000"/>
          <a:ext cx="7315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9899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24</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pic>
        <p:nvPicPr>
          <p:cNvPr id="7" name="Picture 6"/>
          <p:cNvPicPr>
            <a:picLocks noChangeAspect="1"/>
          </p:cNvPicPr>
          <p:nvPr/>
        </p:nvPicPr>
        <p:blipFill>
          <a:blip r:embed="rId2"/>
          <a:stretch>
            <a:fillRect/>
          </a:stretch>
        </p:blipFill>
        <p:spPr>
          <a:xfrm>
            <a:off x="457200" y="990600"/>
            <a:ext cx="2410138" cy="3089626"/>
          </a:xfrm>
          <a:prstGeom prst="rect">
            <a:avLst/>
          </a:prstGeom>
        </p:spPr>
      </p:pic>
      <p:pic>
        <p:nvPicPr>
          <p:cNvPr id="9" name="Picture 8"/>
          <p:cNvPicPr>
            <a:picLocks noChangeAspect="1"/>
          </p:cNvPicPr>
          <p:nvPr/>
        </p:nvPicPr>
        <p:blipFill>
          <a:blip r:embed="rId3"/>
          <a:stretch>
            <a:fillRect/>
          </a:stretch>
        </p:blipFill>
        <p:spPr>
          <a:xfrm>
            <a:off x="3421205" y="990600"/>
            <a:ext cx="2410138" cy="3089626"/>
          </a:xfrm>
          <a:prstGeom prst="rect">
            <a:avLst/>
          </a:prstGeom>
        </p:spPr>
      </p:pic>
      <p:pic>
        <p:nvPicPr>
          <p:cNvPr id="11" name="Picture 10"/>
          <p:cNvPicPr>
            <a:picLocks noChangeAspect="1"/>
          </p:cNvPicPr>
          <p:nvPr/>
        </p:nvPicPr>
        <p:blipFill>
          <a:blip r:embed="rId4"/>
          <a:stretch>
            <a:fillRect/>
          </a:stretch>
        </p:blipFill>
        <p:spPr>
          <a:xfrm>
            <a:off x="6385210" y="914400"/>
            <a:ext cx="2469580" cy="3165826"/>
          </a:xfrm>
          <a:prstGeom prst="rect">
            <a:avLst/>
          </a:prstGeom>
        </p:spPr>
      </p:pic>
    </p:spTree>
    <p:extLst>
      <p:ext uri="{BB962C8B-B14F-4D97-AF65-F5344CB8AC3E}">
        <p14:creationId xmlns:p14="http://schemas.microsoft.com/office/powerpoint/2010/main" val="4000408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25</a:t>
            </a:fld>
            <a:endParaRPr lang="en-US"/>
          </a:p>
        </p:txBody>
      </p:sp>
      <p:sp>
        <p:nvSpPr>
          <p:cNvPr id="10" name="TextBox 9"/>
          <p:cNvSpPr txBox="1"/>
          <p:nvPr/>
        </p:nvSpPr>
        <p:spPr>
          <a:xfrm>
            <a:off x="381000" y="609600"/>
            <a:ext cx="8153400" cy="1384995"/>
          </a:xfrm>
          <a:prstGeom prst="rect">
            <a:avLst/>
          </a:prstGeom>
          <a:noFill/>
        </p:spPr>
        <p:txBody>
          <a:bodyPr wrap="square" rtlCol="0">
            <a:spAutoFit/>
          </a:bodyPr>
          <a:lstStyle/>
          <a:p>
            <a:r>
              <a:rPr lang="en-US" sz="1200" b="1" dirty="0" smtClean="0"/>
              <a:t>Who is the most productive directional driller ? </a:t>
            </a:r>
            <a:r>
              <a:rPr lang="en-US" sz="1200" dirty="0" smtClean="0"/>
              <a:t>Our team analyzed directional feet and days for the most active directional drillers in the nation. The chart below shows the average number of directional feet drilled per day.  </a:t>
            </a:r>
            <a:r>
              <a:rPr lang="en-US" sz="1200" b="1" dirty="0" smtClean="0"/>
              <a:t>Baker Hughes, Cathedral, </a:t>
            </a:r>
            <a:r>
              <a:rPr lang="en-US" sz="1200" dirty="0" smtClean="0"/>
              <a:t>and </a:t>
            </a:r>
            <a:r>
              <a:rPr lang="en-US" sz="1200" b="1" dirty="0" smtClean="0"/>
              <a:t>Weatherford</a:t>
            </a:r>
            <a:r>
              <a:rPr lang="en-US" sz="1200" dirty="0" smtClean="0"/>
              <a:t> make up the top group of directional drillers, with around 1,300 feet per day. Drilling between 1,000 and 1,200 feet per day, are </a:t>
            </a:r>
            <a:r>
              <a:rPr lang="en-US" sz="1200" b="1" dirty="0" smtClean="0"/>
              <a:t>Phoenix, Premier Drilling, </a:t>
            </a:r>
            <a:r>
              <a:rPr lang="en-US" sz="1200" b="1" dirty="0" err="1" smtClean="0"/>
              <a:t>Nomac</a:t>
            </a:r>
            <a:r>
              <a:rPr lang="en-US" sz="1200" b="1" dirty="0" smtClean="0"/>
              <a:t>, Professional Directional, </a:t>
            </a:r>
            <a:r>
              <a:rPr lang="en-US" sz="1200" dirty="0" smtClean="0"/>
              <a:t>and </a:t>
            </a:r>
            <a:r>
              <a:rPr lang="en-US" sz="1200" b="1" dirty="0" smtClean="0"/>
              <a:t>Nabors.</a:t>
            </a:r>
            <a:r>
              <a:rPr lang="en-US" sz="1200" dirty="0" smtClean="0"/>
              <a:t> The third group: </a:t>
            </a:r>
            <a:r>
              <a:rPr lang="en-US" sz="1200" b="1" dirty="0" smtClean="0"/>
              <a:t>Archer/Great White, Aim, Halliburton, MWD Solutions, Precision, MS Energy, Apache, and Crescent </a:t>
            </a:r>
            <a:r>
              <a:rPr lang="en-US" sz="1200" dirty="0" smtClean="0"/>
              <a:t>drill between 800 and 1,000 feet per day with the lowest group still about 450 feet per day. Almost all companies included in this US summary are also top directional drillers in their respective regions.</a:t>
            </a: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330217805"/>
              </p:ext>
            </p:extLst>
          </p:nvPr>
        </p:nvGraphicFramePr>
        <p:xfrm>
          <a:off x="152400" y="1826371"/>
          <a:ext cx="8229600" cy="4878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452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26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816799390"/>
              </p:ext>
            </p:extLst>
          </p:nvPr>
        </p:nvGraphicFramePr>
        <p:xfrm>
          <a:off x="838200" y="3962400"/>
          <a:ext cx="2743200" cy="1280160"/>
        </p:xfrm>
        <a:graphic>
          <a:graphicData uri="http://schemas.openxmlformats.org/drawingml/2006/table">
            <a:tbl>
              <a:tblPr firstRow="1" bandRow="1">
                <a:tableStyleId>{74C1A8A3-306A-4EB7-A6B1-4F7E0EB9C5D6}</a:tableStyleId>
              </a:tblPr>
              <a:tblGrid>
                <a:gridCol w="1371600"/>
                <a:gridCol w="13716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20</a:t>
                      </a:r>
                      <a:endParaRPr lang="en-US" sz="1200" dirty="0"/>
                    </a:p>
                  </a:txBody>
                  <a:tcPr/>
                </a:tc>
              </a:tr>
              <a:tr h="243840">
                <a:tc>
                  <a:txBody>
                    <a:bodyPr/>
                    <a:lstStyle/>
                    <a:p>
                      <a:r>
                        <a:rPr lang="en-US" sz="1200" dirty="0" smtClean="0"/>
                        <a:t>2013</a:t>
                      </a:r>
                      <a:endParaRPr lang="en-US" sz="1200" dirty="0"/>
                    </a:p>
                  </a:txBody>
                  <a:tcPr/>
                </a:tc>
                <a:tc>
                  <a:txBody>
                    <a:bodyPr/>
                    <a:lstStyle/>
                    <a:p>
                      <a:pPr algn="ctr"/>
                      <a:r>
                        <a:rPr lang="en-US" sz="1200" dirty="0" smtClean="0"/>
                        <a:t>17</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15</a:t>
                      </a:r>
                      <a:endParaRPr lang="en-US" sz="1200" dirty="0"/>
                    </a:p>
                  </a:txBody>
                  <a:tcPr/>
                </a:tc>
              </a:tr>
            </a:tbl>
          </a:graphicData>
        </a:graphic>
      </p:graphicFrame>
      <p:sp>
        <p:nvSpPr>
          <p:cNvPr id="13" name="TextBox 12"/>
          <p:cNvSpPr txBox="1"/>
          <p:nvPr/>
        </p:nvSpPr>
        <p:spPr>
          <a:xfrm>
            <a:off x="609600" y="1295400"/>
            <a:ext cx="3810000" cy="1938992"/>
          </a:xfrm>
          <a:prstGeom prst="rect">
            <a:avLst/>
          </a:prstGeom>
          <a:noFill/>
        </p:spPr>
        <p:txBody>
          <a:bodyPr wrap="square" rtlCol="0">
            <a:spAutoFit/>
          </a:bodyPr>
          <a:lstStyle/>
          <a:p>
            <a:r>
              <a:rPr lang="en-US" sz="1200" b="1" dirty="0"/>
              <a:t>T</a:t>
            </a:r>
            <a:r>
              <a:rPr lang="en-US" sz="1200" b="1" dirty="0" smtClean="0"/>
              <a:t>he number of days a directional drilling system is in the hole </a:t>
            </a:r>
            <a:r>
              <a:rPr lang="en-US" sz="1200" dirty="0" smtClean="0"/>
              <a:t>has been declining in the US.  In 2012 the average was 20 days.  In 2013, 17 days. Spears has projected the previous lowest value, 15 days, to become the new average in 2014. </a:t>
            </a:r>
          </a:p>
          <a:p>
            <a:endParaRPr lang="en-US" sz="1200" dirty="0"/>
          </a:p>
          <a:p>
            <a:r>
              <a:rPr lang="en-US" sz="1200" dirty="0" smtClean="0"/>
              <a:t>The chart to the right plots the number of directional days for each well in our sample. Most of the data is between 5 and 20 days per well. Drilling speeds continue to increase in all major basins. </a:t>
            </a:r>
          </a:p>
        </p:txBody>
      </p:sp>
      <p:sp>
        <p:nvSpPr>
          <p:cNvPr id="14"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430409262"/>
              </p:ext>
            </p:extLst>
          </p:nvPr>
        </p:nvGraphicFramePr>
        <p:xfrm>
          <a:off x="4724400" y="762000"/>
          <a:ext cx="3886200" cy="5367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060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C2697C-879D-489E-A833-0AA2C915D146}" type="slidenum">
              <a:rPr lang="en-US" smtClean="0"/>
              <a:t>27</a:t>
            </a:fld>
            <a:endParaRPr lang="en-US"/>
          </a:p>
        </p:txBody>
      </p:sp>
      <p:sp>
        <p:nvSpPr>
          <p:cNvPr id="7"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TextBox 8"/>
          <p:cNvSpPr txBox="1"/>
          <p:nvPr/>
        </p:nvSpPr>
        <p:spPr>
          <a:xfrm>
            <a:off x="304800" y="685800"/>
            <a:ext cx="8458200" cy="1384995"/>
          </a:xfrm>
          <a:prstGeom prst="rect">
            <a:avLst/>
          </a:prstGeom>
          <a:noFill/>
        </p:spPr>
        <p:txBody>
          <a:bodyPr wrap="square" rtlCol="0">
            <a:spAutoFit/>
          </a:bodyPr>
          <a:lstStyle/>
          <a:p>
            <a:r>
              <a:rPr lang="en-US" sz="1200" b="1" dirty="0" smtClean="0"/>
              <a:t>Bottom hole temperatures </a:t>
            </a:r>
            <a:r>
              <a:rPr lang="en-US" sz="1200" dirty="0" smtClean="0"/>
              <a:t>in the US are fairly predictable, with few to no outliers. The chart below plots the bottom hold temperatures of about 500 US wells. At 5,000’ the average temperature is just under 150 F. At 10,000’, the average temperature reaches 200 F. Wells at 15,000’ might reach temperatures of 240 F with wells at 20,000’ hitting almost 300 F. </a:t>
            </a:r>
          </a:p>
          <a:p>
            <a:endParaRPr lang="en-US" sz="1200" dirty="0"/>
          </a:p>
          <a:p>
            <a:r>
              <a:rPr lang="en-US" sz="1200" dirty="0" smtClean="0"/>
              <a:t>Downhole tools tend to work fine when temperatures do not exceed 250 degrees F, but sustained drilling at 325 degrees is the death of many directional drilling tools, drilling fluids and well logging devices.  Additionally, well completion equipment that can withstand those temperatures becomes extremely expensive.</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014676147"/>
              </p:ext>
            </p:extLst>
          </p:nvPr>
        </p:nvGraphicFramePr>
        <p:xfrm>
          <a:off x="914400" y="2438400"/>
          <a:ext cx="7010400" cy="3755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821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US Summary: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28</a:t>
            </a:fld>
            <a:endParaRPr lang="en-US"/>
          </a:p>
        </p:txBody>
      </p:sp>
      <p:sp>
        <p:nvSpPr>
          <p:cNvPr id="9" name="TextBox 8"/>
          <p:cNvSpPr txBox="1"/>
          <p:nvPr/>
        </p:nvSpPr>
        <p:spPr>
          <a:xfrm>
            <a:off x="914400" y="1176992"/>
            <a:ext cx="7315200" cy="1200329"/>
          </a:xfrm>
          <a:prstGeom prst="rect">
            <a:avLst/>
          </a:prstGeom>
          <a:noFill/>
        </p:spPr>
        <p:txBody>
          <a:bodyPr wrap="square" rtlCol="0">
            <a:spAutoFit/>
          </a:bodyPr>
          <a:lstStyle/>
          <a:p>
            <a:r>
              <a:rPr lang="en-US" sz="1200" b="1" dirty="0" smtClean="0"/>
              <a:t>Lateral Lengths </a:t>
            </a:r>
            <a:r>
              <a:rPr lang="en-US" sz="1200" dirty="0" smtClean="0"/>
              <a:t>of horizontal wells have been getting longer each year.  In 2011 the average length was ~4,600’ and in 2012 the length was ~5,000’.  Using the 2012-2014 data, well lengths are increasing </a:t>
            </a:r>
            <a:r>
              <a:rPr lang="en-US" sz="1200" dirty="0"/>
              <a:t>8</a:t>
            </a:r>
            <a:r>
              <a:rPr lang="en-US" sz="1200" dirty="0" smtClean="0"/>
              <a:t>% per year…or ~415’.  The chart below plots the distribution of horizontal lateral lengths of hundreds of horizontal wells drilled in the last three years.  The longest lateral in each year is 9,000-10,000’, but the average or most frequently drilled lateral is right at 5,000’.</a:t>
            </a:r>
          </a:p>
          <a:p>
            <a:endParaRPr lang="en-US" sz="1200" dirty="0"/>
          </a:p>
        </p:txBody>
      </p:sp>
      <p:sp>
        <p:nvSpPr>
          <p:cNvPr id="12" name="Rectangle 11"/>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780826361"/>
              </p:ext>
            </p:extLst>
          </p:nvPr>
        </p:nvGraphicFramePr>
        <p:xfrm>
          <a:off x="1447800" y="2377321"/>
          <a:ext cx="6248400" cy="4240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9091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US Summary: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29</a:t>
            </a:fld>
            <a:endParaRPr lang="en-US"/>
          </a:p>
        </p:txBody>
      </p:sp>
      <p:sp>
        <p:nvSpPr>
          <p:cNvPr id="9" name="TextBox 8"/>
          <p:cNvSpPr txBox="1"/>
          <p:nvPr/>
        </p:nvSpPr>
        <p:spPr>
          <a:xfrm>
            <a:off x="304800" y="1176992"/>
            <a:ext cx="8382000" cy="2123658"/>
          </a:xfrm>
          <a:prstGeom prst="rect">
            <a:avLst/>
          </a:prstGeom>
          <a:noFill/>
        </p:spPr>
        <p:txBody>
          <a:bodyPr wrap="square" rtlCol="0">
            <a:spAutoFit/>
          </a:bodyPr>
          <a:lstStyle/>
          <a:p>
            <a:r>
              <a:rPr lang="en-US" sz="1200" b="1" dirty="0" smtClean="0"/>
              <a:t>The number of feet drilled directionally in each well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At minimum, the directional driller will drill a 90 degree curve in ~1,000 feet, plus a 5,000 foot lateral, for a total of 6,000 feet of directional work.  But from the charts below, we see that the most common number of feet drilled directionally per well is more like 12,000-15,000 feet.  This is because operators now are starting the directional system in the hole just below the surface casing (~3,000 feet) and drilling a well with a measured depth of 16,000 feet, so 16,000’-3,000’=13,000’.  The intent is to use a single trip of the drill pipe to drill out of the surface pipe all the way to TD.</a:t>
            </a:r>
          </a:p>
          <a:p>
            <a:endParaRPr lang="en-US" sz="1200" dirty="0"/>
          </a:p>
          <a:p>
            <a:r>
              <a:rPr lang="en-US" sz="1200" dirty="0" smtClean="0"/>
              <a:t>The chart below analyze the drilling paths of several hundred wells drilled in 2012 and 2013. It is clear the distribution from 2012 to 2013 has not changed much, but there is less concentration below 9,000’.</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1719564031"/>
              </p:ext>
            </p:extLst>
          </p:nvPr>
        </p:nvGraphicFramePr>
        <p:xfrm>
          <a:off x="1295400" y="3300650"/>
          <a:ext cx="6172200" cy="3756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55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Executive Summary</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3</a:t>
            </a:fld>
            <a:endParaRPr lang="en-US" dirty="0"/>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14"/>
          <p:cNvGraphicFramePr>
            <a:graphicFrameLocks/>
          </p:cNvGraphicFramePr>
          <p:nvPr>
            <p:extLst>
              <p:ext uri="{D42A27DB-BD31-4B8C-83A1-F6EECF244321}">
                <p14:modId xmlns:p14="http://schemas.microsoft.com/office/powerpoint/2010/main" val="1857586134"/>
              </p:ext>
            </p:extLst>
          </p:nvPr>
        </p:nvGraphicFramePr>
        <p:xfrm>
          <a:off x="4343400" y="3810000"/>
          <a:ext cx="4191000" cy="279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5"/>
          <p:cNvGraphicFramePr>
            <a:graphicFrameLocks/>
          </p:cNvGraphicFramePr>
          <p:nvPr>
            <p:extLst>
              <p:ext uri="{D42A27DB-BD31-4B8C-83A1-F6EECF244321}">
                <p14:modId xmlns:p14="http://schemas.microsoft.com/office/powerpoint/2010/main" val="1735644255"/>
              </p:ext>
            </p:extLst>
          </p:nvPr>
        </p:nvGraphicFramePr>
        <p:xfrm>
          <a:off x="5181600" y="1447800"/>
          <a:ext cx="2895600" cy="23352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1913276"/>
              </p:ext>
            </p:extLst>
          </p:nvPr>
        </p:nvGraphicFramePr>
        <p:xfrm>
          <a:off x="571500" y="4343400"/>
          <a:ext cx="3581400" cy="1524000"/>
        </p:xfrm>
        <a:graphic>
          <a:graphicData uri="http://schemas.openxmlformats.org/drawingml/2006/table">
            <a:tbl>
              <a:tblPr firstRow="1" firstCol="1" lastRow="1" lastCol="1" bandRow="1">
                <a:tableStyleId>{793D81CF-94F2-401A-BA57-92F5A7B2D0C5}</a:tableStyleId>
              </a:tblPr>
              <a:tblGrid>
                <a:gridCol w="895350"/>
                <a:gridCol w="895350"/>
                <a:gridCol w="895350"/>
                <a:gridCol w="895350"/>
              </a:tblGrid>
              <a:tr h="304800">
                <a:tc>
                  <a:txBody>
                    <a:bodyPr/>
                    <a:lstStyle/>
                    <a:p>
                      <a:endParaRPr lang="en-US" sz="1000" dirty="0"/>
                    </a:p>
                  </a:txBody>
                  <a:tcPr/>
                </a:tc>
                <a:tc>
                  <a:txBody>
                    <a:bodyPr/>
                    <a:lstStyle/>
                    <a:p>
                      <a:pPr algn="ctr"/>
                      <a:r>
                        <a:rPr lang="en-US" sz="1000" dirty="0" smtClean="0"/>
                        <a:t>Land</a:t>
                      </a:r>
                      <a:endParaRPr lang="en-US" sz="1000" dirty="0"/>
                    </a:p>
                  </a:txBody>
                  <a:tcPr/>
                </a:tc>
                <a:tc>
                  <a:txBody>
                    <a:bodyPr/>
                    <a:lstStyle/>
                    <a:p>
                      <a:pPr algn="ctr"/>
                      <a:r>
                        <a:rPr lang="en-US" sz="1000" dirty="0" smtClean="0"/>
                        <a:t>Offshore</a:t>
                      </a:r>
                      <a:endParaRPr lang="en-US" sz="1000" dirty="0"/>
                    </a:p>
                  </a:txBody>
                  <a:tcPr/>
                </a:tc>
                <a:tc>
                  <a:txBody>
                    <a:bodyPr/>
                    <a:lstStyle/>
                    <a:p>
                      <a:pPr algn="ctr"/>
                      <a:r>
                        <a:rPr lang="en-US" sz="1000" dirty="0" smtClean="0"/>
                        <a:t>Total</a:t>
                      </a:r>
                      <a:endParaRPr lang="en-US" sz="1000" dirty="0"/>
                    </a:p>
                  </a:txBody>
                  <a:tcPr/>
                </a:tc>
              </a:tr>
              <a:tr h="304800">
                <a:tc>
                  <a:txBody>
                    <a:bodyPr/>
                    <a:lstStyle/>
                    <a:p>
                      <a:r>
                        <a:rPr lang="en-US" sz="1000" dirty="0" smtClean="0"/>
                        <a:t>US</a:t>
                      </a:r>
                      <a:endParaRPr lang="en-US" sz="1000" dirty="0"/>
                    </a:p>
                  </a:txBody>
                  <a:tcPr/>
                </a:tc>
                <a:tc>
                  <a:txBody>
                    <a:bodyPr/>
                    <a:lstStyle/>
                    <a:p>
                      <a:pPr algn="ctr"/>
                      <a:r>
                        <a:rPr lang="en-US" sz="1000" dirty="0" smtClean="0"/>
                        <a:t>$3.8</a:t>
                      </a:r>
                      <a:endParaRPr lang="en-US" sz="1000" dirty="0"/>
                    </a:p>
                  </a:txBody>
                  <a:tcPr/>
                </a:tc>
                <a:tc>
                  <a:txBody>
                    <a:bodyPr/>
                    <a:lstStyle/>
                    <a:p>
                      <a:pPr algn="ctr"/>
                      <a:r>
                        <a:rPr lang="en-US" sz="1000" dirty="0" smtClean="0"/>
                        <a:t>$1.2</a:t>
                      </a:r>
                      <a:endParaRPr lang="en-US" sz="1000" dirty="0"/>
                    </a:p>
                  </a:txBody>
                  <a:tcPr/>
                </a:tc>
                <a:tc>
                  <a:txBody>
                    <a:bodyPr/>
                    <a:lstStyle/>
                    <a:p>
                      <a:pPr algn="ctr"/>
                      <a:r>
                        <a:rPr lang="en-US" sz="1000" dirty="0" smtClean="0"/>
                        <a:t>$5.0</a:t>
                      </a:r>
                      <a:endParaRPr lang="en-US" sz="1000" dirty="0"/>
                    </a:p>
                  </a:txBody>
                  <a:tcPr/>
                </a:tc>
              </a:tr>
              <a:tr h="304800">
                <a:tc>
                  <a:txBody>
                    <a:bodyPr/>
                    <a:lstStyle/>
                    <a:p>
                      <a:r>
                        <a:rPr lang="en-US" sz="1000" dirty="0" smtClean="0"/>
                        <a:t>Canada</a:t>
                      </a:r>
                      <a:endParaRPr lang="en-US" sz="1000" dirty="0"/>
                    </a:p>
                  </a:txBody>
                  <a:tcPr/>
                </a:tc>
                <a:tc>
                  <a:txBody>
                    <a:bodyPr/>
                    <a:lstStyle/>
                    <a:p>
                      <a:pPr algn="ctr"/>
                      <a:r>
                        <a:rPr lang="en-US" sz="1000" dirty="0" smtClean="0"/>
                        <a:t>$1.5</a:t>
                      </a:r>
                      <a:endParaRPr lang="en-US" sz="1000" dirty="0"/>
                    </a:p>
                  </a:txBody>
                  <a:tcPr/>
                </a:tc>
                <a:tc>
                  <a:txBody>
                    <a:bodyPr/>
                    <a:lstStyle/>
                    <a:p>
                      <a:pPr algn="ctr"/>
                      <a:r>
                        <a:rPr lang="en-US" sz="1000" dirty="0" smtClean="0"/>
                        <a:t>$0.0</a:t>
                      </a:r>
                      <a:endParaRPr lang="en-US" sz="1000" dirty="0"/>
                    </a:p>
                  </a:txBody>
                  <a:tcPr/>
                </a:tc>
                <a:tc>
                  <a:txBody>
                    <a:bodyPr/>
                    <a:lstStyle/>
                    <a:p>
                      <a:pPr algn="ctr"/>
                      <a:r>
                        <a:rPr lang="en-US" sz="1000" dirty="0" smtClean="0"/>
                        <a:t>$1.5</a:t>
                      </a:r>
                      <a:endParaRPr lang="en-US" sz="1000" dirty="0"/>
                    </a:p>
                  </a:txBody>
                  <a:tcPr/>
                </a:tc>
              </a:tr>
              <a:tr h="304800">
                <a:tc>
                  <a:txBody>
                    <a:bodyPr/>
                    <a:lstStyle/>
                    <a:p>
                      <a:r>
                        <a:rPr lang="en-US" sz="1000" dirty="0" smtClean="0"/>
                        <a:t>International</a:t>
                      </a:r>
                    </a:p>
                  </a:txBody>
                  <a:tcPr/>
                </a:tc>
                <a:tc>
                  <a:txBody>
                    <a:bodyPr/>
                    <a:lstStyle/>
                    <a:p>
                      <a:pPr algn="ctr"/>
                      <a:r>
                        <a:rPr lang="en-US" sz="1000" dirty="0" smtClean="0"/>
                        <a:t>$3.3</a:t>
                      </a:r>
                      <a:endParaRPr lang="en-US" sz="1000" dirty="0"/>
                    </a:p>
                  </a:txBody>
                  <a:tcPr/>
                </a:tc>
                <a:tc>
                  <a:txBody>
                    <a:bodyPr/>
                    <a:lstStyle/>
                    <a:p>
                      <a:pPr algn="ctr"/>
                      <a:r>
                        <a:rPr lang="en-US" sz="1000" dirty="0" smtClean="0"/>
                        <a:t>$6.6</a:t>
                      </a:r>
                      <a:endParaRPr lang="en-US" sz="1000" dirty="0"/>
                    </a:p>
                  </a:txBody>
                  <a:tcPr/>
                </a:tc>
                <a:tc>
                  <a:txBody>
                    <a:bodyPr/>
                    <a:lstStyle/>
                    <a:p>
                      <a:pPr algn="ctr"/>
                      <a:r>
                        <a:rPr lang="en-US" sz="1000" dirty="0" smtClean="0"/>
                        <a:t>$9.9</a:t>
                      </a:r>
                      <a:endParaRPr lang="en-US" sz="1000" dirty="0"/>
                    </a:p>
                  </a:txBody>
                  <a:tcPr/>
                </a:tc>
              </a:tr>
              <a:tr h="304800">
                <a:tc>
                  <a:txBody>
                    <a:bodyPr/>
                    <a:lstStyle/>
                    <a:p>
                      <a:r>
                        <a:rPr lang="en-US" sz="1000" dirty="0" smtClean="0"/>
                        <a:t>Total</a:t>
                      </a:r>
                      <a:endParaRPr lang="en-US" sz="1000" dirty="0"/>
                    </a:p>
                  </a:txBody>
                  <a:tcPr/>
                </a:tc>
                <a:tc>
                  <a:txBody>
                    <a:bodyPr/>
                    <a:lstStyle/>
                    <a:p>
                      <a:pPr algn="ctr"/>
                      <a:r>
                        <a:rPr lang="en-US" sz="1000" dirty="0" smtClean="0"/>
                        <a:t>$8.6</a:t>
                      </a:r>
                      <a:endParaRPr lang="en-US" sz="1000" dirty="0"/>
                    </a:p>
                  </a:txBody>
                  <a:tcPr/>
                </a:tc>
                <a:tc>
                  <a:txBody>
                    <a:bodyPr/>
                    <a:lstStyle/>
                    <a:p>
                      <a:pPr algn="ctr"/>
                      <a:r>
                        <a:rPr lang="en-US" sz="1000" dirty="0" smtClean="0"/>
                        <a:t>$7.8</a:t>
                      </a:r>
                      <a:endParaRPr lang="en-US" sz="1000" dirty="0"/>
                    </a:p>
                  </a:txBody>
                  <a:tcPr/>
                </a:tc>
                <a:tc>
                  <a:txBody>
                    <a:bodyPr/>
                    <a:lstStyle/>
                    <a:p>
                      <a:pPr algn="ctr"/>
                      <a:r>
                        <a:rPr lang="en-US" sz="1000" dirty="0" smtClean="0"/>
                        <a:t>$16.4</a:t>
                      </a:r>
                      <a:endParaRPr lang="en-US" sz="1000" dirty="0"/>
                    </a:p>
                  </a:txBody>
                  <a:tcPr/>
                </a:tc>
              </a:tr>
            </a:tbl>
          </a:graphicData>
        </a:graphic>
      </p:graphicFrame>
      <p:sp>
        <p:nvSpPr>
          <p:cNvPr id="11" name="TextBox 10"/>
          <p:cNvSpPr txBox="1"/>
          <p:nvPr/>
        </p:nvSpPr>
        <p:spPr>
          <a:xfrm>
            <a:off x="1143000" y="4038599"/>
            <a:ext cx="2819400" cy="276999"/>
          </a:xfrm>
          <a:prstGeom prst="rect">
            <a:avLst/>
          </a:prstGeom>
          <a:noFill/>
        </p:spPr>
        <p:txBody>
          <a:bodyPr wrap="square" rtlCol="0">
            <a:spAutoFit/>
          </a:bodyPr>
          <a:lstStyle/>
          <a:p>
            <a:pPr algn="ctr"/>
            <a:r>
              <a:rPr lang="en-US" sz="1200" b="1" i="1" dirty="0" smtClean="0"/>
              <a:t>Regional Directional Market (Billions)</a:t>
            </a:r>
            <a:endParaRPr lang="en-US" sz="1200" b="1" i="1" dirty="0"/>
          </a:p>
        </p:txBody>
      </p:sp>
      <p:sp>
        <p:nvSpPr>
          <p:cNvPr id="4" name="TextBox 3"/>
          <p:cNvSpPr txBox="1"/>
          <p:nvPr/>
        </p:nvSpPr>
        <p:spPr>
          <a:xfrm>
            <a:off x="457200" y="1524000"/>
            <a:ext cx="3962400" cy="2308324"/>
          </a:xfrm>
          <a:prstGeom prst="rect">
            <a:avLst/>
          </a:prstGeom>
          <a:noFill/>
        </p:spPr>
        <p:txBody>
          <a:bodyPr wrap="square" rtlCol="0">
            <a:spAutoFit/>
          </a:bodyPr>
          <a:lstStyle/>
          <a:p>
            <a:pPr hangingPunct="0"/>
            <a:r>
              <a:rPr lang="en-US" sz="1200" dirty="0">
                <a:latin typeface="Calibri" pitchFamily="34" charset="0"/>
                <a:cs typeface="Calibri" pitchFamily="34" charset="0"/>
              </a:rPr>
              <a:t>The global directional drilling services market </a:t>
            </a:r>
            <a:r>
              <a:rPr lang="en-US" sz="1200" dirty="0" smtClean="0">
                <a:latin typeface="Calibri" pitchFamily="34" charset="0"/>
                <a:cs typeface="Calibri" pitchFamily="34" charset="0"/>
              </a:rPr>
              <a:t>was $16.4 </a:t>
            </a:r>
            <a:r>
              <a:rPr lang="en-US" sz="1200" dirty="0">
                <a:latin typeface="Calibri" pitchFamily="34" charset="0"/>
                <a:cs typeface="Calibri" pitchFamily="34" charset="0"/>
              </a:rPr>
              <a:t>billion in 2014.  US Land represents </a:t>
            </a:r>
            <a:r>
              <a:rPr lang="en-US" sz="1200" dirty="0" smtClean="0">
                <a:latin typeface="Calibri" pitchFamily="34" charset="0"/>
                <a:cs typeface="Calibri" pitchFamily="34" charset="0"/>
              </a:rPr>
              <a:t>$3.8 </a:t>
            </a:r>
            <a:r>
              <a:rPr lang="en-US" sz="1200" dirty="0">
                <a:latin typeface="Calibri" pitchFamily="34" charset="0"/>
                <a:cs typeface="Calibri" pitchFamily="34" charset="0"/>
              </a:rPr>
              <a:t>billion of this market.  </a:t>
            </a:r>
            <a:r>
              <a:rPr lang="en-US" sz="1200" b="1" dirty="0">
                <a:latin typeface="Calibri" pitchFamily="34" charset="0"/>
                <a:cs typeface="Calibri" pitchFamily="34" charset="0"/>
              </a:rPr>
              <a:t>CAGR since 2005 has been 13%, with 11% projected through 2020.</a:t>
            </a:r>
          </a:p>
          <a:p>
            <a:pPr hangingPunct="0"/>
            <a:endParaRPr lang="en-US" sz="1200" dirty="0">
              <a:latin typeface="Calibri" pitchFamily="34" charset="0"/>
              <a:cs typeface="Calibri" pitchFamily="34" charset="0"/>
            </a:endParaRPr>
          </a:p>
          <a:p>
            <a:pPr hangingPunct="0"/>
            <a:r>
              <a:rPr lang="en-US" sz="1200" dirty="0">
                <a:latin typeface="Calibri" pitchFamily="34" charset="0"/>
                <a:cs typeface="Calibri" pitchFamily="34" charset="0"/>
              </a:rPr>
              <a:t>The directional drilling market is </a:t>
            </a:r>
            <a:r>
              <a:rPr lang="en-US" sz="1200" b="1" dirty="0">
                <a:latin typeface="Calibri" pitchFamily="34" charset="0"/>
                <a:cs typeface="Calibri" pitchFamily="34" charset="0"/>
              </a:rPr>
              <a:t>driven by demand for horizontal and directional wells on land </a:t>
            </a:r>
            <a:r>
              <a:rPr lang="en-US" sz="1200" dirty="0">
                <a:latin typeface="Calibri" pitchFamily="34" charset="0"/>
                <a:cs typeface="Calibri" pitchFamily="34" charset="0"/>
              </a:rPr>
              <a:t>in North America, and by all offshore drilling around the world.</a:t>
            </a:r>
          </a:p>
          <a:p>
            <a:pPr hangingPunct="0"/>
            <a:endParaRPr lang="en-US" sz="1200" dirty="0">
              <a:latin typeface="Calibri" pitchFamily="34" charset="0"/>
              <a:cs typeface="Calibri" pitchFamily="34" charset="0"/>
            </a:endParaRPr>
          </a:p>
          <a:p>
            <a:pPr hangingPunct="0"/>
            <a:r>
              <a:rPr lang="en-US" sz="1200" dirty="0">
                <a:latin typeface="Calibri" pitchFamily="34" charset="0"/>
                <a:cs typeface="Calibri" pitchFamily="34" charset="0"/>
              </a:rPr>
              <a:t>Rotary steerable technology (RST) has been gaining share within the directional market over the last 10 years.  Today, RST captures at ~50% of the directional dollars</a:t>
            </a:r>
            <a:r>
              <a:rPr lang="en-US" sz="1200" dirty="0" smtClean="0">
                <a:latin typeface="Calibri" pitchFamily="34" charset="0"/>
                <a:cs typeface="Calibri" pitchFamily="34" charset="0"/>
              </a:rPr>
              <a:t>. </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60355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Eagle Ford/South Texas: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30</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969723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Eagle Ford / South Texas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31</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2445445111"/>
              </p:ext>
            </p:extLst>
          </p:nvPr>
        </p:nvGraphicFramePr>
        <p:xfrm>
          <a:off x="1752600" y="1905000"/>
          <a:ext cx="6096000" cy="345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3935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Leading Eagle Ford Operators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32</a:t>
            </a:fld>
            <a:endParaRPr lang="en-US"/>
          </a:p>
        </p:txBody>
      </p:sp>
      <p:sp>
        <p:nvSpPr>
          <p:cNvPr id="9" name="TextBox 8"/>
          <p:cNvSpPr txBox="1"/>
          <p:nvPr/>
        </p:nvSpPr>
        <p:spPr>
          <a:xfrm>
            <a:off x="152400" y="2222480"/>
            <a:ext cx="2667000" cy="3046988"/>
          </a:xfrm>
          <a:prstGeom prst="rect">
            <a:avLst/>
          </a:prstGeom>
          <a:noFill/>
        </p:spPr>
        <p:txBody>
          <a:bodyPr wrap="square" rtlCol="0">
            <a:spAutoFit/>
          </a:bodyPr>
          <a:lstStyle/>
          <a:p>
            <a:r>
              <a:rPr lang="en-US" sz="1200" dirty="0" smtClean="0"/>
              <a:t>Oilfield </a:t>
            </a:r>
            <a:r>
              <a:rPr lang="en-US" sz="1200" dirty="0" err="1" smtClean="0"/>
              <a:t>Logix</a:t>
            </a:r>
            <a:r>
              <a:rPr lang="en-US" sz="1200" dirty="0" smtClean="0"/>
              <a:t> researchers found 112 oil and gas producers who have drilled wells in South Texas in the last three years.  Of these 112, 2 represent one-quarter the new well drilling in the region – </a:t>
            </a:r>
            <a:r>
              <a:rPr lang="en-US" sz="1200" b="1" dirty="0" smtClean="0"/>
              <a:t>EOG and Chesapeake</a:t>
            </a:r>
            <a:r>
              <a:rPr lang="en-US" sz="1200" dirty="0" smtClean="0"/>
              <a:t>.  </a:t>
            </a:r>
          </a:p>
          <a:p>
            <a:endParaRPr lang="en-US" sz="1200" dirty="0"/>
          </a:p>
          <a:p>
            <a:r>
              <a:rPr lang="en-US" sz="1200" dirty="0"/>
              <a:t>Rounding out the top 50% of all drilling are </a:t>
            </a:r>
            <a:r>
              <a:rPr lang="en-US" sz="1200" b="1" dirty="0" smtClean="0"/>
              <a:t>Marathon Oil, Omni Oil &amp; Gas, Anadarko, ConocoPhillips/Burlington Resources, Murphy</a:t>
            </a:r>
            <a:r>
              <a:rPr lang="en-US" sz="1200" dirty="0" smtClean="0"/>
              <a:t>, and </a:t>
            </a:r>
            <a:r>
              <a:rPr lang="en-US" sz="1200" b="1" dirty="0" smtClean="0"/>
              <a:t>Comstock</a:t>
            </a:r>
            <a:r>
              <a:rPr lang="en-US" sz="1200" dirty="0" smtClean="0"/>
              <a:t>. </a:t>
            </a:r>
          </a:p>
          <a:p>
            <a:endParaRPr lang="en-US" sz="1200" dirty="0"/>
          </a:p>
          <a:p>
            <a:r>
              <a:rPr lang="en-US" sz="1200" dirty="0" smtClean="0"/>
              <a:t>In 2014, different operators are bubbling to the top.  For example, BHP Billiton has ramped up drilling with their directional partner, Schlumberger.</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182535546"/>
              </p:ext>
            </p:extLst>
          </p:nvPr>
        </p:nvGraphicFramePr>
        <p:xfrm>
          <a:off x="2743200" y="1417638"/>
          <a:ext cx="6400800" cy="4830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106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Eagle Ford Directional Customers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33</a:t>
            </a:fld>
            <a:endParaRPr lang="en-US"/>
          </a:p>
        </p:txBody>
      </p:sp>
      <p:sp>
        <p:nvSpPr>
          <p:cNvPr id="9" name="TextBox 8"/>
          <p:cNvSpPr txBox="1"/>
          <p:nvPr/>
        </p:nvSpPr>
        <p:spPr>
          <a:xfrm>
            <a:off x="304800" y="2045873"/>
            <a:ext cx="2667000" cy="3046988"/>
          </a:xfrm>
          <a:prstGeom prst="rect">
            <a:avLst/>
          </a:prstGeom>
          <a:noFill/>
        </p:spPr>
        <p:txBody>
          <a:bodyPr wrap="square" rtlCol="0">
            <a:spAutoFit/>
          </a:bodyPr>
          <a:lstStyle/>
          <a:p>
            <a:r>
              <a:rPr lang="en-US" sz="1200" dirty="0" smtClean="0"/>
              <a:t>Here is the chart that is most meaningful to directional drilling service companies:  A ranked list of directional customers.  </a:t>
            </a:r>
          </a:p>
          <a:p>
            <a:endParaRPr lang="en-US" sz="1200" dirty="0"/>
          </a:p>
          <a:p>
            <a:r>
              <a:rPr lang="en-US" sz="1200" dirty="0" smtClean="0"/>
              <a:t>From this chart we see that </a:t>
            </a:r>
            <a:r>
              <a:rPr lang="en-US" sz="1200" b="1" dirty="0" smtClean="0"/>
              <a:t>Chesapeake</a:t>
            </a:r>
            <a:r>
              <a:rPr lang="en-US" sz="1200" dirty="0" smtClean="0"/>
              <a:t> is the leader in buying directional services by an enormous amount, with almost 50% of the market. </a:t>
            </a:r>
            <a:r>
              <a:rPr lang="en-US" sz="1200" b="1" dirty="0" smtClean="0"/>
              <a:t>Anadarko</a:t>
            </a:r>
            <a:r>
              <a:rPr lang="en-US" sz="1200" dirty="0" smtClean="0"/>
              <a:t> accounts for another 25%. </a:t>
            </a:r>
            <a:r>
              <a:rPr lang="en-US" sz="1200" b="1" dirty="0" smtClean="0"/>
              <a:t>Carrizo, Cabot, and </a:t>
            </a:r>
            <a:r>
              <a:rPr lang="en-US" sz="1200" b="1" dirty="0" err="1" smtClean="0"/>
              <a:t>Blackbrush</a:t>
            </a:r>
            <a:r>
              <a:rPr lang="en-US" sz="1200" b="1" dirty="0" smtClean="0"/>
              <a:t> O&amp;G </a:t>
            </a:r>
            <a:r>
              <a:rPr lang="en-US" sz="1200" dirty="0" smtClean="0"/>
              <a:t> have respectable shares as well. </a:t>
            </a:r>
          </a:p>
          <a:p>
            <a:endParaRPr lang="en-US" sz="1200" dirty="0" smtClean="0"/>
          </a:p>
          <a:p>
            <a:r>
              <a:rPr lang="en-US" sz="1200" dirty="0" smtClean="0"/>
              <a:t>The companies making up the last quarter of the market hold practically equal shares. </a:t>
            </a:r>
            <a:endParaRPr lang="en-US" sz="1200" dirty="0"/>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709352987"/>
              </p:ext>
            </p:extLst>
          </p:nvPr>
        </p:nvGraphicFramePr>
        <p:xfrm>
          <a:off x="2590800" y="1417638"/>
          <a:ext cx="6553200" cy="46783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3657600" y="5867400"/>
            <a:ext cx="2338140" cy="641350"/>
          </a:xfrm>
          <a:prstGeom prst="rect">
            <a:avLst/>
          </a:prstGeom>
        </p:spPr>
      </p:pic>
    </p:spTree>
    <p:extLst>
      <p:ext uri="{BB962C8B-B14F-4D97-AF65-F5344CB8AC3E}">
        <p14:creationId xmlns:p14="http://schemas.microsoft.com/office/powerpoint/2010/main" val="3647874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34</a:t>
            </a:fld>
            <a:endParaRPr lang="en-US"/>
          </a:p>
        </p:txBody>
      </p:sp>
      <p:sp>
        <p:nvSpPr>
          <p:cNvPr id="9" name="TextBox 8"/>
          <p:cNvSpPr txBox="1"/>
          <p:nvPr/>
        </p:nvSpPr>
        <p:spPr>
          <a:xfrm>
            <a:off x="5099304" y="1600200"/>
            <a:ext cx="3581400" cy="3785652"/>
          </a:xfrm>
          <a:prstGeom prst="rect">
            <a:avLst/>
          </a:prstGeom>
          <a:noFill/>
        </p:spPr>
        <p:txBody>
          <a:bodyPr wrap="square" rtlCol="0">
            <a:spAutoFit/>
          </a:bodyPr>
          <a:lstStyle/>
          <a:p>
            <a:r>
              <a:rPr lang="en-US" sz="1200" b="1" dirty="0" smtClean="0"/>
              <a:t>Over 10% of the nation’s land directional drilling services market is in South Texas.  </a:t>
            </a:r>
            <a:r>
              <a:rPr lang="en-US" sz="1200" dirty="0" smtClean="0"/>
              <a:t>Directional drilling includes three primary services:  Positive displacement mud motor (PDM), measurement-while-drilling tools (MWD) and the directional driller. The average cost of these tools and people has increased to $10-15,000 per day.  The market in South Texas has continued to remain around $500 million, but will fall off slightly over the next few years.</a:t>
            </a:r>
          </a:p>
          <a:p>
            <a:endParaRPr lang="en-US" sz="1200" dirty="0"/>
          </a:p>
          <a:p>
            <a:r>
              <a:rPr lang="en-US" sz="1200" dirty="0" smtClean="0"/>
              <a:t>During 2013 - 2014 the leading directional driller in the region was Schlumberger’s Pathfinder division, followed by </a:t>
            </a:r>
            <a:r>
              <a:rPr lang="en-US" sz="1200" b="1" dirty="0" err="1" smtClean="0"/>
              <a:t>Leam</a:t>
            </a:r>
            <a:r>
              <a:rPr lang="en-US" sz="1200" b="1" dirty="0" smtClean="0"/>
              <a:t>, Professional Directional, Crescent, and Aim</a:t>
            </a:r>
            <a:r>
              <a:rPr lang="en-US" sz="1200" dirty="0" smtClean="0"/>
              <a:t>. These 5 service companies drilled half the directional footage during the year. Most </a:t>
            </a:r>
            <a:r>
              <a:rPr lang="en-US" sz="1200" dirty="0"/>
              <a:t>oil and gas producers in the basin tend to be quite loyal to their directional drilling service companies year in and year out, so regional market share of the service companies tends to rise and fall with the activity of their few primary customers</a:t>
            </a:r>
            <a:r>
              <a:rPr lang="en-US" sz="1200" dirty="0" smtClean="0"/>
              <a:t>.</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2" name="Chart 11"/>
          <p:cNvGraphicFramePr/>
          <p:nvPr>
            <p:extLst>
              <p:ext uri="{D42A27DB-BD31-4B8C-83A1-F6EECF244321}">
                <p14:modId xmlns:p14="http://schemas.microsoft.com/office/powerpoint/2010/main" val="2737918712"/>
              </p:ext>
            </p:extLst>
          </p:nvPr>
        </p:nvGraphicFramePr>
        <p:xfrm>
          <a:off x="304800" y="1600200"/>
          <a:ext cx="4038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Eagle Ford Directional Market</a:t>
            </a:r>
            <a:endParaRPr lang="en-US" sz="3600" dirty="0"/>
          </a:p>
        </p:txBody>
      </p:sp>
    </p:spTree>
    <p:extLst>
      <p:ext uri="{BB962C8B-B14F-4D97-AF65-F5344CB8AC3E}">
        <p14:creationId xmlns:p14="http://schemas.microsoft.com/office/powerpoint/2010/main" val="1346212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35</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3171624621"/>
              </p:ext>
            </p:extLst>
          </p:nvPr>
        </p:nvGraphicFramePr>
        <p:xfrm>
          <a:off x="76200" y="1524000"/>
          <a:ext cx="5829299" cy="414655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p:nvPicPr>
        <p:blipFill>
          <a:blip r:embed="rId3"/>
          <a:stretch>
            <a:fillRect/>
          </a:stretch>
        </p:blipFill>
        <p:spPr>
          <a:xfrm>
            <a:off x="6328295" y="2133600"/>
            <a:ext cx="2358505" cy="2667000"/>
          </a:xfrm>
          <a:prstGeom prst="rect">
            <a:avLst/>
          </a:prstGeom>
        </p:spPr>
      </p:pic>
      <p:sp>
        <p:nvSpPr>
          <p:cNvPr id="9" name="Title 1"/>
          <p:cNvSpPr>
            <a:spLocks noGrp="1"/>
          </p:cNvSpPr>
          <p:nvPr>
            <p:ph type="title"/>
          </p:nvPr>
        </p:nvSpPr>
        <p:spPr>
          <a:xfrm>
            <a:off x="304800" y="274638"/>
            <a:ext cx="8534400" cy="1143000"/>
          </a:xfrm>
        </p:spPr>
        <p:txBody>
          <a:bodyPr>
            <a:normAutofit/>
          </a:bodyPr>
          <a:lstStyle/>
          <a:p>
            <a:r>
              <a:rPr lang="en-US" sz="3600" dirty="0" smtClean="0"/>
              <a:t>Eagle Ford Directional Market Share</a:t>
            </a:r>
            <a:endParaRPr lang="en-US" sz="3600" dirty="0"/>
          </a:p>
        </p:txBody>
      </p:sp>
    </p:spTree>
    <p:extLst>
      <p:ext uri="{BB962C8B-B14F-4D97-AF65-F5344CB8AC3E}">
        <p14:creationId xmlns:p14="http://schemas.microsoft.com/office/powerpoint/2010/main" val="4141606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36</a:t>
            </a:fld>
            <a:endParaRPr lang="en-US"/>
          </a:p>
        </p:txBody>
      </p:sp>
      <p:sp>
        <p:nvSpPr>
          <p:cNvPr id="10" name="TextBox 9"/>
          <p:cNvSpPr txBox="1"/>
          <p:nvPr/>
        </p:nvSpPr>
        <p:spPr>
          <a:xfrm>
            <a:off x="495300" y="685800"/>
            <a:ext cx="8153400" cy="830997"/>
          </a:xfrm>
          <a:prstGeom prst="rect">
            <a:avLst/>
          </a:prstGeom>
          <a:noFill/>
        </p:spPr>
        <p:txBody>
          <a:bodyPr wrap="square" rtlCol="0">
            <a:spAutoFit/>
          </a:bodyPr>
          <a:lstStyle/>
          <a:p>
            <a:r>
              <a:rPr lang="en-US" sz="1200" b="1" dirty="0" smtClean="0"/>
              <a:t>Who is the most productive directional driller?  </a:t>
            </a:r>
            <a:r>
              <a:rPr lang="en-US" sz="1200" dirty="0" smtClean="0"/>
              <a:t>Our team analyzed ~6,000 days of directional drilling performance for almost 20 directional drillers drilling 4.8 million feet of hole during the period 2012-2014 </a:t>
            </a:r>
            <a:r>
              <a:rPr lang="en-US" sz="1200" b="1" dirty="0" smtClean="0"/>
              <a:t>in South Texas</a:t>
            </a:r>
            <a:r>
              <a:rPr lang="en-US" sz="1200" dirty="0" smtClean="0"/>
              <a:t>.  The chart below shows the average number of directional feet drilled per day for the most active directional companies. The leading directional drillers with over 1,200’ per day are </a:t>
            </a:r>
            <a:r>
              <a:rPr lang="en-US" sz="1200" b="1" dirty="0" smtClean="0"/>
              <a:t>Baker Hughes, Premier, Cathedral, Schlumberger Pathfinder, and MS Energy. </a:t>
            </a:r>
            <a:endParaRPr lang="en-US" sz="1200" dirty="0" smtClean="0"/>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246778691"/>
              </p:ext>
            </p:extLst>
          </p:nvPr>
        </p:nvGraphicFramePr>
        <p:xfrm>
          <a:off x="838200" y="1843457"/>
          <a:ext cx="7620000" cy="4451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114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37</a:t>
            </a:fld>
            <a:endParaRPr lang="en-US"/>
          </a:p>
        </p:txBody>
      </p:sp>
      <p:sp>
        <p:nvSpPr>
          <p:cNvPr id="8" name="TextBox 7"/>
          <p:cNvSpPr txBox="1"/>
          <p:nvPr/>
        </p:nvSpPr>
        <p:spPr>
          <a:xfrm>
            <a:off x="381000" y="762000"/>
            <a:ext cx="8153400" cy="1384995"/>
          </a:xfrm>
          <a:prstGeom prst="rect">
            <a:avLst/>
          </a:prstGeom>
          <a:noFill/>
        </p:spPr>
        <p:txBody>
          <a:bodyPr wrap="square" rtlCol="0">
            <a:spAutoFit/>
          </a:bodyPr>
          <a:lstStyle/>
          <a:p>
            <a:r>
              <a:rPr lang="en-US" sz="1200" b="1" dirty="0" smtClean="0"/>
              <a:t>Who is the fastest drilling oil company?  </a:t>
            </a:r>
            <a:r>
              <a:rPr lang="en-US" sz="1200" dirty="0" smtClean="0"/>
              <a:t>After analyzing almost a thousand wells and tens of thousands of feet of hole drilled, we were able to rank the top 15 or so operators based on speed to drill from surface to total depth (left chart) and speed to drill directionally (right chart).  </a:t>
            </a:r>
          </a:p>
          <a:p>
            <a:endParaRPr lang="en-US" sz="1200" dirty="0"/>
          </a:p>
          <a:p>
            <a:r>
              <a:rPr lang="en-US" sz="1200" dirty="0" smtClean="0"/>
              <a:t>There is a wide gap between the fastest drilling oil company and the slowest drilling oil company.  Looking just at the directional chart (right), BHP Billiton averages 1,800 directional feet per day while Ballard averages just 200.  The average for the group is about 820 feet per day.</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2791521376"/>
              </p:ext>
            </p:extLst>
          </p:nvPr>
        </p:nvGraphicFramePr>
        <p:xfrm>
          <a:off x="76200" y="2322830"/>
          <a:ext cx="44958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1278983872"/>
              </p:ext>
            </p:extLst>
          </p:nvPr>
        </p:nvGraphicFramePr>
        <p:xfrm>
          <a:off x="4495800" y="2286000"/>
          <a:ext cx="4419600" cy="4070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7154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38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780644364"/>
              </p:ext>
            </p:extLst>
          </p:nvPr>
        </p:nvGraphicFramePr>
        <p:xfrm>
          <a:off x="838200" y="3962400"/>
          <a:ext cx="2743200" cy="1280160"/>
        </p:xfrm>
        <a:graphic>
          <a:graphicData uri="http://schemas.openxmlformats.org/drawingml/2006/table">
            <a:tbl>
              <a:tblPr firstRow="1" bandRow="1">
                <a:tableStyleId>{74C1A8A3-306A-4EB7-A6B1-4F7E0EB9C5D6}</a:tableStyleId>
              </a:tblPr>
              <a:tblGrid>
                <a:gridCol w="1371600"/>
                <a:gridCol w="13716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15</a:t>
                      </a:r>
                      <a:endParaRPr lang="en-US" sz="1200" dirty="0"/>
                    </a:p>
                  </a:txBody>
                  <a:tcPr/>
                </a:tc>
              </a:tr>
              <a:tr h="243840">
                <a:tc>
                  <a:txBody>
                    <a:bodyPr/>
                    <a:lstStyle/>
                    <a:p>
                      <a:r>
                        <a:rPr lang="en-US" sz="1200" dirty="0" smtClean="0"/>
                        <a:t>2013</a:t>
                      </a:r>
                      <a:endParaRPr lang="en-US" sz="1200" dirty="0"/>
                    </a:p>
                  </a:txBody>
                  <a:tcPr/>
                </a:tc>
                <a:tc>
                  <a:txBody>
                    <a:bodyPr/>
                    <a:lstStyle/>
                    <a:p>
                      <a:pPr algn="ctr"/>
                      <a:r>
                        <a:rPr lang="en-US" sz="1200" dirty="0" smtClean="0"/>
                        <a:t>15</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13</a:t>
                      </a:r>
                      <a:endParaRPr lang="en-US" sz="1200" dirty="0"/>
                    </a:p>
                  </a:txBody>
                  <a:tcPr/>
                </a:tc>
              </a:tr>
            </a:tbl>
          </a:graphicData>
        </a:graphic>
      </p:graphicFrame>
      <p:sp>
        <p:nvSpPr>
          <p:cNvPr id="13" name="TextBox 12"/>
          <p:cNvSpPr txBox="1"/>
          <p:nvPr/>
        </p:nvSpPr>
        <p:spPr>
          <a:xfrm>
            <a:off x="304800" y="914400"/>
            <a:ext cx="3810000" cy="2308324"/>
          </a:xfrm>
          <a:prstGeom prst="rect">
            <a:avLst/>
          </a:prstGeom>
          <a:noFill/>
        </p:spPr>
        <p:txBody>
          <a:bodyPr wrap="square" rtlCol="0">
            <a:spAutoFit/>
          </a:bodyPr>
          <a:lstStyle/>
          <a:p>
            <a:r>
              <a:rPr lang="en-US" sz="1200" b="1" dirty="0" smtClean="0"/>
              <a:t>In the Eagle Ford, the number of days a directional drilling system is in the hole </a:t>
            </a:r>
            <a:r>
              <a:rPr lang="en-US" sz="1200" dirty="0" smtClean="0"/>
              <a:t>has been shrinking each of the last three years. The averages for 2012 and 2013 are the same at 15 days. Spears believes the average for 2014 in this region will drop to 13 days. </a:t>
            </a:r>
          </a:p>
          <a:p>
            <a:endParaRPr lang="en-US" sz="1200" dirty="0"/>
          </a:p>
          <a:p>
            <a:r>
              <a:rPr lang="en-US" sz="1200" dirty="0" smtClean="0"/>
              <a:t>But a review of the charts to the right– particularly noting the shape of the curves – tells a story of the industry becoming more predictable.  A greater and greater percentage of the wells are being predictably drilled in </a:t>
            </a:r>
            <a:r>
              <a:rPr lang="en-US" sz="1200" dirty="0"/>
              <a:t>9</a:t>
            </a:r>
            <a:r>
              <a:rPr lang="en-US" sz="1200" dirty="0" smtClean="0"/>
              <a:t> to 20 days. The distribution of directional days in the next chart clearly shows this range.</a:t>
            </a:r>
          </a:p>
        </p:txBody>
      </p:sp>
      <p:sp>
        <p:nvSpPr>
          <p:cNvPr id="14"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3701986560"/>
              </p:ext>
            </p:extLst>
          </p:nvPr>
        </p:nvGraphicFramePr>
        <p:xfrm>
          <a:off x="4724400" y="576322"/>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196684728"/>
              </p:ext>
            </p:extLst>
          </p:nvPr>
        </p:nvGraphicFramePr>
        <p:xfrm>
          <a:off x="4648200" y="3429000"/>
          <a:ext cx="4038600" cy="31371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2734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39</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4010828397"/>
              </p:ext>
            </p:extLst>
          </p:nvPr>
        </p:nvGraphicFramePr>
        <p:xfrm>
          <a:off x="1409700" y="2618232"/>
          <a:ext cx="6324600" cy="376859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47700" y="1219200"/>
            <a:ext cx="7848600" cy="830997"/>
          </a:xfrm>
          <a:prstGeom prst="rect">
            <a:avLst/>
          </a:prstGeom>
          <a:noFill/>
        </p:spPr>
        <p:txBody>
          <a:bodyPr wrap="square" rtlCol="0">
            <a:spAutoFit/>
          </a:bodyPr>
          <a:lstStyle/>
          <a:p>
            <a:r>
              <a:rPr lang="en-US" sz="1200" b="1" dirty="0" smtClean="0"/>
              <a:t>The chart below shows the distribution of the number of directional drilling days per well. </a:t>
            </a:r>
            <a:r>
              <a:rPr lang="en-US" sz="1200" dirty="0" smtClean="0"/>
              <a:t>This is the same data as the previous charts, just displayed in a way that clearly shows the concentration of data around a specific range of values. Days-in-the-hole for 2012 – 2014 tend to range from ~9 – 20 days. Some as high as 40 days have been recorded, but are not common.</a:t>
            </a:r>
            <a:endParaRPr lang="en-US" sz="1200" b="1"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Eagle Ford Directional Days</a:t>
            </a:r>
            <a:endParaRPr lang="en-US" sz="3600" dirty="0"/>
          </a:p>
        </p:txBody>
      </p:sp>
    </p:spTree>
    <p:extLst>
      <p:ext uri="{BB962C8B-B14F-4D97-AF65-F5344CB8AC3E}">
        <p14:creationId xmlns:p14="http://schemas.microsoft.com/office/powerpoint/2010/main" val="3078807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Directional Drilling Market:  </a:t>
            </a:r>
            <a:r>
              <a:rPr lang="en-US" sz="3200" dirty="0" smtClean="0">
                <a:solidFill>
                  <a:schemeClr val="bg1">
                    <a:lumMod val="65000"/>
                  </a:schemeClr>
                </a:solidFill>
              </a:rPr>
              <a:t>Quantification.</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4</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2709494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Eagle Ford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40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348987469"/>
              </p:ext>
            </p:extLst>
          </p:nvPr>
        </p:nvGraphicFramePr>
        <p:xfrm>
          <a:off x="5334000" y="1295400"/>
          <a:ext cx="3352800" cy="1554480"/>
        </p:xfrm>
        <a:graphic>
          <a:graphicData uri="http://schemas.openxmlformats.org/drawingml/2006/table">
            <a:tbl>
              <a:tblPr firstRow="1" bandRow="1">
                <a:tableStyleId>{74C1A8A3-306A-4EB7-A6B1-4F7E0EB9C5D6}</a:tableStyleId>
              </a:tblPr>
              <a:tblGrid>
                <a:gridCol w="1676400"/>
                <a:gridCol w="16764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Completed Length of HW</a:t>
                      </a:r>
                      <a:endParaRPr lang="en-US" sz="1200" dirty="0"/>
                    </a:p>
                  </a:txBody>
                  <a:tcPr/>
                </a:tc>
              </a:tr>
              <a:tr h="243840">
                <a:tc>
                  <a:txBody>
                    <a:bodyPr/>
                    <a:lstStyle/>
                    <a:p>
                      <a:r>
                        <a:rPr lang="en-US" sz="1200" dirty="0" smtClean="0"/>
                        <a:t>2011</a:t>
                      </a:r>
                      <a:endParaRPr lang="en-US" sz="1200" dirty="0"/>
                    </a:p>
                  </a:txBody>
                  <a:tcPr/>
                </a:tc>
                <a:tc>
                  <a:txBody>
                    <a:bodyPr/>
                    <a:lstStyle/>
                    <a:p>
                      <a:pPr algn="ctr"/>
                      <a:r>
                        <a:rPr lang="en-US" sz="1200" dirty="0" smtClean="0"/>
                        <a:t>4,600’</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5,015’</a:t>
                      </a:r>
                    </a:p>
                  </a:txBody>
                  <a:tcPr/>
                </a:tc>
              </a:tr>
              <a:tr h="243840">
                <a:tc>
                  <a:txBody>
                    <a:bodyPr/>
                    <a:lstStyle/>
                    <a:p>
                      <a:r>
                        <a:rPr lang="en-US" sz="1200" dirty="0" smtClean="0"/>
                        <a:t>2013</a:t>
                      </a:r>
                      <a:endParaRPr lang="en-US" sz="1200" dirty="0"/>
                    </a:p>
                  </a:txBody>
                  <a:tcPr/>
                </a:tc>
                <a:tc>
                  <a:txBody>
                    <a:bodyPr/>
                    <a:lstStyle/>
                    <a:p>
                      <a:pPr algn="ctr"/>
                      <a:r>
                        <a:rPr lang="en-US" sz="1200" dirty="0" smtClean="0"/>
                        <a:t>5,407’</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5,829’</a:t>
                      </a:r>
                      <a:endParaRPr lang="en-US" sz="1200" dirty="0"/>
                    </a:p>
                  </a:txBody>
                  <a:tcPr/>
                </a:tc>
              </a:tr>
            </a:tbl>
          </a:graphicData>
        </a:graphic>
      </p:graphicFrame>
      <p:sp>
        <p:nvSpPr>
          <p:cNvPr id="9" name="TextBox 8"/>
          <p:cNvSpPr txBox="1"/>
          <p:nvPr/>
        </p:nvSpPr>
        <p:spPr>
          <a:xfrm>
            <a:off x="228600" y="1417638"/>
            <a:ext cx="4800600" cy="1569660"/>
          </a:xfrm>
          <a:prstGeom prst="rect">
            <a:avLst/>
          </a:prstGeom>
          <a:noFill/>
        </p:spPr>
        <p:txBody>
          <a:bodyPr wrap="square" rtlCol="0">
            <a:spAutoFit/>
          </a:bodyPr>
          <a:lstStyle/>
          <a:p>
            <a:r>
              <a:rPr lang="en-US" sz="1200" b="1" dirty="0" smtClean="0"/>
              <a:t>Lateral Lengths </a:t>
            </a:r>
            <a:r>
              <a:rPr lang="en-US" sz="1200" dirty="0" smtClean="0"/>
              <a:t>of horizontal wells have been getting longer each year.  In 2011 the average length was ~4,600’ and in 2013 the length is approaching ~5,000’.  Using the 2011-2013 data, well lengths are increasing </a:t>
            </a:r>
            <a:r>
              <a:rPr lang="en-US" sz="1200" dirty="0"/>
              <a:t>8</a:t>
            </a:r>
            <a:r>
              <a:rPr lang="en-US" sz="1200" dirty="0" smtClean="0"/>
              <a:t>% per year…or ~415’.  The chart below plots the distribution of completed lengths of hundreds of horizontal wells drilled in the last three years.  The longest lateral in each year is 8,000-9,000’, but the average or most frequently drilled lateral is right at 5,000’</a:t>
            </a:r>
          </a:p>
          <a:p>
            <a:endParaRPr lang="en-US" sz="1200" dirty="0"/>
          </a:p>
        </p:txBody>
      </p:sp>
      <p:sp>
        <p:nvSpPr>
          <p:cNvPr id="12" name="Rectangle 11"/>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086431096"/>
              </p:ext>
            </p:extLst>
          </p:nvPr>
        </p:nvGraphicFramePr>
        <p:xfrm>
          <a:off x="1219200" y="3286037"/>
          <a:ext cx="6248400" cy="3468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8890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Eagle Ford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41</a:t>
            </a:fld>
            <a:endParaRPr lang="en-US"/>
          </a:p>
        </p:txBody>
      </p:sp>
      <p:sp>
        <p:nvSpPr>
          <p:cNvPr id="9" name="TextBox 8"/>
          <p:cNvSpPr txBox="1"/>
          <p:nvPr/>
        </p:nvSpPr>
        <p:spPr>
          <a:xfrm>
            <a:off x="304800" y="1381062"/>
            <a:ext cx="8382000" cy="1200329"/>
          </a:xfrm>
          <a:prstGeom prst="rect">
            <a:avLst/>
          </a:prstGeom>
          <a:noFill/>
        </p:spPr>
        <p:txBody>
          <a:bodyPr wrap="square" rtlCol="0">
            <a:spAutoFit/>
          </a:bodyPr>
          <a:lstStyle/>
          <a:p>
            <a:r>
              <a:rPr lang="en-US" sz="1200" b="1" dirty="0" smtClean="0"/>
              <a:t>The number of feet drilled directionally in each well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The chart below analyzes the drilling paths of several hundred Eagle Ford wells drilled in 2012 and 2013.  Pad drilling in 2013 and 2014 is driving these numbers higher and higher. Although we do not have as many data points from 2013 as we do from 2012, there are still visible similarities in the distributions, with the curve centralized around 12,000’ – 14,000’. </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1756807578"/>
              </p:ext>
            </p:extLst>
          </p:nvPr>
        </p:nvGraphicFramePr>
        <p:xfrm>
          <a:off x="762000" y="2819400"/>
          <a:ext cx="6781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378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C2697C-879D-489E-A833-0AA2C915D146}" type="slidenum">
              <a:rPr lang="en-US" smtClean="0"/>
              <a:t>42</a:t>
            </a:fld>
            <a:endParaRPr lang="en-US"/>
          </a:p>
        </p:txBody>
      </p:sp>
      <p:sp>
        <p:nvSpPr>
          <p:cNvPr id="7"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TextBox 8"/>
          <p:cNvSpPr txBox="1"/>
          <p:nvPr/>
        </p:nvSpPr>
        <p:spPr>
          <a:xfrm>
            <a:off x="304800" y="685800"/>
            <a:ext cx="8458200" cy="2492990"/>
          </a:xfrm>
          <a:prstGeom prst="rect">
            <a:avLst/>
          </a:prstGeom>
          <a:noFill/>
        </p:spPr>
        <p:txBody>
          <a:bodyPr wrap="square" rtlCol="0">
            <a:spAutoFit/>
          </a:bodyPr>
          <a:lstStyle/>
          <a:p>
            <a:r>
              <a:rPr lang="en-US" sz="1200" b="1" dirty="0" smtClean="0"/>
              <a:t>Bottom hole temperatures </a:t>
            </a:r>
            <a:r>
              <a:rPr lang="en-US" sz="1200" dirty="0" smtClean="0"/>
              <a:t>in South Texas are some of the hottest in the nation.  Although some Haynesville wells in North Louisiana might be hotter and there are a few basins in the Gulf of Mexico that are extremely hot, Texas RRC districts 1 and 2 have high temperatures and fairly modest depths.</a:t>
            </a:r>
          </a:p>
          <a:p>
            <a:endParaRPr lang="en-US" sz="1200" dirty="0"/>
          </a:p>
          <a:p>
            <a:r>
              <a:rPr lang="en-US" sz="1200" dirty="0" smtClean="0"/>
              <a:t>The chart below plots the bottom hole temperatures of a few hundred South Texas wells, plotted versus the measured depth of the well.  Since most wells are horizontal, the measured depth is far longer than the actual vertical depth – and it is true vertical depth which dictates temperature.  Therefore, we have placed a red line along the left hand side of the data points.  This red line represents the true vertical depth of wells in the region versus the temperature at each depth.  For example, at 5,000’ the temperature is 160 degrees F, at 10,000’ the temperature is 275 degrees F, and at 14,000’ the temperature is a blistering 350 degrees.  </a:t>
            </a:r>
          </a:p>
          <a:p>
            <a:endParaRPr lang="en-US" sz="1200" dirty="0"/>
          </a:p>
          <a:p>
            <a:r>
              <a:rPr lang="en-US" sz="1200" dirty="0" smtClean="0"/>
              <a:t>Downhole tools tend to work fine when temperatures do not exceed 250 degrees F, but sustained drilling at 325 degrees is the death of many directional drilling tools, drilling fluids and well logging devices.  Additionally, well completion equipment that can withstand those temperatures becomes extremely expensive.</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2972094189"/>
              </p:ext>
            </p:extLst>
          </p:nvPr>
        </p:nvGraphicFramePr>
        <p:xfrm>
          <a:off x="1524000" y="3178790"/>
          <a:ext cx="6019800" cy="32220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2972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Permian Basin: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43</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66346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Permian Basin</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44</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4273479005"/>
              </p:ext>
            </p:extLst>
          </p:nvPr>
        </p:nvGraphicFramePr>
        <p:xfrm>
          <a:off x="1447800" y="1417638"/>
          <a:ext cx="6766560" cy="3840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623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Leading Permian Operators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45</a:t>
            </a:fld>
            <a:endParaRPr lang="en-US"/>
          </a:p>
        </p:txBody>
      </p:sp>
      <p:sp>
        <p:nvSpPr>
          <p:cNvPr id="11" name="TextBox 10"/>
          <p:cNvSpPr txBox="1"/>
          <p:nvPr/>
        </p:nvSpPr>
        <p:spPr>
          <a:xfrm>
            <a:off x="457200" y="2057400"/>
            <a:ext cx="2362200" cy="3600986"/>
          </a:xfrm>
          <a:prstGeom prst="rect">
            <a:avLst/>
          </a:prstGeom>
          <a:noFill/>
        </p:spPr>
        <p:txBody>
          <a:bodyPr wrap="square" rtlCol="0">
            <a:spAutoFit/>
          </a:bodyPr>
          <a:lstStyle/>
          <a:p>
            <a:r>
              <a:rPr lang="en-US" sz="1200" dirty="0" smtClean="0"/>
              <a:t>Oilfield </a:t>
            </a:r>
            <a:r>
              <a:rPr lang="en-US" sz="1200" dirty="0" err="1" smtClean="0"/>
              <a:t>Logix</a:t>
            </a:r>
            <a:r>
              <a:rPr lang="en-US" sz="1200" dirty="0" smtClean="0"/>
              <a:t> has identified hundreds of oil and gas producers who have drilled wells in the Permian in the last three years.  Of these, 3 represent half of the new well drilling in the region – </a:t>
            </a:r>
            <a:r>
              <a:rPr lang="en-US" sz="1200" b="1" dirty="0" smtClean="0"/>
              <a:t>Apache, XTO Energy, </a:t>
            </a:r>
            <a:r>
              <a:rPr lang="en-US" sz="1200" dirty="0" smtClean="0"/>
              <a:t>and </a:t>
            </a:r>
            <a:r>
              <a:rPr lang="en-US" sz="1200" b="1" dirty="0" smtClean="0"/>
              <a:t>Athlon Energy</a:t>
            </a:r>
            <a:r>
              <a:rPr lang="en-US" sz="1200" dirty="0" smtClean="0"/>
              <a:t>. All three of these operators have seen a major increase in market share in the last year.</a:t>
            </a:r>
          </a:p>
          <a:p>
            <a:endParaRPr lang="en-US" sz="1200" dirty="0"/>
          </a:p>
          <a:p>
            <a:r>
              <a:rPr lang="en-US" sz="1200" dirty="0" smtClean="0"/>
              <a:t>Another 4 operators represent the next 25%.  These include </a:t>
            </a:r>
            <a:r>
              <a:rPr lang="en-US" sz="1200" b="1" dirty="0" smtClean="0"/>
              <a:t>Berry Oil, BC Operating, Endeavor, </a:t>
            </a:r>
            <a:r>
              <a:rPr lang="en-US" sz="1200" dirty="0" smtClean="0"/>
              <a:t>and </a:t>
            </a:r>
            <a:r>
              <a:rPr lang="en-US" sz="1200" b="1" dirty="0" smtClean="0"/>
              <a:t>Chesapeake</a:t>
            </a:r>
            <a:r>
              <a:rPr lang="en-US" sz="1200" dirty="0" smtClean="0"/>
              <a:t>.  The last quarter includes many smaller operators, as well as major operators like </a:t>
            </a:r>
            <a:r>
              <a:rPr lang="en-US" sz="1200" b="1" dirty="0" smtClean="0"/>
              <a:t>Anadarko</a:t>
            </a:r>
            <a:r>
              <a:rPr lang="en-US" sz="1200" dirty="0" smtClean="0"/>
              <a:t>.</a:t>
            </a:r>
            <a:endParaRPr lang="en-US" sz="1200" dirty="0"/>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9" name="Chart 8"/>
          <p:cNvGraphicFramePr/>
          <p:nvPr>
            <p:extLst>
              <p:ext uri="{D42A27DB-BD31-4B8C-83A1-F6EECF244321}">
                <p14:modId xmlns:p14="http://schemas.microsoft.com/office/powerpoint/2010/main" val="945912314"/>
              </p:ext>
            </p:extLst>
          </p:nvPr>
        </p:nvGraphicFramePr>
        <p:xfrm>
          <a:off x="2804160" y="1417638"/>
          <a:ext cx="60960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068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Permian:  Top Customer of Directional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46</a:t>
            </a:fld>
            <a:endParaRPr lang="en-US"/>
          </a:p>
        </p:txBody>
      </p:sp>
      <p:sp>
        <p:nvSpPr>
          <p:cNvPr id="7" name="TextBox 6"/>
          <p:cNvSpPr txBox="1"/>
          <p:nvPr/>
        </p:nvSpPr>
        <p:spPr>
          <a:xfrm>
            <a:off x="152400" y="2146280"/>
            <a:ext cx="2667000" cy="3416320"/>
          </a:xfrm>
          <a:prstGeom prst="rect">
            <a:avLst/>
          </a:prstGeom>
          <a:noFill/>
        </p:spPr>
        <p:txBody>
          <a:bodyPr wrap="square" rtlCol="0">
            <a:spAutoFit/>
          </a:bodyPr>
          <a:lstStyle/>
          <a:p>
            <a:r>
              <a:rPr lang="en-US" sz="1200" dirty="0" smtClean="0"/>
              <a:t>Here is the chart of the leading  directional customers.  </a:t>
            </a:r>
          </a:p>
          <a:p>
            <a:endParaRPr lang="en-US" sz="1200" dirty="0"/>
          </a:p>
          <a:p>
            <a:r>
              <a:rPr lang="en-US" sz="1200" dirty="0" smtClean="0"/>
              <a:t>From this chart we see that </a:t>
            </a:r>
            <a:r>
              <a:rPr lang="en-US" sz="1200" b="1" dirty="0" smtClean="0"/>
              <a:t>Chesapeake</a:t>
            </a:r>
            <a:r>
              <a:rPr lang="en-US" sz="1200" dirty="0" smtClean="0"/>
              <a:t> and </a:t>
            </a:r>
            <a:r>
              <a:rPr lang="en-US" sz="1200" b="1" dirty="0" smtClean="0"/>
              <a:t>Anadarko</a:t>
            </a:r>
            <a:r>
              <a:rPr lang="en-US" sz="1200" dirty="0" smtClean="0"/>
              <a:t> are the largest buyers of directional services in the basin, combining to represent about 40% of the demand. This is a combined 17% increase from last year.</a:t>
            </a:r>
          </a:p>
          <a:p>
            <a:endParaRPr lang="en-US" sz="1200" dirty="0"/>
          </a:p>
          <a:p>
            <a:r>
              <a:rPr lang="en-US" sz="1200" b="1" dirty="0" smtClean="0"/>
              <a:t>Apache</a:t>
            </a:r>
            <a:r>
              <a:rPr lang="en-US" sz="1200" dirty="0" smtClean="0"/>
              <a:t> and </a:t>
            </a:r>
            <a:r>
              <a:rPr lang="en-US" sz="1200" b="1" dirty="0" err="1" smtClean="0"/>
              <a:t>Callon</a:t>
            </a:r>
            <a:r>
              <a:rPr lang="en-US" sz="1200" dirty="0" smtClean="0"/>
              <a:t> make up the next 25%.</a:t>
            </a:r>
          </a:p>
          <a:p>
            <a:endParaRPr lang="en-US" sz="1200" dirty="0"/>
          </a:p>
          <a:p>
            <a:r>
              <a:rPr lang="en-US" sz="1200" dirty="0" smtClean="0"/>
              <a:t>As horizontal drilling grows in importance in West Texas and Southeastern New Mexico, more and more operators will be added to this list of customers.</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518264402"/>
              </p:ext>
            </p:extLst>
          </p:nvPr>
        </p:nvGraphicFramePr>
        <p:xfrm>
          <a:off x="2133600" y="1600200"/>
          <a:ext cx="6477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280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47</a:t>
            </a:fld>
            <a:endParaRPr lang="en-US"/>
          </a:p>
        </p:txBody>
      </p:sp>
      <p:sp>
        <p:nvSpPr>
          <p:cNvPr id="9" name="TextBox 8"/>
          <p:cNvSpPr txBox="1"/>
          <p:nvPr/>
        </p:nvSpPr>
        <p:spPr>
          <a:xfrm>
            <a:off x="5029200" y="1975614"/>
            <a:ext cx="3657600" cy="2862322"/>
          </a:xfrm>
          <a:prstGeom prst="rect">
            <a:avLst/>
          </a:prstGeom>
          <a:noFill/>
        </p:spPr>
        <p:txBody>
          <a:bodyPr wrap="square" rtlCol="0">
            <a:spAutoFit/>
          </a:bodyPr>
          <a:lstStyle/>
          <a:p>
            <a:r>
              <a:rPr lang="en-US" sz="1200" b="1" dirty="0" smtClean="0"/>
              <a:t>About $0.5 billion of the nation’s land directional drilling services market was in the Permian Basin in 2014. </a:t>
            </a:r>
            <a:r>
              <a:rPr lang="en-US" sz="1200" dirty="0" smtClean="0"/>
              <a:t>Despite drilling speeds rising and rental rates stable at best, the market is projected to fall through 2015 due to decreasing drilling activity.</a:t>
            </a:r>
          </a:p>
          <a:p>
            <a:endParaRPr lang="en-US" sz="1200" dirty="0"/>
          </a:p>
          <a:p>
            <a:r>
              <a:rPr lang="en-US" sz="1200" dirty="0" smtClean="0"/>
              <a:t>In 2012 - 2014 the leading directional driller in the region was Baker Hughes, followed by DDC, Schlumberger Pathfinder, Weatherford, and Archer/Great White. These five operators make up a little over half of the market.</a:t>
            </a:r>
          </a:p>
          <a:p>
            <a:endParaRPr lang="en-US" sz="1200" dirty="0"/>
          </a:p>
          <a:p>
            <a:r>
              <a:rPr lang="en-US" sz="1200" dirty="0" smtClean="0"/>
              <a:t>Our research has found ~20 directional companies working in the region.</a:t>
            </a:r>
            <a:endParaRPr lang="en-US" sz="1200" dirty="0"/>
          </a:p>
          <a:p>
            <a:endParaRPr lang="en-US" sz="1200" dirty="0" smtClean="0"/>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2" name="Chart 11"/>
          <p:cNvGraphicFramePr/>
          <p:nvPr>
            <p:extLst>
              <p:ext uri="{D42A27DB-BD31-4B8C-83A1-F6EECF244321}">
                <p14:modId xmlns:p14="http://schemas.microsoft.com/office/powerpoint/2010/main" val="2569223214"/>
              </p:ext>
            </p:extLst>
          </p:nvPr>
        </p:nvGraphicFramePr>
        <p:xfrm>
          <a:off x="518160" y="1600200"/>
          <a:ext cx="4038600" cy="381395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Permian:  Directional Drilling Market</a:t>
            </a:r>
            <a:endParaRPr lang="en-US" sz="3600" dirty="0"/>
          </a:p>
        </p:txBody>
      </p:sp>
    </p:spTree>
    <p:extLst>
      <p:ext uri="{BB962C8B-B14F-4D97-AF65-F5344CB8AC3E}">
        <p14:creationId xmlns:p14="http://schemas.microsoft.com/office/powerpoint/2010/main" val="3388674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48</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Permian:  Directional Market Share</a:t>
            </a:r>
            <a:endParaRPr lang="en-US" sz="3600" dirty="0"/>
          </a:p>
        </p:txBody>
      </p:sp>
      <p:graphicFrame>
        <p:nvGraphicFramePr>
          <p:cNvPr id="7" name="Chart 6"/>
          <p:cNvGraphicFramePr/>
          <p:nvPr>
            <p:extLst>
              <p:ext uri="{D42A27DB-BD31-4B8C-83A1-F6EECF244321}">
                <p14:modId xmlns:p14="http://schemas.microsoft.com/office/powerpoint/2010/main" val="21737741"/>
              </p:ext>
            </p:extLst>
          </p:nvPr>
        </p:nvGraphicFramePr>
        <p:xfrm>
          <a:off x="1981200" y="1600200"/>
          <a:ext cx="5325533"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2915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49</a:t>
            </a:fld>
            <a:endParaRPr lang="en-US"/>
          </a:p>
        </p:txBody>
      </p:sp>
      <p:sp>
        <p:nvSpPr>
          <p:cNvPr id="11" name="TextBox 10"/>
          <p:cNvSpPr txBox="1"/>
          <p:nvPr/>
        </p:nvSpPr>
        <p:spPr>
          <a:xfrm>
            <a:off x="381000" y="838200"/>
            <a:ext cx="8153400" cy="1200329"/>
          </a:xfrm>
          <a:prstGeom prst="rect">
            <a:avLst/>
          </a:prstGeom>
          <a:noFill/>
        </p:spPr>
        <p:txBody>
          <a:bodyPr wrap="square" rtlCol="0">
            <a:spAutoFit/>
          </a:bodyPr>
          <a:lstStyle/>
          <a:p>
            <a:r>
              <a:rPr lang="en-US" sz="1200" b="1" dirty="0" smtClean="0"/>
              <a:t>Most productive directional driller?  </a:t>
            </a:r>
            <a:r>
              <a:rPr lang="en-US" sz="1200" dirty="0" smtClean="0"/>
              <a:t>Our team analyzed several thousand days of directional drilling performance for about 20 directional drillers during the period 2011-2013.  The chart below shows the average number of directional feet drilled per day for the most active directional companies.  </a:t>
            </a:r>
            <a:r>
              <a:rPr lang="en-US" sz="1200" b="1" dirty="0" smtClean="0"/>
              <a:t>Archer/Great White </a:t>
            </a:r>
            <a:r>
              <a:rPr lang="en-US" sz="1200" dirty="0" smtClean="0"/>
              <a:t>is the most productive directional driller with about 1,600 feet of hole per day. Professional Directional is second at 1,100’ per day and MWD Solutions sits right at 1,000 feet of hole per day.  Drilling between 600’ and 1,000’ per day are </a:t>
            </a:r>
            <a:r>
              <a:rPr lang="en-US" sz="1200" b="1" dirty="0" smtClean="0"/>
              <a:t>Apache, Premier,</a:t>
            </a:r>
            <a:r>
              <a:rPr lang="en-US" sz="1200" dirty="0" smtClean="0"/>
              <a:t> and </a:t>
            </a:r>
            <a:r>
              <a:rPr lang="en-US" sz="1200" b="1" dirty="0" smtClean="0"/>
              <a:t>Scientific Drilling</a:t>
            </a:r>
            <a:r>
              <a:rPr lang="en-US" sz="1200" dirty="0" smtClean="0"/>
              <a:t>.  </a:t>
            </a:r>
            <a:r>
              <a:rPr lang="en-US" sz="1200" b="1" dirty="0" smtClean="0"/>
              <a:t>Baker Hughes, DDC, and SLB Pathfinder</a:t>
            </a:r>
            <a:r>
              <a:rPr lang="en-US" sz="1200" dirty="0" smtClean="0"/>
              <a:t> drill 200’ – 600’ per day. </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3526592057"/>
              </p:ext>
            </p:extLst>
          </p:nvPr>
        </p:nvGraphicFramePr>
        <p:xfrm>
          <a:off x="1295400" y="229539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89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Directional Drilling Market</a:t>
            </a:r>
            <a:endParaRPr lang="en-US" dirty="0"/>
          </a:p>
        </p:txBody>
      </p:sp>
      <p:graphicFrame>
        <p:nvGraphicFramePr>
          <p:cNvPr id="5" name="Chart 4"/>
          <p:cNvGraphicFramePr/>
          <p:nvPr>
            <p:extLst>
              <p:ext uri="{D42A27DB-BD31-4B8C-83A1-F6EECF244321}">
                <p14:modId xmlns:p14="http://schemas.microsoft.com/office/powerpoint/2010/main" val="357558764"/>
              </p:ext>
            </p:extLst>
          </p:nvPr>
        </p:nvGraphicFramePr>
        <p:xfrm>
          <a:off x="4419600" y="1397000"/>
          <a:ext cx="4419600" cy="485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563614860"/>
              </p:ext>
            </p:extLst>
          </p:nvPr>
        </p:nvGraphicFramePr>
        <p:xfrm>
          <a:off x="685800" y="1752600"/>
          <a:ext cx="3657600" cy="3599543"/>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ular Callout 6"/>
          <p:cNvSpPr/>
          <p:nvPr/>
        </p:nvSpPr>
        <p:spPr>
          <a:xfrm>
            <a:off x="609600" y="5610345"/>
            <a:ext cx="4191000" cy="1123712"/>
          </a:xfrm>
          <a:prstGeom prst="wedgeRoundRectCallout">
            <a:avLst>
              <a:gd name="adj1" fmla="val -20704"/>
              <a:gd name="adj2" fmla="val -90457"/>
              <a:gd name="adj3" fmla="val 16667"/>
            </a:avLst>
          </a:prstGeom>
          <a:solidFill>
            <a:schemeClr val="tx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smtClean="0">
                <a:solidFill>
                  <a:srgbClr val="FFFFFF"/>
                </a:solidFill>
              </a:rPr>
              <a:t>Directional drilling is only 4% of the total market, but remains a vital piece of the overall oilfield services market.  Directional drilling rises and falls along with the broader market.  This “inelasticity” indicates directional drilling services remains an essential and important tool for the industry. </a:t>
            </a:r>
            <a:endParaRPr lang="en-US" sz="1200" dirty="0">
              <a:solidFill>
                <a:srgbClr val="FFFFFF"/>
              </a:solidFill>
            </a:endParaRPr>
          </a:p>
        </p:txBody>
      </p:sp>
      <p:sp>
        <p:nvSpPr>
          <p:cNvPr id="9" name="Slide Number Placeholder 8"/>
          <p:cNvSpPr>
            <a:spLocks noGrp="1"/>
          </p:cNvSpPr>
          <p:nvPr>
            <p:ph type="sldNum" sz="quarter" idx="12"/>
          </p:nvPr>
        </p:nvSpPr>
        <p:spPr/>
        <p:txBody>
          <a:bodyPr/>
          <a:lstStyle/>
          <a:p>
            <a:fld id="{3C8971DC-D517-42D1-AB0F-F2D2A8239E17}" type="slidenum">
              <a:rPr lang="en-US" smtClean="0"/>
              <a:t>5</a:t>
            </a:fld>
            <a:endParaRPr lang="en-US"/>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6250006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50</a:t>
            </a:fld>
            <a:endParaRPr lang="en-US"/>
          </a:p>
        </p:txBody>
      </p:sp>
      <p:sp>
        <p:nvSpPr>
          <p:cNvPr id="10" name="TextBox 9"/>
          <p:cNvSpPr txBox="1"/>
          <p:nvPr/>
        </p:nvSpPr>
        <p:spPr>
          <a:xfrm>
            <a:off x="495300" y="762000"/>
            <a:ext cx="8153400" cy="1384995"/>
          </a:xfrm>
          <a:prstGeom prst="rect">
            <a:avLst/>
          </a:prstGeom>
          <a:noFill/>
        </p:spPr>
        <p:txBody>
          <a:bodyPr wrap="square" rtlCol="0">
            <a:spAutoFit/>
          </a:bodyPr>
          <a:lstStyle/>
          <a:p>
            <a:r>
              <a:rPr lang="en-US" sz="1200" b="1" dirty="0" smtClean="0"/>
              <a:t>The fastest E&amp;P company?  </a:t>
            </a:r>
            <a:r>
              <a:rPr lang="en-US" sz="1200" dirty="0" smtClean="0"/>
              <a:t>Our team analyzed the drilling speeds of several oil and gas producers drilling horizontal wells during the period 2012-2014 </a:t>
            </a:r>
            <a:r>
              <a:rPr lang="en-US" sz="1200" b="1" dirty="0" smtClean="0"/>
              <a:t>in the Permian Basin</a:t>
            </a:r>
            <a:r>
              <a:rPr lang="en-US" sz="1200" dirty="0" smtClean="0"/>
              <a:t>.  Two charts are below.  On the left is the average daily drilling speed in feet for the entire horizontal well.  For example, </a:t>
            </a:r>
            <a:r>
              <a:rPr lang="en-US" sz="1200" b="1" dirty="0" smtClean="0"/>
              <a:t>Juno Operating </a:t>
            </a:r>
            <a:r>
              <a:rPr lang="en-US" sz="1200" dirty="0" smtClean="0"/>
              <a:t>and </a:t>
            </a:r>
            <a:r>
              <a:rPr lang="en-US" sz="1200" b="1" dirty="0" smtClean="0"/>
              <a:t>Capstone </a:t>
            </a:r>
            <a:r>
              <a:rPr lang="en-US" sz="1200" dirty="0" smtClean="0"/>
              <a:t>both drilled over 1,000 feet per day.</a:t>
            </a:r>
          </a:p>
          <a:p>
            <a:endParaRPr lang="en-US" sz="1200" dirty="0"/>
          </a:p>
          <a:p>
            <a:r>
              <a:rPr lang="en-US" sz="1200" dirty="0" smtClean="0"/>
              <a:t>The right is the average daily drilling speed in feet for just the directional portion of the well…generally drilled in one run.  At the top of the list is Chesapeake Operating with ~1,200 feet per day. Followed by </a:t>
            </a:r>
            <a:r>
              <a:rPr lang="en-US" sz="1200" b="1" dirty="0" smtClean="0"/>
              <a:t>XTO Energy </a:t>
            </a:r>
            <a:r>
              <a:rPr lang="en-US" sz="1200" dirty="0" smtClean="0"/>
              <a:t>and </a:t>
            </a:r>
            <a:r>
              <a:rPr lang="en-US" sz="1200" b="1" dirty="0" smtClean="0"/>
              <a:t>Approach Operating </a:t>
            </a:r>
            <a:r>
              <a:rPr lang="en-US" sz="1200" dirty="0" smtClean="0"/>
              <a:t>with over 1,000’ per day.</a:t>
            </a: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2506829599"/>
              </p:ext>
            </p:extLst>
          </p:nvPr>
        </p:nvGraphicFramePr>
        <p:xfrm>
          <a:off x="0" y="2292350"/>
          <a:ext cx="47244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461509945"/>
              </p:ext>
            </p:extLst>
          </p:nvPr>
        </p:nvGraphicFramePr>
        <p:xfrm>
          <a:off x="4572000" y="2339086"/>
          <a:ext cx="426720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7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51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030147559"/>
              </p:ext>
            </p:extLst>
          </p:nvPr>
        </p:nvGraphicFramePr>
        <p:xfrm>
          <a:off x="990600" y="4267200"/>
          <a:ext cx="2743200" cy="1234440"/>
        </p:xfrm>
        <a:graphic>
          <a:graphicData uri="http://schemas.openxmlformats.org/drawingml/2006/table">
            <a:tbl>
              <a:tblPr firstRow="1" bandRow="1">
                <a:tableStyleId>{74C1A8A3-306A-4EB7-A6B1-4F7E0EB9C5D6}</a:tableStyleId>
              </a:tblPr>
              <a:tblGrid>
                <a:gridCol w="1371600"/>
                <a:gridCol w="13716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100" i="1" dirty="0" smtClean="0"/>
                        <a:t>2011</a:t>
                      </a:r>
                      <a:endParaRPr lang="en-US" sz="1100" i="1" dirty="0"/>
                    </a:p>
                  </a:txBody>
                  <a:tcPr/>
                </a:tc>
                <a:tc>
                  <a:txBody>
                    <a:bodyPr/>
                    <a:lstStyle/>
                    <a:p>
                      <a:pPr algn="ctr"/>
                      <a:r>
                        <a:rPr lang="en-US" sz="1100" i="1" dirty="0" smtClean="0"/>
                        <a:t>11</a:t>
                      </a:r>
                      <a:endParaRPr lang="en-US" sz="1100" i="1" dirty="0"/>
                    </a:p>
                  </a:txBody>
                  <a:tcPr/>
                </a:tc>
              </a:tr>
              <a:tr h="243840">
                <a:tc>
                  <a:txBody>
                    <a:bodyPr/>
                    <a:lstStyle/>
                    <a:p>
                      <a:r>
                        <a:rPr lang="en-US" sz="1100" i="1" dirty="0" smtClean="0"/>
                        <a:t>2012</a:t>
                      </a:r>
                      <a:endParaRPr lang="en-US" sz="1100" i="1" dirty="0"/>
                    </a:p>
                  </a:txBody>
                  <a:tcPr/>
                </a:tc>
                <a:tc>
                  <a:txBody>
                    <a:bodyPr/>
                    <a:lstStyle/>
                    <a:p>
                      <a:pPr algn="ctr"/>
                      <a:r>
                        <a:rPr lang="en-US" sz="1100" i="1" dirty="0" smtClean="0"/>
                        <a:t>15</a:t>
                      </a:r>
                      <a:endParaRPr lang="en-US" sz="1100" i="1" dirty="0"/>
                    </a:p>
                  </a:txBody>
                  <a:tcPr/>
                </a:tc>
              </a:tr>
              <a:tr h="243840">
                <a:tc>
                  <a:txBody>
                    <a:bodyPr/>
                    <a:lstStyle/>
                    <a:p>
                      <a:r>
                        <a:rPr lang="en-US" sz="1100" i="1" dirty="0" smtClean="0"/>
                        <a:t>2013</a:t>
                      </a:r>
                      <a:endParaRPr lang="en-US" sz="1100" i="1" dirty="0"/>
                    </a:p>
                  </a:txBody>
                  <a:tcPr/>
                </a:tc>
                <a:tc>
                  <a:txBody>
                    <a:bodyPr/>
                    <a:lstStyle/>
                    <a:p>
                      <a:pPr algn="ctr"/>
                      <a:r>
                        <a:rPr lang="en-US" sz="1100" i="1" dirty="0" smtClean="0"/>
                        <a:t>13</a:t>
                      </a:r>
                      <a:endParaRPr lang="en-US" sz="1100" i="1" dirty="0"/>
                    </a:p>
                  </a:txBody>
                  <a:tcPr/>
                </a:tc>
              </a:tr>
            </a:tbl>
          </a:graphicData>
        </a:graphic>
      </p:graphicFrame>
      <p:sp>
        <p:nvSpPr>
          <p:cNvPr id="9" name="TextBox 8"/>
          <p:cNvSpPr txBox="1"/>
          <p:nvPr/>
        </p:nvSpPr>
        <p:spPr>
          <a:xfrm>
            <a:off x="457200" y="1692276"/>
            <a:ext cx="3810000" cy="1938992"/>
          </a:xfrm>
          <a:prstGeom prst="rect">
            <a:avLst/>
          </a:prstGeom>
          <a:noFill/>
        </p:spPr>
        <p:txBody>
          <a:bodyPr wrap="square" rtlCol="0">
            <a:spAutoFit/>
          </a:bodyPr>
          <a:lstStyle/>
          <a:p>
            <a:r>
              <a:rPr lang="en-US" sz="1200" b="1" dirty="0" smtClean="0"/>
              <a:t>The number of days a directional drilling system is in the hole </a:t>
            </a:r>
            <a:r>
              <a:rPr lang="en-US" sz="1200" dirty="0" smtClean="0"/>
              <a:t>is rising in the Permian Basin.  This is one of the few basins where days-in-hole is rising.  Horizontal drilling in the basin is fairly new and operators are still experimenting with the proper configuration and drilling type.</a:t>
            </a:r>
          </a:p>
          <a:p>
            <a:endParaRPr lang="en-US" sz="1200" dirty="0"/>
          </a:p>
          <a:p>
            <a:r>
              <a:rPr lang="en-US" sz="1200" dirty="0" smtClean="0"/>
              <a:t>Our research indicates that days-to-drill directionally is around 13 currently, although we would expect that number to fall as horizontal drilling in the field matures.</a:t>
            </a:r>
          </a:p>
        </p:txBody>
      </p:sp>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2807195683"/>
              </p:ext>
            </p:extLst>
          </p:nvPr>
        </p:nvGraphicFramePr>
        <p:xfrm>
          <a:off x="4876800" y="1579299"/>
          <a:ext cx="3581400" cy="410393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304800" y="274638"/>
            <a:ext cx="8534400" cy="1143000"/>
          </a:xfrm>
        </p:spPr>
        <p:txBody>
          <a:bodyPr>
            <a:normAutofit/>
          </a:bodyPr>
          <a:lstStyle/>
          <a:p>
            <a:r>
              <a:rPr lang="en-US" sz="3600" dirty="0" smtClean="0"/>
              <a:t>Permian: Directional Days in the Hole</a:t>
            </a:r>
            <a:endParaRPr lang="en-US" sz="3600" dirty="0"/>
          </a:p>
        </p:txBody>
      </p:sp>
    </p:spTree>
    <p:extLst>
      <p:ext uri="{BB962C8B-B14F-4D97-AF65-F5344CB8AC3E}">
        <p14:creationId xmlns:p14="http://schemas.microsoft.com/office/powerpoint/2010/main" val="3515623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52</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2238517995"/>
              </p:ext>
            </p:extLst>
          </p:nvPr>
        </p:nvGraphicFramePr>
        <p:xfrm>
          <a:off x="1371600" y="2819400"/>
          <a:ext cx="6248400" cy="3683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7700" y="1422737"/>
            <a:ext cx="7848600" cy="1015663"/>
          </a:xfrm>
          <a:prstGeom prst="rect">
            <a:avLst/>
          </a:prstGeom>
          <a:noFill/>
        </p:spPr>
        <p:txBody>
          <a:bodyPr wrap="square" rtlCol="0">
            <a:spAutoFit/>
          </a:bodyPr>
          <a:lstStyle/>
          <a:p>
            <a:r>
              <a:rPr lang="en-US" sz="1200" b="1" dirty="0" smtClean="0"/>
              <a:t>The chart below shows the distribution of the number of directional drilling days per well. </a:t>
            </a:r>
            <a:r>
              <a:rPr lang="en-US" sz="1200" dirty="0" smtClean="0"/>
              <a:t>This is the same data as the previous charts, just displayed in a way that clearly shows the concentration of data around a specific range of values. Days-in-the-hole for 2012 – 2014 tend to range from ~6 – 17 days in the Permian Basin. Directional drilling days-in-the-hole are significantly lower in this region due to the greater popularity of vertical wells. Horizontal wells still are not as deep as other areas.</a:t>
            </a:r>
            <a:endParaRPr lang="en-US" sz="1200" b="1" dirty="0"/>
          </a:p>
        </p:txBody>
      </p:sp>
      <p:sp>
        <p:nvSpPr>
          <p:cNvPr id="8" name="Title 1"/>
          <p:cNvSpPr>
            <a:spLocks noGrp="1"/>
          </p:cNvSpPr>
          <p:nvPr>
            <p:ph type="title"/>
          </p:nvPr>
        </p:nvSpPr>
        <p:spPr>
          <a:xfrm>
            <a:off x="304800" y="274638"/>
            <a:ext cx="8534400" cy="1143000"/>
          </a:xfrm>
        </p:spPr>
        <p:txBody>
          <a:bodyPr>
            <a:normAutofit/>
          </a:bodyPr>
          <a:lstStyle/>
          <a:p>
            <a:r>
              <a:rPr lang="en-US" sz="3600" dirty="0" smtClean="0"/>
              <a:t>Permian:  Directional Days Per Well</a:t>
            </a:r>
            <a:endParaRPr lang="en-US" sz="3600" dirty="0"/>
          </a:p>
        </p:txBody>
      </p:sp>
    </p:spTree>
    <p:extLst>
      <p:ext uri="{BB962C8B-B14F-4D97-AF65-F5344CB8AC3E}">
        <p14:creationId xmlns:p14="http://schemas.microsoft.com/office/powerpoint/2010/main" val="1153526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Permian: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53</a:t>
            </a:fld>
            <a:endParaRPr lang="en-US"/>
          </a:p>
        </p:txBody>
      </p:sp>
      <p:sp>
        <p:nvSpPr>
          <p:cNvPr id="9" name="TextBox 8"/>
          <p:cNvSpPr txBox="1"/>
          <p:nvPr/>
        </p:nvSpPr>
        <p:spPr>
          <a:xfrm>
            <a:off x="304800" y="1176992"/>
            <a:ext cx="4953000" cy="1938992"/>
          </a:xfrm>
          <a:prstGeom prst="rect">
            <a:avLst/>
          </a:prstGeom>
          <a:noFill/>
        </p:spPr>
        <p:txBody>
          <a:bodyPr wrap="square" rtlCol="0">
            <a:spAutoFit/>
          </a:bodyPr>
          <a:lstStyle/>
          <a:p>
            <a:r>
              <a:rPr lang="en-US" sz="1200" b="1" dirty="0" smtClean="0"/>
              <a:t>Lateral Length </a:t>
            </a:r>
            <a:r>
              <a:rPr lang="en-US" sz="1200" dirty="0" smtClean="0"/>
              <a:t>of horizontal wells has been getting longer each year.  In 2011 the average length was ~3,500’ and in 2012 the length averaged ~4,000’.</a:t>
            </a:r>
          </a:p>
          <a:p>
            <a:endParaRPr lang="en-US" sz="1200" dirty="0"/>
          </a:p>
          <a:p>
            <a:r>
              <a:rPr lang="en-US" sz="1200" dirty="0" smtClean="0"/>
              <a:t>Operators are experimenting with longer and longer laterals.  Researchers found some laterals approaching </a:t>
            </a:r>
            <a:r>
              <a:rPr lang="en-US" sz="1200" dirty="0"/>
              <a:t>7</a:t>
            </a:r>
            <a:r>
              <a:rPr lang="en-US" sz="1200" dirty="0" smtClean="0"/>
              <a:t>,000’, particularly in parts of the Permian that abut the Eagle Ford play.</a:t>
            </a:r>
          </a:p>
          <a:p>
            <a:endParaRPr lang="en-US" sz="1200" dirty="0"/>
          </a:p>
          <a:p>
            <a:r>
              <a:rPr lang="en-US" sz="1200" dirty="0" smtClean="0"/>
              <a:t>We think it is reasonable to assume that Permian Basin lateral lengths will continue to increase over the next few years, ultimately ranging from 4,000’ to 5,500’.</a:t>
            </a:r>
          </a:p>
        </p:txBody>
      </p:sp>
      <p:graphicFrame>
        <p:nvGraphicFramePr>
          <p:cNvPr id="12" name="Table 11"/>
          <p:cNvGraphicFramePr>
            <a:graphicFrameLocks noGrp="1"/>
          </p:cNvGraphicFramePr>
          <p:nvPr>
            <p:extLst>
              <p:ext uri="{D42A27DB-BD31-4B8C-83A1-F6EECF244321}">
                <p14:modId xmlns:p14="http://schemas.microsoft.com/office/powerpoint/2010/main" val="2514326006"/>
              </p:ext>
            </p:extLst>
          </p:nvPr>
        </p:nvGraphicFramePr>
        <p:xfrm>
          <a:off x="5486400" y="1295400"/>
          <a:ext cx="3352800" cy="1234440"/>
        </p:xfrm>
        <a:graphic>
          <a:graphicData uri="http://schemas.openxmlformats.org/drawingml/2006/table">
            <a:tbl>
              <a:tblPr firstRow="1" bandRow="1">
                <a:tableStyleId>{74C1A8A3-306A-4EB7-A6B1-4F7E0EB9C5D6}</a:tableStyleId>
              </a:tblPr>
              <a:tblGrid>
                <a:gridCol w="1676400"/>
                <a:gridCol w="16764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Completed Length of HW</a:t>
                      </a:r>
                      <a:endParaRPr lang="en-US" sz="1200" dirty="0"/>
                    </a:p>
                  </a:txBody>
                  <a:tcPr/>
                </a:tc>
              </a:tr>
              <a:tr h="243840">
                <a:tc>
                  <a:txBody>
                    <a:bodyPr/>
                    <a:lstStyle/>
                    <a:p>
                      <a:r>
                        <a:rPr lang="en-US" sz="1100" i="1" dirty="0" smtClean="0"/>
                        <a:t>2011</a:t>
                      </a:r>
                      <a:endParaRPr lang="en-US" sz="1100" i="1" dirty="0"/>
                    </a:p>
                  </a:txBody>
                  <a:tcPr/>
                </a:tc>
                <a:tc>
                  <a:txBody>
                    <a:bodyPr/>
                    <a:lstStyle/>
                    <a:p>
                      <a:pPr algn="ctr"/>
                      <a:r>
                        <a:rPr lang="en-US" sz="1100" i="1" dirty="0" smtClean="0"/>
                        <a:t>3,500’</a:t>
                      </a:r>
                    </a:p>
                  </a:txBody>
                  <a:tcPr/>
                </a:tc>
              </a:tr>
              <a:tr h="243840">
                <a:tc>
                  <a:txBody>
                    <a:bodyPr/>
                    <a:lstStyle/>
                    <a:p>
                      <a:r>
                        <a:rPr lang="en-US" sz="1100" i="1" dirty="0" smtClean="0"/>
                        <a:t>2012</a:t>
                      </a:r>
                      <a:endParaRPr lang="en-US" sz="1100" i="1" dirty="0"/>
                    </a:p>
                  </a:txBody>
                  <a:tcPr/>
                </a:tc>
                <a:tc>
                  <a:txBody>
                    <a:bodyPr/>
                    <a:lstStyle/>
                    <a:p>
                      <a:pPr algn="ctr"/>
                      <a:r>
                        <a:rPr lang="en-US" sz="1100" i="1" dirty="0" smtClean="0"/>
                        <a:t>3,900’</a:t>
                      </a:r>
                      <a:endParaRPr lang="en-US" sz="1100" i="1" dirty="0"/>
                    </a:p>
                  </a:txBody>
                  <a:tcPr/>
                </a:tc>
              </a:tr>
              <a:tr h="243840">
                <a:tc>
                  <a:txBody>
                    <a:bodyPr/>
                    <a:lstStyle/>
                    <a:p>
                      <a:r>
                        <a:rPr lang="en-US" sz="1100" i="1" dirty="0" smtClean="0"/>
                        <a:t>2013</a:t>
                      </a:r>
                      <a:endParaRPr lang="en-US" sz="1100" i="1" dirty="0"/>
                    </a:p>
                  </a:txBody>
                  <a:tcPr/>
                </a:tc>
                <a:tc>
                  <a:txBody>
                    <a:bodyPr/>
                    <a:lstStyle/>
                    <a:p>
                      <a:pPr algn="ctr"/>
                      <a:r>
                        <a:rPr lang="en-US" sz="1100" i="1" dirty="0" smtClean="0"/>
                        <a:t>4,200’</a:t>
                      </a:r>
                      <a:endParaRPr lang="en-US" sz="1100" i="1" dirty="0"/>
                    </a:p>
                  </a:txBody>
                  <a:tcPr/>
                </a:tc>
              </a:tr>
            </a:tbl>
          </a:graphicData>
        </a:graphic>
      </p:graphicFrame>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764945378"/>
              </p:ext>
            </p:extLst>
          </p:nvPr>
        </p:nvGraphicFramePr>
        <p:xfrm>
          <a:off x="1447800" y="3200400"/>
          <a:ext cx="6096000" cy="3379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240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Permian:  Directional Feet per Well</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54</a:t>
            </a:fld>
            <a:endParaRPr lang="en-US"/>
          </a:p>
        </p:txBody>
      </p:sp>
      <p:sp>
        <p:nvSpPr>
          <p:cNvPr id="9" name="TextBox 8"/>
          <p:cNvSpPr txBox="1"/>
          <p:nvPr/>
        </p:nvSpPr>
        <p:spPr>
          <a:xfrm>
            <a:off x="338328" y="1417638"/>
            <a:ext cx="8382000" cy="1384995"/>
          </a:xfrm>
          <a:prstGeom prst="rect">
            <a:avLst/>
          </a:prstGeom>
          <a:noFill/>
        </p:spPr>
        <p:txBody>
          <a:bodyPr wrap="square" rtlCol="0">
            <a:spAutoFit/>
          </a:bodyPr>
          <a:lstStyle/>
          <a:p>
            <a:r>
              <a:rPr lang="en-US" sz="1200" b="1" dirty="0" smtClean="0"/>
              <a:t>The number of feet drilled directionally in each well is greater than the horizontal length </a:t>
            </a:r>
            <a:r>
              <a:rPr lang="en-US" sz="1200" dirty="0" smtClean="0"/>
              <a:t>due to the need to drill a curve or some other trajectory to place the wellbore in the desired portion of the reservoir.  </a:t>
            </a:r>
          </a:p>
          <a:p>
            <a:endParaRPr lang="en-US" sz="1200" dirty="0"/>
          </a:p>
          <a:p>
            <a:r>
              <a:rPr lang="en-US" sz="1200" dirty="0" smtClean="0"/>
              <a:t>The chart below analyzes the drilling paths of horizontal Permian wells drilled in 2012 and 2013.  There are fewer data points in this region, especially in 2013, but this distribution succeeds in showing the total directional feet for smaller and larger horizontal wells. Those on the low end might have between 4,000 and 9,000 directional feet.  The larger horizontal wells could be anywhere between 11,000 and 16,000 directional feet.</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6" name="Chart 5"/>
          <p:cNvGraphicFramePr/>
          <p:nvPr>
            <p:extLst>
              <p:ext uri="{D42A27DB-BD31-4B8C-83A1-F6EECF244321}">
                <p14:modId xmlns:p14="http://schemas.microsoft.com/office/powerpoint/2010/main" val="2457524592"/>
              </p:ext>
            </p:extLst>
          </p:nvPr>
        </p:nvGraphicFramePr>
        <p:xfrm>
          <a:off x="1481328" y="29718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56877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C2697C-879D-489E-A833-0AA2C915D146}" type="slidenum">
              <a:rPr lang="en-US" smtClean="0"/>
              <a:t>55</a:t>
            </a:fld>
            <a:endParaRPr lang="en-US"/>
          </a:p>
        </p:txBody>
      </p:sp>
      <p:sp>
        <p:nvSpPr>
          <p:cNvPr id="7"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TextBox 8"/>
          <p:cNvSpPr txBox="1"/>
          <p:nvPr/>
        </p:nvSpPr>
        <p:spPr>
          <a:xfrm>
            <a:off x="304800" y="1249740"/>
            <a:ext cx="8458200" cy="1569660"/>
          </a:xfrm>
          <a:prstGeom prst="rect">
            <a:avLst/>
          </a:prstGeom>
          <a:noFill/>
        </p:spPr>
        <p:txBody>
          <a:bodyPr wrap="square" rtlCol="0">
            <a:spAutoFit/>
          </a:bodyPr>
          <a:lstStyle/>
          <a:p>
            <a:r>
              <a:rPr lang="en-US" sz="1200" b="1" dirty="0" smtClean="0"/>
              <a:t>Bottom hole temperatures </a:t>
            </a:r>
            <a:r>
              <a:rPr lang="en-US" sz="1200" dirty="0" smtClean="0"/>
              <a:t>in the Permian Basin are benign.  The chart below plots the bottom hole temperatures of several hundred Permian Basin wells, plotted versus the vertical depth of the well.  </a:t>
            </a:r>
          </a:p>
          <a:p>
            <a:endParaRPr lang="en-US" sz="1200" dirty="0"/>
          </a:p>
          <a:p>
            <a:r>
              <a:rPr lang="en-US" sz="1200" dirty="0" smtClean="0"/>
              <a:t>Bottom hole temperature in the Permian is best represented by a gradual power function.  For example, at 4,000’ the temperature is 110 degrees F, at 8,000’ the temperature is 155 degrees F, and at 12,000’ the temperature is 200 degrees F.  </a:t>
            </a:r>
          </a:p>
          <a:p>
            <a:endParaRPr lang="en-US" sz="1200" dirty="0"/>
          </a:p>
          <a:p>
            <a:r>
              <a:rPr lang="en-US" sz="1200" dirty="0" smtClean="0"/>
              <a:t>Notice the cluster of well temperatures at 7,000-9,000 feet.  These are all horizontal wells that have a total depth of about 15,000 feet. Very few wells in the Permian are drilled with vertical depths greater than 12,000’.</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3017475409"/>
              </p:ext>
            </p:extLst>
          </p:nvPr>
        </p:nvGraphicFramePr>
        <p:xfrm>
          <a:off x="1524000" y="2743200"/>
          <a:ext cx="6019800" cy="345182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304800" y="274638"/>
            <a:ext cx="8534400" cy="1143000"/>
          </a:xfrm>
        </p:spPr>
        <p:txBody>
          <a:bodyPr>
            <a:normAutofit/>
          </a:bodyPr>
          <a:lstStyle/>
          <a:p>
            <a:r>
              <a:rPr lang="en-US" sz="3600" dirty="0" smtClean="0"/>
              <a:t>Permian:  Bottom Hole Temperatures</a:t>
            </a:r>
            <a:endParaRPr lang="en-US" sz="3600" dirty="0"/>
          </a:p>
        </p:txBody>
      </p:sp>
    </p:spTree>
    <p:extLst>
      <p:ext uri="{BB962C8B-B14F-4D97-AF65-F5344CB8AC3E}">
        <p14:creationId xmlns:p14="http://schemas.microsoft.com/office/powerpoint/2010/main" val="883362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MidContinent: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56</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66346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MidContinent</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57</a:t>
            </a:fld>
            <a:endParaRPr lang="en-US"/>
          </a:p>
        </p:txBody>
      </p:sp>
      <p:sp>
        <p:nvSpPr>
          <p:cNvPr id="8" name="TextBox 7"/>
          <p:cNvSpPr txBox="1"/>
          <p:nvPr/>
        </p:nvSpPr>
        <p:spPr>
          <a:xfrm>
            <a:off x="381000" y="1741944"/>
            <a:ext cx="8153400" cy="2677656"/>
          </a:xfrm>
          <a:prstGeom prst="rect">
            <a:avLst/>
          </a:prstGeom>
          <a:noFill/>
        </p:spPr>
        <p:txBody>
          <a:bodyPr wrap="square" rtlCol="0">
            <a:spAutoFit/>
          </a:bodyPr>
          <a:lstStyle/>
          <a:p>
            <a:r>
              <a:rPr lang="en-US" sz="1200" dirty="0">
                <a:latin typeface="Calibri" pitchFamily="34" charset="0"/>
                <a:cs typeface="Times New Roman" pitchFamily="18" charset="0"/>
              </a:rPr>
              <a:t>The Mid Continent spans a region including </a:t>
            </a:r>
            <a:r>
              <a:rPr lang="en-US" sz="1200" b="1" dirty="0">
                <a:latin typeface="Calibri" pitchFamily="34" charset="0"/>
                <a:cs typeface="Times New Roman" pitchFamily="18" charset="0"/>
              </a:rPr>
              <a:t>Western Oklahoma, the Texas Panhandle, and Kansas</a:t>
            </a:r>
            <a:r>
              <a:rPr lang="en-US" sz="1200" dirty="0">
                <a:latin typeface="Calibri" pitchFamily="34" charset="0"/>
                <a:cs typeface="Times New Roman" pitchFamily="18" charset="0"/>
              </a:rPr>
              <a:t>.  </a:t>
            </a:r>
            <a:r>
              <a:rPr lang="en-US" sz="1200" dirty="0" smtClean="0">
                <a:latin typeface="Calibri" pitchFamily="34" charset="0"/>
                <a:cs typeface="Times New Roman" pitchFamily="18" charset="0"/>
              </a:rPr>
              <a:t>And while gas well drilling is depressed in </a:t>
            </a:r>
            <a:r>
              <a:rPr lang="en-US" sz="1200" b="1" dirty="0" smtClean="0">
                <a:latin typeface="Calibri" pitchFamily="34" charset="0"/>
                <a:cs typeface="Times New Roman" pitchFamily="18" charset="0"/>
              </a:rPr>
              <a:t>North Texas</a:t>
            </a:r>
            <a:r>
              <a:rPr lang="en-US" sz="1200" dirty="0" smtClean="0">
                <a:latin typeface="Calibri" pitchFamily="34" charset="0"/>
                <a:cs typeface="Times New Roman" pitchFamily="18" charset="0"/>
              </a:rPr>
              <a:t>, we are including that play as well.  The </a:t>
            </a:r>
            <a:r>
              <a:rPr lang="en-US" sz="1200" dirty="0">
                <a:latin typeface="Calibri" pitchFamily="34" charset="0"/>
                <a:cs typeface="Times New Roman" pitchFamily="18" charset="0"/>
              </a:rPr>
              <a:t>area is the site of much production from both deep and shallow conventional reservoirs as well as some emerging unconventional plays:</a:t>
            </a:r>
          </a:p>
          <a:p>
            <a:endParaRPr lang="en-US" sz="1200" dirty="0">
              <a:latin typeface="Calibri" pitchFamily="34" charset="0"/>
              <a:cs typeface="Times New Roman" pitchFamily="18" charset="0"/>
            </a:endParaRPr>
          </a:p>
          <a:p>
            <a:r>
              <a:rPr lang="en-US" sz="1200" b="1" dirty="0">
                <a:latin typeface="Calibri" pitchFamily="34" charset="0"/>
                <a:cs typeface="Times New Roman" pitchFamily="18" charset="0"/>
              </a:rPr>
              <a:t>Granite Wash</a:t>
            </a:r>
            <a:r>
              <a:rPr lang="en-US" sz="1200" dirty="0">
                <a:latin typeface="Calibri" pitchFamily="34" charset="0"/>
                <a:cs typeface="Times New Roman" pitchFamily="18" charset="0"/>
              </a:rPr>
              <a:t>:  Tight oil formation located in western Oklahoma and the Texas panhandle.  It produces oil, gas, and liquids-rich gas. </a:t>
            </a:r>
            <a:r>
              <a:rPr lang="en-US" sz="1200" dirty="0" smtClean="0">
                <a:latin typeface="Calibri" pitchFamily="34" charset="0"/>
                <a:cs typeface="Times New Roman" pitchFamily="18" charset="0"/>
              </a:rPr>
              <a:t>Key </a:t>
            </a:r>
            <a:r>
              <a:rPr lang="en-US" sz="1200" dirty="0">
                <a:latin typeface="Calibri" pitchFamily="34" charset="0"/>
                <a:cs typeface="Times New Roman" pitchFamily="18" charset="0"/>
              </a:rPr>
              <a:t>operators in the area include Chesapeake, Apache, Devon, and </a:t>
            </a:r>
            <a:r>
              <a:rPr lang="en-US" sz="1200" dirty="0" err="1">
                <a:latin typeface="Calibri" pitchFamily="34" charset="0"/>
                <a:cs typeface="Times New Roman" pitchFamily="18" charset="0"/>
              </a:rPr>
              <a:t>Cimarex</a:t>
            </a:r>
            <a:r>
              <a:rPr lang="en-US" sz="1200" dirty="0">
                <a:latin typeface="Calibri" pitchFamily="34" charset="0"/>
                <a:cs typeface="Times New Roman" pitchFamily="18" charset="0"/>
              </a:rPr>
              <a:t>.</a:t>
            </a:r>
          </a:p>
          <a:p>
            <a:endParaRPr lang="en-US" sz="1200" dirty="0">
              <a:latin typeface="Calibri" pitchFamily="34" charset="0"/>
              <a:cs typeface="Times New Roman" pitchFamily="18" charset="0"/>
            </a:endParaRPr>
          </a:p>
          <a:p>
            <a:r>
              <a:rPr lang="en-US" sz="1200" b="1" dirty="0">
                <a:latin typeface="Calibri" pitchFamily="34" charset="0"/>
                <a:cs typeface="Times New Roman" pitchFamily="18" charset="0"/>
              </a:rPr>
              <a:t>Mississippi Lime</a:t>
            </a:r>
            <a:r>
              <a:rPr lang="en-US" sz="1200" dirty="0">
                <a:latin typeface="Calibri" pitchFamily="34" charset="0"/>
                <a:cs typeface="Times New Roman" pitchFamily="18" charset="0"/>
              </a:rPr>
              <a:t>: Tight oil formation centered along the Oklahoma-Kansas border.</a:t>
            </a: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Drilling activity is </a:t>
            </a:r>
            <a:r>
              <a:rPr lang="en-US" sz="1200" dirty="0" smtClean="0">
                <a:latin typeface="Calibri" pitchFamily="34" charset="0"/>
                <a:cs typeface="Times New Roman" pitchFamily="18" charset="0"/>
              </a:rPr>
              <a:t>split </a:t>
            </a:r>
            <a:r>
              <a:rPr lang="en-US" sz="1200" dirty="0">
                <a:latin typeface="Calibri" pitchFamily="34" charset="0"/>
                <a:cs typeface="Times New Roman" pitchFamily="18" charset="0"/>
              </a:rPr>
              <a:t>about 50:50 between oil and gas in this market.  Average drilling and completion costs in this market are estimated to range from $4.0-$5.0 million per well; average </a:t>
            </a:r>
            <a:r>
              <a:rPr lang="en-US" sz="1200" dirty="0" smtClean="0">
                <a:latin typeface="Calibri" pitchFamily="34" charset="0"/>
                <a:cs typeface="Times New Roman" pitchFamily="18" charset="0"/>
              </a:rPr>
              <a:t>measured depth </a:t>
            </a:r>
            <a:r>
              <a:rPr lang="en-US" sz="1200" dirty="0">
                <a:latin typeface="Calibri" pitchFamily="34" charset="0"/>
                <a:cs typeface="Times New Roman" pitchFamily="18" charset="0"/>
              </a:rPr>
              <a:t>is ~13,500 feet.  </a:t>
            </a: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Horizontal drilling currently accounts for over 80% of the rig activity in the Mid Continent </a:t>
            </a:r>
            <a:r>
              <a:rPr lang="en-US" sz="1200" dirty="0" smtClean="0">
                <a:latin typeface="Calibri" pitchFamily="34" charset="0"/>
                <a:cs typeface="Times New Roman" pitchFamily="18" charset="0"/>
              </a:rPr>
              <a:t>market.  </a:t>
            </a:r>
            <a:r>
              <a:rPr lang="en-US" sz="1200" dirty="0">
                <a:latin typeface="Calibri" pitchFamily="34" charset="0"/>
                <a:cs typeface="Times New Roman" pitchFamily="18" charset="0"/>
              </a:rPr>
              <a:t>Most wells require multi-stage frac jobs in order to produce commercial quantities of </a:t>
            </a:r>
            <a:r>
              <a:rPr lang="en-US" sz="1200" dirty="0" smtClean="0">
                <a:latin typeface="Calibri" pitchFamily="34" charset="0"/>
                <a:cs typeface="Times New Roman" pitchFamily="18" charset="0"/>
              </a:rPr>
              <a:t>hydrocarbon.</a:t>
            </a:r>
            <a:endParaRPr lang="en-US" sz="1200" dirty="0">
              <a:latin typeface="Calibri" pitchFamily="34" charset="0"/>
              <a:cs typeface="Times New Roman" pitchFamily="18" charset="0"/>
            </a:endParaRP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360827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MidContinent</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58</a:t>
            </a:fld>
            <a:endParaRPr lang="en-US"/>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77001174"/>
              </p:ext>
            </p:extLst>
          </p:nvPr>
        </p:nvGraphicFramePr>
        <p:xfrm>
          <a:off x="1752600" y="1600200"/>
          <a:ext cx="6400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8883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59</a:t>
            </a:fld>
            <a:endParaRPr lang="en-US"/>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Top MidContinent Operators</a:t>
            </a:r>
            <a:endParaRPr lang="en-US" sz="3600" dirty="0"/>
          </a:p>
        </p:txBody>
      </p:sp>
      <p:sp>
        <p:nvSpPr>
          <p:cNvPr id="8" name="TextBox 7"/>
          <p:cNvSpPr txBox="1"/>
          <p:nvPr/>
        </p:nvSpPr>
        <p:spPr>
          <a:xfrm>
            <a:off x="457200" y="1417638"/>
            <a:ext cx="2362200" cy="4524315"/>
          </a:xfrm>
          <a:prstGeom prst="rect">
            <a:avLst/>
          </a:prstGeom>
          <a:noFill/>
        </p:spPr>
        <p:txBody>
          <a:bodyPr wrap="square" rtlCol="0">
            <a:spAutoFit/>
          </a:bodyPr>
          <a:lstStyle/>
          <a:p>
            <a:r>
              <a:rPr lang="en-US" sz="1200" dirty="0" smtClean="0"/>
              <a:t>Drilling is quite diverse in the extremely large MidContinent region.  Shallow horizontal wells in Arkansas and Eastern Oklahoma are grouped with deep Granite Wash horizontal wells and Barnett Shale wells and deep vertical gas wells…  </a:t>
            </a:r>
          </a:p>
          <a:p>
            <a:endParaRPr lang="en-US" sz="1200" dirty="0"/>
          </a:p>
          <a:p>
            <a:r>
              <a:rPr lang="en-US" sz="1200" dirty="0" smtClean="0"/>
              <a:t>In the end, </a:t>
            </a:r>
            <a:r>
              <a:rPr lang="en-US" sz="1200" b="1" dirty="0" err="1" smtClean="0"/>
              <a:t>Sandridge</a:t>
            </a:r>
            <a:r>
              <a:rPr lang="en-US" sz="1200" b="1" dirty="0"/>
              <a:t>,</a:t>
            </a:r>
            <a:r>
              <a:rPr lang="en-US" sz="1200" b="1" dirty="0" smtClean="0"/>
              <a:t> Chesapeake</a:t>
            </a:r>
            <a:r>
              <a:rPr lang="en-US" sz="1200" dirty="0" smtClean="0"/>
              <a:t>, and </a:t>
            </a:r>
            <a:r>
              <a:rPr lang="en-US" sz="1200" b="1" dirty="0" smtClean="0"/>
              <a:t>Devon</a:t>
            </a:r>
            <a:r>
              <a:rPr lang="en-US" sz="1200" dirty="0" smtClean="0"/>
              <a:t> combine to drill one-quarter of all new wells, followed by </a:t>
            </a:r>
            <a:r>
              <a:rPr lang="en-US" sz="1200" b="1" dirty="0" smtClean="0"/>
              <a:t>Apache, XTO Energy, </a:t>
            </a:r>
            <a:r>
              <a:rPr lang="en-US" sz="1200" dirty="0" smtClean="0"/>
              <a:t>and</a:t>
            </a:r>
            <a:r>
              <a:rPr lang="en-US" sz="1200" b="1" dirty="0" smtClean="0"/>
              <a:t> Atlas Barnett.</a:t>
            </a:r>
          </a:p>
          <a:p>
            <a:endParaRPr lang="en-US" sz="1200" dirty="0"/>
          </a:p>
          <a:p>
            <a:r>
              <a:rPr lang="en-US" sz="1200" dirty="0" smtClean="0"/>
              <a:t>Hundreds of oil &amp; gas producers drill wells in the MidContinent each year…perhaps as many as a thousand unique E&amp;P companies.</a:t>
            </a:r>
            <a:r>
              <a:rPr lang="en-US" sz="1200" dirty="0"/>
              <a:t> </a:t>
            </a:r>
            <a:r>
              <a:rPr lang="en-US" sz="1200" dirty="0" smtClean="0"/>
              <a:t>The small and large independents tend to make up most of the market, as is shown in the current market share. Companies with 1% or less market share hold 63%.</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2627870610"/>
              </p:ext>
            </p:extLst>
          </p:nvPr>
        </p:nvGraphicFramePr>
        <p:xfrm>
          <a:off x="2718816" y="135961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504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Global Directional Drilling Market</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6</a:t>
            </a:fld>
            <a:endParaRPr lang="en-US"/>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9" name="TextBox 8"/>
          <p:cNvSpPr txBox="1"/>
          <p:nvPr/>
        </p:nvSpPr>
        <p:spPr>
          <a:xfrm>
            <a:off x="228600" y="1724085"/>
            <a:ext cx="3810000" cy="4339650"/>
          </a:xfrm>
          <a:prstGeom prst="rect">
            <a:avLst/>
          </a:prstGeom>
          <a:noFill/>
        </p:spPr>
        <p:txBody>
          <a:bodyPr wrap="square" rtlCol="0">
            <a:spAutoFit/>
          </a:bodyPr>
          <a:lstStyle/>
          <a:p>
            <a:r>
              <a:rPr lang="en-US" sz="1200" b="1" dirty="0" smtClean="0"/>
              <a:t>KEY FACTS</a:t>
            </a:r>
          </a:p>
          <a:p>
            <a:endParaRPr lang="en-US" sz="1200" b="1" dirty="0" smtClean="0"/>
          </a:p>
          <a:p>
            <a:pPr hangingPunct="0"/>
            <a:r>
              <a:rPr lang="en-US" sz="1200" dirty="0">
                <a:latin typeface="Calibri" pitchFamily="34" charset="0"/>
                <a:cs typeface="Calibri" pitchFamily="34" charset="0"/>
              </a:rPr>
              <a:t>The global directional drilling services market </a:t>
            </a:r>
            <a:r>
              <a:rPr lang="en-US" sz="1200" dirty="0" smtClean="0">
                <a:latin typeface="Calibri" pitchFamily="34" charset="0"/>
                <a:cs typeface="Calibri" pitchFamily="34" charset="0"/>
              </a:rPr>
              <a:t>was </a:t>
            </a:r>
            <a:r>
              <a:rPr lang="en-US" sz="1200" dirty="0">
                <a:latin typeface="Calibri" pitchFamily="34" charset="0"/>
                <a:cs typeface="Calibri" pitchFamily="34" charset="0"/>
              </a:rPr>
              <a:t>$</a:t>
            </a:r>
            <a:r>
              <a:rPr lang="en-US" sz="1200" dirty="0" smtClean="0">
                <a:latin typeface="Calibri" pitchFamily="34" charset="0"/>
                <a:cs typeface="Calibri" pitchFamily="34" charset="0"/>
              </a:rPr>
              <a:t>16.4 </a:t>
            </a:r>
            <a:r>
              <a:rPr lang="en-US" sz="1200" dirty="0">
                <a:latin typeface="Calibri" pitchFamily="34" charset="0"/>
                <a:cs typeface="Calibri" pitchFamily="34" charset="0"/>
              </a:rPr>
              <a:t>billion in </a:t>
            </a:r>
            <a:r>
              <a:rPr lang="en-US" sz="1200" dirty="0" smtClean="0">
                <a:latin typeface="Calibri" pitchFamily="34" charset="0"/>
                <a:cs typeface="Calibri" pitchFamily="34" charset="0"/>
              </a:rPr>
              <a:t>2014.  </a:t>
            </a:r>
            <a:r>
              <a:rPr lang="en-US" sz="1200" dirty="0">
                <a:latin typeface="Calibri" pitchFamily="34" charset="0"/>
                <a:cs typeface="Calibri" pitchFamily="34" charset="0"/>
              </a:rPr>
              <a:t>US Land represents </a:t>
            </a:r>
            <a:r>
              <a:rPr lang="en-US" sz="1200" dirty="0" smtClean="0">
                <a:latin typeface="Calibri" pitchFamily="34" charset="0"/>
                <a:cs typeface="Calibri" pitchFamily="34" charset="0"/>
              </a:rPr>
              <a:t>$3.8 </a:t>
            </a:r>
            <a:r>
              <a:rPr lang="en-US" sz="1200" dirty="0">
                <a:latin typeface="Calibri" pitchFamily="34" charset="0"/>
                <a:cs typeface="Calibri" pitchFamily="34" charset="0"/>
              </a:rPr>
              <a:t>billion of this </a:t>
            </a:r>
            <a:r>
              <a:rPr lang="en-US" sz="1200" dirty="0" smtClean="0">
                <a:latin typeface="Calibri" pitchFamily="34" charset="0"/>
                <a:cs typeface="Calibri" pitchFamily="34" charset="0"/>
              </a:rPr>
              <a:t>market.  </a:t>
            </a:r>
            <a:r>
              <a:rPr lang="en-US" sz="1200" b="1" dirty="0" smtClean="0">
                <a:latin typeface="Calibri" pitchFamily="34" charset="0"/>
                <a:cs typeface="Calibri" pitchFamily="34" charset="0"/>
              </a:rPr>
              <a:t>CAGR since 2005 has been 13%, with 11% projected through 2020.</a:t>
            </a:r>
          </a:p>
          <a:p>
            <a:pPr hangingPunct="0"/>
            <a:endParaRPr lang="en-US" sz="1200" dirty="0">
              <a:latin typeface="Calibri" pitchFamily="34" charset="0"/>
              <a:cs typeface="Calibri" pitchFamily="34" charset="0"/>
            </a:endParaRPr>
          </a:p>
          <a:p>
            <a:pPr hangingPunct="0"/>
            <a:r>
              <a:rPr lang="en-US" sz="1200" dirty="0">
                <a:latin typeface="Calibri" pitchFamily="34" charset="0"/>
                <a:cs typeface="Calibri" pitchFamily="34" charset="0"/>
              </a:rPr>
              <a:t>The directional drilling market is </a:t>
            </a:r>
            <a:r>
              <a:rPr lang="en-US" sz="1200" b="1" dirty="0">
                <a:latin typeface="Calibri" pitchFamily="34" charset="0"/>
                <a:cs typeface="Calibri" pitchFamily="34" charset="0"/>
              </a:rPr>
              <a:t>driven by demand for horizontal and directional wells on land </a:t>
            </a:r>
            <a:r>
              <a:rPr lang="en-US" sz="1200" dirty="0">
                <a:latin typeface="Calibri" pitchFamily="34" charset="0"/>
                <a:cs typeface="Calibri" pitchFamily="34" charset="0"/>
              </a:rPr>
              <a:t>in North America, and by all offshore drilling around the world.</a:t>
            </a:r>
          </a:p>
          <a:p>
            <a:pPr hangingPunct="0"/>
            <a:endParaRPr lang="en-US" sz="1200" dirty="0">
              <a:latin typeface="Calibri" pitchFamily="34" charset="0"/>
              <a:cs typeface="Calibri" pitchFamily="34" charset="0"/>
            </a:endParaRPr>
          </a:p>
          <a:p>
            <a:pPr hangingPunct="0"/>
            <a:r>
              <a:rPr lang="en-US" sz="1200" dirty="0">
                <a:latin typeface="Calibri" pitchFamily="34" charset="0"/>
                <a:cs typeface="Calibri" pitchFamily="34" charset="0"/>
              </a:rPr>
              <a:t>Rotary steerable technology (RST) has been gaining share within the directional market over the last 10 years.  Today, RST captures at ~50% of the directional dollars.</a:t>
            </a:r>
          </a:p>
          <a:p>
            <a:pPr hangingPunct="0"/>
            <a:endParaRPr lang="en-US" sz="1200" dirty="0" smtClean="0">
              <a:latin typeface="Calibri" pitchFamily="34" charset="0"/>
              <a:cs typeface="Calibri" pitchFamily="34" charset="0"/>
            </a:endParaRPr>
          </a:p>
          <a:p>
            <a:pPr hangingPunct="0"/>
            <a:r>
              <a:rPr lang="en-US" sz="1200" dirty="0">
                <a:latin typeface="Calibri" pitchFamily="34" charset="0"/>
                <a:cs typeface="Calibri" pitchFamily="34" charset="0"/>
              </a:rPr>
              <a:t>Spears &amp; Associates has identified about 70 directional drillers providing services on land in the US.  </a:t>
            </a:r>
            <a:r>
              <a:rPr lang="en-US" sz="1200" b="1" dirty="0">
                <a:latin typeface="Calibri" pitchFamily="34" charset="0"/>
                <a:cs typeface="Calibri" pitchFamily="34" charset="0"/>
              </a:rPr>
              <a:t>The top 3 (SLB, BHI, HAL) have 40% of </a:t>
            </a:r>
            <a:r>
              <a:rPr lang="en-US" sz="1200" b="1" dirty="0" smtClean="0">
                <a:latin typeface="Calibri" pitchFamily="34" charset="0"/>
                <a:cs typeface="Calibri" pitchFamily="34" charset="0"/>
              </a:rPr>
              <a:t>this US land </a:t>
            </a:r>
            <a:r>
              <a:rPr lang="en-US" sz="1200" b="1" dirty="0">
                <a:latin typeface="Calibri" pitchFamily="34" charset="0"/>
                <a:cs typeface="Calibri" pitchFamily="34" charset="0"/>
              </a:rPr>
              <a:t>market</a:t>
            </a:r>
            <a:r>
              <a:rPr lang="en-US" sz="1200" dirty="0">
                <a:latin typeface="Calibri" pitchFamily="34" charset="0"/>
                <a:cs typeface="Calibri" pitchFamily="34" charset="0"/>
              </a:rPr>
              <a:t>.</a:t>
            </a:r>
          </a:p>
          <a:p>
            <a:pPr hangingPunct="0"/>
            <a:endParaRPr lang="en-US" sz="1200" dirty="0" smtClean="0">
              <a:latin typeface="Calibri" pitchFamily="34" charset="0"/>
              <a:cs typeface="Calibri" pitchFamily="34" charset="0"/>
            </a:endParaRPr>
          </a:p>
          <a:p>
            <a:pPr hangingPunct="0"/>
            <a:r>
              <a:rPr lang="en-US" sz="1200" dirty="0">
                <a:latin typeface="Calibri" pitchFamily="34" charset="0"/>
                <a:cs typeface="Calibri" pitchFamily="34" charset="0"/>
              </a:rPr>
              <a:t>For a directional company to succeed in US land, the company must match or exceed the drilling performance of other independents.  This is 800-900 feet per day.</a:t>
            </a:r>
          </a:p>
          <a:p>
            <a:pPr hangingPunct="0"/>
            <a:endParaRPr lang="en-US" sz="1200" dirty="0">
              <a:latin typeface="Calibri" pitchFamily="34" charset="0"/>
              <a:cs typeface="Calibri" pitchFamily="34" charset="0"/>
            </a:endParaRPr>
          </a:p>
        </p:txBody>
      </p:sp>
      <p:graphicFrame>
        <p:nvGraphicFramePr>
          <p:cNvPr id="10" name="Chart 14"/>
          <p:cNvGraphicFramePr>
            <a:graphicFrameLocks/>
          </p:cNvGraphicFramePr>
          <p:nvPr>
            <p:extLst>
              <p:ext uri="{D42A27DB-BD31-4B8C-83A1-F6EECF244321}">
                <p14:modId xmlns:p14="http://schemas.microsoft.com/office/powerpoint/2010/main" val="2357025850"/>
              </p:ext>
            </p:extLst>
          </p:nvPr>
        </p:nvGraphicFramePr>
        <p:xfrm>
          <a:off x="4343400" y="3581400"/>
          <a:ext cx="4191000" cy="279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5"/>
          <p:cNvGraphicFramePr>
            <a:graphicFrameLocks/>
          </p:cNvGraphicFramePr>
          <p:nvPr>
            <p:extLst>
              <p:ext uri="{D42A27DB-BD31-4B8C-83A1-F6EECF244321}">
                <p14:modId xmlns:p14="http://schemas.microsoft.com/office/powerpoint/2010/main" val="2872202400"/>
              </p:ext>
            </p:extLst>
          </p:nvPr>
        </p:nvGraphicFramePr>
        <p:xfrm>
          <a:off x="5181600" y="1219200"/>
          <a:ext cx="2895600" cy="2335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9615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60</a:t>
            </a:fld>
            <a:endParaRPr lang="en-US"/>
          </a:p>
        </p:txBody>
      </p:sp>
      <p:sp>
        <p:nvSpPr>
          <p:cNvPr id="6" name="Title 1"/>
          <p:cNvSpPr>
            <a:spLocks noGrp="1"/>
          </p:cNvSpPr>
          <p:nvPr>
            <p:ph type="title"/>
          </p:nvPr>
        </p:nvSpPr>
        <p:spPr>
          <a:xfrm>
            <a:off x="304800" y="457200"/>
            <a:ext cx="8534400" cy="1143000"/>
          </a:xfrm>
        </p:spPr>
        <p:txBody>
          <a:bodyPr>
            <a:normAutofit/>
          </a:bodyPr>
          <a:lstStyle/>
          <a:p>
            <a:r>
              <a:rPr lang="en-US" sz="3600" dirty="0" smtClean="0"/>
              <a:t>MidContinent: Top Directional Customers</a:t>
            </a:r>
            <a:endParaRPr lang="en-US" sz="3600" dirty="0"/>
          </a:p>
        </p:txBody>
      </p:sp>
      <p:sp>
        <p:nvSpPr>
          <p:cNvPr id="8" name="TextBox 7"/>
          <p:cNvSpPr txBox="1"/>
          <p:nvPr/>
        </p:nvSpPr>
        <p:spPr>
          <a:xfrm>
            <a:off x="381000" y="2057400"/>
            <a:ext cx="2362200" cy="2862322"/>
          </a:xfrm>
          <a:prstGeom prst="rect">
            <a:avLst/>
          </a:prstGeom>
          <a:noFill/>
        </p:spPr>
        <p:txBody>
          <a:bodyPr wrap="square" rtlCol="0">
            <a:spAutoFit/>
          </a:bodyPr>
          <a:lstStyle/>
          <a:p>
            <a:r>
              <a:rPr lang="en-US" sz="1200" b="1" dirty="0" err="1" smtClean="0"/>
              <a:t>Sandridge</a:t>
            </a:r>
            <a:r>
              <a:rPr lang="en-US" sz="1200" b="1" dirty="0" smtClean="0"/>
              <a:t>, Chesapeake, </a:t>
            </a:r>
            <a:r>
              <a:rPr lang="en-US" sz="1200" dirty="0" smtClean="0"/>
              <a:t>and</a:t>
            </a:r>
            <a:r>
              <a:rPr lang="en-US" sz="1200" b="1" dirty="0" smtClean="0"/>
              <a:t> Devon </a:t>
            </a:r>
            <a:r>
              <a:rPr lang="en-US" sz="1200" dirty="0" smtClean="0"/>
              <a:t>drilled about a quarter of all new wells, but count for over 30% of horizontal wells in the region. </a:t>
            </a:r>
            <a:r>
              <a:rPr lang="en-US" sz="1200" b="1" dirty="0" smtClean="0"/>
              <a:t>XTO Energy, Apache</a:t>
            </a:r>
            <a:r>
              <a:rPr lang="en-US" sz="1200" dirty="0" smtClean="0"/>
              <a:t>, and </a:t>
            </a:r>
            <a:r>
              <a:rPr lang="en-US" sz="1200" b="1" dirty="0" smtClean="0"/>
              <a:t>Marathon Oil </a:t>
            </a:r>
            <a:r>
              <a:rPr lang="en-US" sz="1200" dirty="0" smtClean="0"/>
              <a:t>round out the top 50% of directional buyers.</a:t>
            </a:r>
          </a:p>
          <a:p>
            <a:endParaRPr lang="en-US" sz="1200" dirty="0"/>
          </a:p>
          <a:p>
            <a:r>
              <a:rPr lang="en-US" sz="1200" dirty="0" smtClean="0"/>
              <a:t>Dozens of independent directional drilling service companies make a nice living working for the E&amp;P companies who are too small to make this ranking, but who nevertheless drill large numbers of wells each year.</a:t>
            </a:r>
            <a:endParaRPr lang="en-US" sz="1200" dirty="0"/>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2402617814"/>
              </p:ext>
            </p:extLst>
          </p:nvPr>
        </p:nvGraphicFramePr>
        <p:xfrm>
          <a:off x="2819400"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4690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61</a:t>
            </a:fld>
            <a:endParaRPr lang="en-US"/>
          </a:p>
        </p:txBody>
      </p:sp>
      <p:sp>
        <p:nvSpPr>
          <p:cNvPr id="9" name="TextBox 8"/>
          <p:cNvSpPr txBox="1"/>
          <p:nvPr/>
        </p:nvSpPr>
        <p:spPr>
          <a:xfrm>
            <a:off x="5105400" y="2067947"/>
            <a:ext cx="3352800" cy="1938992"/>
          </a:xfrm>
          <a:prstGeom prst="rect">
            <a:avLst/>
          </a:prstGeom>
          <a:noFill/>
        </p:spPr>
        <p:txBody>
          <a:bodyPr wrap="square" rtlCol="0">
            <a:spAutoFit/>
          </a:bodyPr>
          <a:lstStyle/>
          <a:p>
            <a:r>
              <a:rPr lang="en-US" sz="1200" b="1" dirty="0" smtClean="0"/>
              <a:t>~$0.6 billion of the continent’s directional drilling services market was in the MidContinent in 2014.  </a:t>
            </a:r>
            <a:r>
              <a:rPr lang="en-US" sz="1200" dirty="0" smtClean="0"/>
              <a:t>Spears’ research points to a decline in 2015 - 2016 due to lower oil prices.</a:t>
            </a:r>
          </a:p>
          <a:p>
            <a:endParaRPr lang="en-US" sz="1200" dirty="0"/>
          </a:p>
          <a:p>
            <a:r>
              <a:rPr lang="en-US" sz="1200" dirty="0" smtClean="0"/>
              <a:t>The leading directional driller in the region is </a:t>
            </a:r>
            <a:r>
              <a:rPr lang="en-US" sz="1200" b="1" dirty="0" smtClean="0"/>
              <a:t>Scientific Drilling</a:t>
            </a:r>
            <a:r>
              <a:rPr lang="en-US" sz="1200" dirty="0" smtClean="0"/>
              <a:t>, followed by </a:t>
            </a:r>
            <a:r>
              <a:rPr lang="en-US" sz="1200" b="1" dirty="0" smtClean="0"/>
              <a:t>Halliburton, Baker Hughes</a:t>
            </a:r>
            <a:r>
              <a:rPr lang="en-US" sz="1200" dirty="0" smtClean="0"/>
              <a:t>, </a:t>
            </a:r>
            <a:r>
              <a:rPr lang="en-US" sz="1200" b="1" dirty="0" smtClean="0"/>
              <a:t>MS Energy, SLB Pathfinder, </a:t>
            </a:r>
            <a:r>
              <a:rPr lang="en-US" sz="1200" dirty="0" smtClean="0"/>
              <a:t>and </a:t>
            </a:r>
            <a:r>
              <a:rPr lang="en-US" sz="1200" b="1" dirty="0" err="1" smtClean="0"/>
              <a:t>Leam</a:t>
            </a:r>
            <a:r>
              <a:rPr lang="en-US" sz="1200" dirty="0" smtClean="0"/>
              <a:t> who combine to drill half the directional footage in the region.  </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3345368157"/>
              </p:ext>
            </p:extLst>
          </p:nvPr>
        </p:nvGraphicFramePr>
        <p:xfrm>
          <a:off x="582168" y="1470850"/>
          <a:ext cx="3962400" cy="387184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457200"/>
            <a:ext cx="8534400" cy="1143000"/>
          </a:xfrm>
        </p:spPr>
        <p:txBody>
          <a:bodyPr>
            <a:normAutofit/>
          </a:bodyPr>
          <a:lstStyle/>
          <a:p>
            <a:r>
              <a:rPr lang="en-US" sz="3600" dirty="0" smtClean="0"/>
              <a:t>MidContinent: Directional Market</a:t>
            </a:r>
            <a:endParaRPr lang="en-US" sz="3600" dirty="0"/>
          </a:p>
        </p:txBody>
      </p:sp>
    </p:spTree>
    <p:extLst>
      <p:ext uri="{BB962C8B-B14F-4D97-AF65-F5344CB8AC3E}">
        <p14:creationId xmlns:p14="http://schemas.microsoft.com/office/powerpoint/2010/main" val="30172328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62</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MidContinent: Directional Market Share</a:t>
            </a:r>
            <a:endParaRPr lang="en-US" sz="3600" dirty="0"/>
          </a:p>
        </p:txBody>
      </p:sp>
      <p:graphicFrame>
        <p:nvGraphicFramePr>
          <p:cNvPr id="7" name="Chart 6"/>
          <p:cNvGraphicFramePr/>
          <p:nvPr>
            <p:extLst>
              <p:ext uri="{D42A27DB-BD31-4B8C-83A1-F6EECF244321}">
                <p14:modId xmlns:p14="http://schemas.microsoft.com/office/powerpoint/2010/main" val="84621272"/>
              </p:ext>
            </p:extLst>
          </p:nvPr>
        </p:nvGraphicFramePr>
        <p:xfrm>
          <a:off x="1600200" y="1676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2361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63</a:t>
            </a:fld>
            <a:endParaRPr lang="en-US"/>
          </a:p>
        </p:txBody>
      </p:sp>
      <p:sp>
        <p:nvSpPr>
          <p:cNvPr id="7" name="TextBox 6"/>
          <p:cNvSpPr txBox="1"/>
          <p:nvPr/>
        </p:nvSpPr>
        <p:spPr>
          <a:xfrm>
            <a:off x="381000" y="813137"/>
            <a:ext cx="8153400" cy="830997"/>
          </a:xfrm>
          <a:prstGeom prst="rect">
            <a:avLst/>
          </a:prstGeom>
          <a:noFill/>
        </p:spPr>
        <p:txBody>
          <a:bodyPr wrap="square" rtlCol="0">
            <a:spAutoFit/>
          </a:bodyPr>
          <a:lstStyle/>
          <a:p>
            <a:r>
              <a:rPr lang="en-US" sz="1200" b="1" dirty="0" smtClean="0"/>
              <a:t>Our sample of new wells drilled over the last few years points to a wide range of directional drilling performances.  </a:t>
            </a:r>
            <a:r>
              <a:rPr lang="en-US" sz="1200" dirty="0" smtClean="0"/>
              <a:t>  For example, little known </a:t>
            </a:r>
            <a:r>
              <a:rPr lang="en-US" sz="1200" dirty="0" err="1" smtClean="0"/>
              <a:t>DrilTech</a:t>
            </a:r>
            <a:r>
              <a:rPr lang="en-US" sz="1200" dirty="0" smtClean="0"/>
              <a:t> ranks first along with directional powerhouse Weatherford, drilling over 1,400 feet of directional hole per day. Halliburton, Schlumberger and </a:t>
            </a:r>
            <a:r>
              <a:rPr lang="en-US" sz="1200" dirty="0" err="1" smtClean="0"/>
              <a:t>Leam</a:t>
            </a:r>
            <a:r>
              <a:rPr lang="en-US" sz="1200" dirty="0" smtClean="0"/>
              <a:t> are close behind, all drilling around 900 feet per day or more.  Crescent and Scientific Drilling make up the last group, drilling between 300 and 700 feet per day.</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941020882"/>
              </p:ext>
            </p:extLst>
          </p:nvPr>
        </p:nvGraphicFramePr>
        <p:xfrm>
          <a:off x="1524000" y="2133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1761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64</a:t>
            </a:fld>
            <a:endParaRPr lang="en-US"/>
          </a:p>
        </p:txBody>
      </p:sp>
      <p:sp>
        <p:nvSpPr>
          <p:cNvPr id="8" name="TextBox 7"/>
          <p:cNvSpPr txBox="1"/>
          <p:nvPr/>
        </p:nvSpPr>
        <p:spPr>
          <a:xfrm>
            <a:off x="381000" y="685800"/>
            <a:ext cx="8153400" cy="1015663"/>
          </a:xfrm>
          <a:prstGeom prst="rect">
            <a:avLst/>
          </a:prstGeom>
          <a:noFill/>
        </p:spPr>
        <p:txBody>
          <a:bodyPr wrap="square" rtlCol="0">
            <a:spAutoFit/>
          </a:bodyPr>
          <a:lstStyle/>
          <a:p>
            <a:r>
              <a:rPr lang="en-US" sz="1200" b="1" dirty="0" smtClean="0"/>
              <a:t>When considering the entire wellbore, average drilling speeds for the top 21 operators are quite similar.  </a:t>
            </a:r>
            <a:r>
              <a:rPr lang="en-US" sz="1200" dirty="0" smtClean="0"/>
              <a:t>  But the average speed of directional drilling has a wide performance range.  Devon Energy averages 1,700 directional feet per day while Plymouth lags with just over 200.  A quick look at the chart on the right shows that none of these oil companies have similar directional performance.  The wide range of targeted reservoirs – depths, complexity of wellbore, location – creates this wide range of outcomes.</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8" name="Chart 17"/>
          <p:cNvGraphicFramePr/>
          <p:nvPr>
            <p:extLst>
              <p:ext uri="{D42A27DB-BD31-4B8C-83A1-F6EECF244321}">
                <p14:modId xmlns:p14="http://schemas.microsoft.com/office/powerpoint/2010/main" val="54967724"/>
              </p:ext>
            </p:extLst>
          </p:nvPr>
        </p:nvGraphicFramePr>
        <p:xfrm>
          <a:off x="152400" y="1676400"/>
          <a:ext cx="4648200"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1852539514"/>
              </p:ext>
            </p:extLst>
          </p:nvPr>
        </p:nvGraphicFramePr>
        <p:xfrm>
          <a:off x="4572000" y="1676400"/>
          <a:ext cx="45720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4108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40504953"/>
              </p:ext>
            </p:extLst>
          </p:nvPr>
        </p:nvGraphicFramePr>
        <p:xfrm>
          <a:off x="914400" y="3586359"/>
          <a:ext cx="2743200" cy="1493520"/>
        </p:xfrm>
        <a:graphic>
          <a:graphicData uri="http://schemas.openxmlformats.org/drawingml/2006/table">
            <a:tbl>
              <a:tblPr firstRow="1" bandRow="1">
                <a:tableStyleId>{74C1A8A3-306A-4EB7-A6B1-4F7E0EB9C5D6}</a:tableStyleId>
              </a:tblPr>
              <a:tblGrid>
                <a:gridCol w="1371600"/>
                <a:gridCol w="13716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100" i="1" dirty="0" smtClean="0"/>
                        <a:t>2011</a:t>
                      </a:r>
                      <a:endParaRPr lang="en-US" sz="1100" i="1" dirty="0"/>
                    </a:p>
                  </a:txBody>
                  <a:tcPr/>
                </a:tc>
                <a:tc>
                  <a:txBody>
                    <a:bodyPr/>
                    <a:lstStyle/>
                    <a:p>
                      <a:pPr algn="ctr"/>
                      <a:r>
                        <a:rPr lang="en-US" sz="1100" i="1" dirty="0" smtClean="0"/>
                        <a:t>26</a:t>
                      </a:r>
                      <a:endParaRPr lang="en-US" sz="1100" i="1" dirty="0"/>
                    </a:p>
                  </a:txBody>
                  <a:tcPr/>
                </a:tc>
              </a:tr>
              <a:tr h="243840">
                <a:tc>
                  <a:txBody>
                    <a:bodyPr/>
                    <a:lstStyle/>
                    <a:p>
                      <a:r>
                        <a:rPr lang="en-US" sz="1100" i="1" dirty="0" smtClean="0"/>
                        <a:t>2012</a:t>
                      </a:r>
                      <a:endParaRPr lang="en-US" sz="1100" i="1" dirty="0"/>
                    </a:p>
                  </a:txBody>
                  <a:tcPr/>
                </a:tc>
                <a:tc>
                  <a:txBody>
                    <a:bodyPr/>
                    <a:lstStyle/>
                    <a:p>
                      <a:pPr algn="ctr"/>
                      <a:r>
                        <a:rPr lang="en-US" sz="1100" i="1" dirty="0" smtClean="0"/>
                        <a:t>19</a:t>
                      </a:r>
                      <a:endParaRPr lang="en-US" sz="1100" i="1" dirty="0"/>
                    </a:p>
                  </a:txBody>
                  <a:tcPr/>
                </a:tc>
              </a:tr>
              <a:tr h="243840">
                <a:tc>
                  <a:txBody>
                    <a:bodyPr/>
                    <a:lstStyle/>
                    <a:p>
                      <a:r>
                        <a:rPr lang="en-US" sz="1100" i="1" dirty="0" smtClean="0"/>
                        <a:t>2013</a:t>
                      </a:r>
                      <a:endParaRPr lang="en-US" sz="1100" i="1" dirty="0"/>
                    </a:p>
                  </a:txBody>
                  <a:tcPr/>
                </a:tc>
                <a:tc>
                  <a:txBody>
                    <a:bodyPr/>
                    <a:lstStyle/>
                    <a:p>
                      <a:pPr algn="ctr"/>
                      <a:r>
                        <a:rPr lang="en-US" sz="1100" i="1" dirty="0" smtClean="0"/>
                        <a:t>18</a:t>
                      </a:r>
                      <a:endParaRPr lang="en-US" sz="1100" i="1" dirty="0"/>
                    </a:p>
                  </a:txBody>
                  <a:tcPr/>
                </a:tc>
              </a:tr>
              <a:tr h="243840">
                <a:tc>
                  <a:txBody>
                    <a:bodyPr/>
                    <a:lstStyle/>
                    <a:p>
                      <a:r>
                        <a:rPr lang="en-US" sz="1100" i="1" dirty="0" smtClean="0"/>
                        <a:t>2014</a:t>
                      </a:r>
                      <a:endParaRPr lang="en-US" sz="1100" i="1" dirty="0"/>
                    </a:p>
                  </a:txBody>
                  <a:tcPr/>
                </a:tc>
                <a:tc>
                  <a:txBody>
                    <a:bodyPr/>
                    <a:lstStyle/>
                    <a:p>
                      <a:pPr algn="ctr"/>
                      <a:r>
                        <a:rPr lang="en-US" sz="1100" i="1" dirty="0" smtClean="0"/>
                        <a:t>12</a:t>
                      </a:r>
                      <a:endParaRPr lang="en-US" sz="1100" i="1" dirty="0"/>
                    </a:p>
                  </a:txBody>
                  <a:tcPr/>
                </a:tc>
              </a:tr>
            </a:tbl>
          </a:graphicData>
        </a:graphic>
      </p:graphicFrame>
      <p:sp>
        <p:nvSpPr>
          <p:cNvPr id="8" name="TextBox 7"/>
          <p:cNvSpPr txBox="1"/>
          <p:nvPr/>
        </p:nvSpPr>
        <p:spPr>
          <a:xfrm>
            <a:off x="457200" y="1634082"/>
            <a:ext cx="3886200" cy="1384995"/>
          </a:xfrm>
          <a:prstGeom prst="rect">
            <a:avLst/>
          </a:prstGeom>
          <a:noFill/>
        </p:spPr>
        <p:txBody>
          <a:bodyPr wrap="square" rtlCol="0">
            <a:spAutoFit/>
          </a:bodyPr>
          <a:lstStyle/>
          <a:p>
            <a:r>
              <a:rPr lang="en-US" sz="1200" b="1" dirty="0" smtClean="0"/>
              <a:t>The chart below plots the number of days that a directional drilling system was in the hole for several hundred horizontal wells drilled in the last two years.  </a:t>
            </a:r>
            <a:r>
              <a:rPr lang="en-US" sz="1200" dirty="0" smtClean="0"/>
              <a:t>  Some problem wells required as much as 90 days of directional drilling time, but we see a steady decline in the number of days-in-the-hole, dropping from 19 in 2012 to 12 in 2014.  </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3713049808"/>
              </p:ext>
            </p:extLst>
          </p:nvPr>
        </p:nvGraphicFramePr>
        <p:xfrm>
          <a:off x="4876800" y="1524000"/>
          <a:ext cx="3352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a:spLocks noGrp="1"/>
          </p:cNvSpPr>
          <p:nvPr>
            <p:ph type="title"/>
          </p:nvPr>
        </p:nvSpPr>
        <p:spPr>
          <a:xfrm>
            <a:off x="304800" y="457200"/>
            <a:ext cx="8534400" cy="1143000"/>
          </a:xfrm>
        </p:spPr>
        <p:txBody>
          <a:bodyPr>
            <a:normAutofit/>
          </a:bodyPr>
          <a:lstStyle/>
          <a:p>
            <a:r>
              <a:rPr lang="en-US" sz="3600" dirty="0" smtClean="0"/>
              <a:t>MidContinent: Directional Days In The Hole</a:t>
            </a:r>
            <a:endParaRPr lang="en-US" sz="3600" dirty="0"/>
          </a:p>
        </p:txBody>
      </p:sp>
    </p:spTree>
    <p:extLst>
      <p:ext uri="{BB962C8B-B14F-4D97-AF65-F5344CB8AC3E}">
        <p14:creationId xmlns:p14="http://schemas.microsoft.com/office/powerpoint/2010/main" val="4264902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66</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1530916590"/>
              </p:ext>
            </p:extLst>
          </p:nvPr>
        </p:nvGraphicFramePr>
        <p:xfrm>
          <a:off x="1295400" y="2743200"/>
          <a:ext cx="6172200" cy="3613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47700" y="1498937"/>
            <a:ext cx="7848600" cy="1015663"/>
          </a:xfrm>
          <a:prstGeom prst="rect">
            <a:avLst/>
          </a:prstGeom>
          <a:noFill/>
        </p:spPr>
        <p:txBody>
          <a:bodyPr wrap="square" rtlCol="0">
            <a:spAutoFit/>
          </a:bodyPr>
          <a:lstStyle/>
          <a:p>
            <a:r>
              <a:rPr lang="en-US" sz="1200" b="1" dirty="0" smtClean="0"/>
              <a:t>The chart below shows the distribution of the number of directional drilling days per well. </a:t>
            </a:r>
            <a:r>
              <a:rPr lang="en-US" sz="1200" dirty="0" smtClean="0"/>
              <a:t>This is the same data as the previous charts, just displayed in a way that clearly shows the concentration of data around a specific range of values. The time it takes to drill a horizontal well in the </a:t>
            </a:r>
            <a:r>
              <a:rPr lang="en-US" sz="1200" dirty="0" err="1" smtClean="0"/>
              <a:t>MidContinent</a:t>
            </a:r>
            <a:r>
              <a:rPr lang="en-US" sz="1200" dirty="0" smtClean="0"/>
              <a:t> is less predictable than South Texas and the Permian Basin. Although there is a small concentration of data from 7  to 20 days, there is a significant number of wells taking more than 20 days. </a:t>
            </a:r>
            <a:endParaRPr lang="en-US" sz="1200" b="1" dirty="0"/>
          </a:p>
        </p:txBody>
      </p:sp>
      <p:sp>
        <p:nvSpPr>
          <p:cNvPr id="7" name="Title 1"/>
          <p:cNvSpPr>
            <a:spLocks noGrp="1"/>
          </p:cNvSpPr>
          <p:nvPr>
            <p:ph type="title"/>
          </p:nvPr>
        </p:nvSpPr>
        <p:spPr>
          <a:xfrm>
            <a:off x="304800" y="457200"/>
            <a:ext cx="8534400" cy="1143000"/>
          </a:xfrm>
        </p:spPr>
        <p:txBody>
          <a:bodyPr>
            <a:normAutofit/>
          </a:bodyPr>
          <a:lstStyle/>
          <a:p>
            <a:r>
              <a:rPr lang="en-US" sz="3600" dirty="0" smtClean="0"/>
              <a:t>MidContinent: Directional Drilling Days</a:t>
            </a:r>
            <a:endParaRPr lang="en-US" sz="3600" dirty="0"/>
          </a:p>
        </p:txBody>
      </p:sp>
    </p:spTree>
    <p:extLst>
      <p:ext uri="{BB962C8B-B14F-4D97-AF65-F5344CB8AC3E}">
        <p14:creationId xmlns:p14="http://schemas.microsoft.com/office/powerpoint/2010/main" val="2535360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MidContinent: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67</a:t>
            </a:fld>
            <a:endParaRPr lang="en-US"/>
          </a:p>
        </p:txBody>
      </p:sp>
      <p:sp>
        <p:nvSpPr>
          <p:cNvPr id="9" name="TextBox 8"/>
          <p:cNvSpPr txBox="1"/>
          <p:nvPr/>
        </p:nvSpPr>
        <p:spPr>
          <a:xfrm>
            <a:off x="304800" y="1176992"/>
            <a:ext cx="4953000" cy="2123658"/>
          </a:xfrm>
          <a:prstGeom prst="rect">
            <a:avLst/>
          </a:prstGeom>
          <a:noFill/>
        </p:spPr>
        <p:txBody>
          <a:bodyPr wrap="square" rtlCol="0">
            <a:spAutoFit/>
          </a:bodyPr>
          <a:lstStyle/>
          <a:p>
            <a:r>
              <a:rPr lang="en-US" sz="1200" b="1" dirty="0" smtClean="0"/>
              <a:t>Lateral length </a:t>
            </a:r>
            <a:r>
              <a:rPr lang="en-US" sz="1200" dirty="0" smtClean="0"/>
              <a:t>of horizontal wells grows each year.  In 2012 the average length was ~4,100’ and in 2013 the length averaged ~4,200’.  The most common lateral length has been 4,000-5,000’.</a:t>
            </a:r>
          </a:p>
          <a:p>
            <a:endParaRPr lang="en-US" sz="1200" dirty="0"/>
          </a:p>
          <a:p>
            <a:r>
              <a:rPr lang="en-US" sz="1200" dirty="0" smtClean="0"/>
              <a:t>Mississippi Lime laterals tend to be on the shorter end of the scale (3,000-4,000’) while Granite Wash laterals are 5,000’ and greater.  We believe that Continental Resources has experimented with Granite Wash laterals approaching 10,000’.</a:t>
            </a:r>
          </a:p>
          <a:p>
            <a:endParaRPr lang="en-US" sz="1200" dirty="0"/>
          </a:p>
          <a:p>
            <a:r>
              <a:rPr lang="en-US" sz="1200" dirty="0" smtClean="0"/>
              <a:t>We are projecting a </a:t>
            </a:r>
            <a:r>
              <a:rPr lang="en-US" sz="1200" dirty="0"/>
              <a:t>5</a:t>
            </a:r>
            <a:r>
              <a:rPr lang="en-US" sz="1200" dirty="0" smtClean="0"/>
              <a:t>% per year increase in average horizontal lateral length through 2015.</a:t>
            </a:r>
          </a:p>
        </p:txBody>
      </p:sp>
      <p:graphicFrame>
        <p:nvGraphicFramePr>
          <p:cNvPr id="12" name="Table 11"/>
          <p:cNvGraphicFramePr>
            <a:graphicFrameLocks noGrp="1"/>
          </p:cNvGraphicFramePr>
          <p:nvPr>
            <p:extLst>
              <p:ext uri="{D42A27DB-BD31-4B8C-83A1-F6EECF244321}">
                <p14:modId xmlns:p14="http://schemas.microsoft.com/office/powerpoint/2010/main" val="1033102027"/>
              </p:ext>
            </p:extLst>
          </p:nvPr>
        </p:nvGraphicFramePr>
        <p:xfrm>
          <a:off x="5471160" y="1676400"/>
          <a:ext cx="3352800" cy="1234440"/>
        </p:xfrm>
        <a:graphic>
          <a:graphicData uri="http://schemas.openxmlformats.org/drawingml/2006/table">
            <a:tbl>
              <a:tblPr firstRow="1" bandRow="1">
                <a:tableStyleId>{74C1A8A3-306A-4EB7-A6B1-4F7E0EB9C5D6}</a:tableStyleId>
              </a:tblPr>
              <a:tblGrid>
                <a:gridCol w="1676400"/>
                <a:gridCol w="1676400"/>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Completed Length of HW</a:t>
                      </a:r>
                      <a:endParaRPr lang="en-US" sz="1200" dirty="0"/>
                    </a:p>
                  </a:txBody>
                  <a:tcPr/>
                </a:tc>
              </a:tr>
              <a:tr h="243840">
                <a:tc>
                  <a:txBody>
                    <a:bodyPr/>
                    <a:lstStyle/>
                    <a:p>
                      <a:r>
                        <a:rPr lang="en-US" sz="1100" i="1" dirty="0" smtClean="0"/>
                        <a:t>2012</a:t>
                      </a:r>
                      <a:endParaRPr lang="en-US" sz="1100" i="1" dirty="0"/>
                    </a:p>
                  </a:txBody>
                  <a:tcPr/>
                </a:tc>
                <a:tc>
                  <a:txBody>
                    <a:bodyPr/>
                    <a:lstStyle/>
                    <a:p>
                      <a:pPr algn="ctr"/>
                      <a:r>
                        <a:rPr lang="en-US" sz="1100" i="1" dirty="0" smtClean="0"/>
                        <a:t>4,100’</a:t>
                      </a:r>
                      <a:endParaRPr lang="en-US" sz="1100" i="1" dirty="0"/>
                    </a:p>
                  </a:txBody>
                  <a:tcPr/>
                </a:tc>
              </a:tr>
              <a:tr h="243840">
                <a:tc>
                  <a:txBody>
                    <a:bodyPr/>
                    <a:lstStyle/>
                    <a:p>
                      <a:r>
                        <a:rPr lang="en-US" sz="1100" i="1" dirty="0" smtClean="0"/>
                        <a:t>2013</a:t>
                      </a:r>
                      <a:endParaRPr lang="en-US" sz="1100" i="1" dirty="0"/>
                    </a:p>
                  </a:txBody>
                  <a:tcPr/>
                </a:tc>
                <a:tc>
                  <a:txBody>
                    <a:bodyPr/>
                    <a:lstStyle/>
                    <a:p>
                      <a:pPr algn="ctr"/>
                      <a:r>
                        <a:rPr lang="en-US" sz="1100" i="1" dirty="0" smtClean="0"/>
                        <a:t>4,200’</a:t>
                      </a:r>
                      <a:endParaRPr lang="en-US" sz="1100" i="1" dirty="0"/>
                    </a:p>
                  </a:txBody>
                  <a:tcPr/>
                </a:tc>
              </a:tr>
              <a:tr h="243840">
                <a:tc>
                  <a:txBody>
                    <a:bodyPr/>
                    <a:lstStyle/>
                    <a:p>
                      <a:r>
                        <a:rPr lang="en-US" sz="1100" i="1" dirty="0" smtClean="0"/>
                        <a:t>2014</a:t>
                      </a:r>
                      <a:endParaRPr lang="en-US" sz="1100" i="1" dirty="0"/>
                    </a:p>
                  </a:txBody>
                  <a:tcPr/>
                </a:tc>
                <a:tc>
                  <a:txBody>
                    <a:bodyPr/>
                    <a:lstStyle/>
                    <a:p>
                      <a:pPr algn="ctr"/>
                      <a:r>
                        <a:rPr lang="en-US" sz="1100" i="1" dirty="0" smtClean="0"/>
                        <a:t>4,400’</a:t>
                      </a:r>
                      <a:endParaRPr lang="en-US" sz="1100" i="1" dirty="0"/>
                    </a:p>
                  </a:txBody>
                  <a:tcPr/>
                </a:tc>
              </a:tr>
            </a:tbl>
          </a:graphicData>
        </a:graphic>
      </p:graphicFrame>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787405908"/>
              </p:ext>
            </p:extLst>
          </p:nvPr>
        </p:nvGraphicFramePr>
        <p:xfrm>
          <a:off x="1066800" y="3236976"/>
          <a:ext cx="6934200" cy="3484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2445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68</a:t>
            </a:fld>
            <a:endParaRPr lang="en-US"/>
          </a:p>
        </p:txBody>
      </p:sp>
      <p:sp>
        <p:nvSpPr>
          <p:cNvPr id="8" name="TextBox 7"/>
          <p:cNvSpPr txBox="1"/>
          <p:nvPr/>
        </p:nvSpPr>
        <p:spPr>
          <a:xfrm>
            <a:off x="304800" y="914400"/>
            <a:ext cx="8458200" cy="1754326"/>
          </a:xfrm>
          <a:prstGeom prst="rect">
            <a:avLst/>
          </a:prstGeom>
          <a:noFill/>
        </p:spPr>
        <p:txBody>
          <a:bodyPr wrap="square" rtlCol="0">
            <a:spAutoFit/>
          </a:bodyPr>
          <a:lstStyle/>
          <a:p>
            <a:r>
              <a:rPr lang="en-US" sz="1200" b="1" dirty="0" smtClean="0"/>
              <a:t>The number of feet drilled directionally per well </a:t>
            </a:r>
            <a:r>
              <a:rPr lang="en-US" sz="1200" dirty="0" smtClean="0"/>
              <a:t>has a very wide range each year.  The chart below plots the number of feet drilled directionally in 300-400 horizontal wells during each of the years 2012 and 2013.</a:t>
            </a:r>
          </a:p>
          <a:p>
            <a:endParaRPr lang="en-US" sz="1200" dirty="0"/>
          </a:p>
          <a:p>
            <a:r>
              <a:rPr lang="en-US" sz="1200" dirty="0" smtClean="0"/>
              <a:t>Although there is not as much data in 2013, the similarity in curves is obvious. In both years, the most common total of directional feet was ~10,000’ with most of the data ranging from 6,000’ to 13,000’.   </a:t>
            </a:r>
          </a:p>
          <a:p>
            <a:endParaRPr lang="en-US" sz="1200" dirty="0"/>
          </a:p>
          <a:p>
            <a:r>
              <a:rPr lang="en-US" sz="1200" dirty="0" smtClean="0"/>
              <a:t>The most directionally drilled wells see the MWD systems turned on much higher in the hole.  This allows the hole to be steered in a way that the horizontal section can be placed precisely in the right part of the reservoir regardless of the surface location.  Therefore, lots of horizontal wells in the MidContinent have 10-12,000’ of directional hole.</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585665677"/>
              </p:ext>
            </p:extLst>
          </p:nvPr>
        </p:nvGraphicFramePr>
        <p:xfrm>
          <a:off x="990600" y="2743200"/>
          <a:ext cx="6858000" cy="4151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1383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C2697C-879D-489E-A833-0AA2C915D146}" type="slidenum">
              <a:rPr lang="en-US" smtClean="0"/>
              <a:t>69</a:t>
            </a:fld>
            <a:endParaRPr lang="en-US"/>
          </a:p>
        </p:txBody>
      </p:sp>
      <p:sp>
        <p:nvSpPr>
          <p:cNvPr id="7" name="Footer Placeholder 3"/>
          <p:cNvSpPr>
            <a:spLocks noGrp="1"/>
          </p:cNvSpPr>
          <p:nvPr>
            <p:ph type="ftr" sz="quarter" idx="11"/>
          </p:nvPr>
        </p:nvSpPr>
        <p:spPr>
          <a:xfrm>
            <a:off x="2971800" y="6356350"/>
            <a:ext cx="3200400" cy="365125"/>
          </a:xfrm>
        </p:spPr>
        <p:txBody>
          <a:bodyPr/>
          <a:lstStyle/>
          <a:p>
            <a:r>
              <a:rPr lang="en-US" dirty="0" smtClean="0"/>
              <a:t>Spears &amp; Associates, Inc. / Oilfield </a:t>
            </a:r>
            <a:r>
              <a:rPr lang="en-US" dirty="0" err="1" smtClean="0"/>
              <a:t>Logix</a:t>
            </a:r>
            <a:r>
              <a:rPr lang="en-US" dirty="0" smtClean="0"/>
              <a:t> Series</a:t>
            </a:r>
            <a:endParaRPr lang="en-US" dirty="0"/>
          </a:p>
        </p:txBody>
      </p:sp>
      <p:sp>
        <p:nvSpPr>
          <p:cNvPr id="9" name="TextBox 8"/>
          <p:cNvSpPr txBox="1"/>
          <p:nvPr/>
        </p:nvSpPr>
        <p:spPr>
          <a:xfrm>
            <a:off x="304800" y="1402140"/>
            <a:ext cx="8458200" cy="1569660"/>
          </a:xfrm>
          <a:prstGeom prst="rect">
            <a:avLst/>
          </a:prstGeom>
          <a:noFill/>
        </p:spPr>
        <p:txBody>
          <a:bodyPr wrap="square" rtlCol="0">
            <a:spAutoFit/>
          </a:bodyPr>
          <a:lstStyle/>
          <a:p>
            <a:r>
              <a:rPr lang="en-US" sz="1200" b="1" dirty="0" smtClean="0"/>
              <a:t>Bottom hole temperatures </a:t>
            </a:r>
            <a:r>
              <a:rPr lang="en-US" sz="1200" dirty="0" smtClean="0"/>
              <a:t>in the MidContinent are generally benign.  The chart below shows the bottom hole temperatures of several Oklahoma and Texas Panhandle wells, plotted versus the measured depth of the well.  Since most wells in the sample are vertical, the measured depth tends to equal the true vertical depth, so this chart plots true bottom hole temperature. </a:t>
            </a:r>
          </a:p>
          <a:p>
            <a:endParaRPr lang="en-US" sz="1200" dirty="0"/>
          </a:p>
          <a:p>
            <a:r>
              <a:rPr lang="en-US" sz="1200" dirty="0" smtClean="0"/>
              <a:t>Bottom hole temperature is generally linear with well depth.  For example, at 6,000’ the temperature is 120 degrees F and at 10,000’ the temperature is almost 200 degrees F.  There are some zones that are hotter than others, but none that can be considered truly hot…or hot enough to damage tools.  Even the hottest wells are still well below any temperature threshold requiring special equipment.</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3199543106"/>
              </p:ext>
            </p:extLst>
          </p:nvPr>
        </p:nvGraphicFramePr>
        <p:xfrm>
          <a:off x="1295400" y="3005792"/>
          <a:ext cx="6172200" cy="354740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304800" y="457200"/>
            <a:ext cx="8534400" cy="1143000"/>
          </a:xfrm>
        </p:spPr>
        <p:txBody>
          <a:bodyPr>
            <a:normAutofit/>
          </a:bodyPr>
          <a:lstStyle/>
          <a:p>
            <a:r>
              <a:rPr lang="en-US" sz="3600" dirty="0" smtClean="0"/>
              <a:t>MidContinent: Bottom Hole Temperatures</a:t>
            </a:r>
            <a:endParaRPr lang="en-US" sz="3600" dirty="0"/>
          </a:p>
        </p:txBody>
      </p:sp>
    </p:spTree>
    <p:extLst>
      <p:ext uri="{BB962C8B-B14F-4D97-AF65-F5344CB8AC3E}">
        <p14:creationId xmlns:p14="http://schemas.microsoft.com/office/powerpoint/2010/main" val="2319059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Global Directional Drilling Market</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7</a:t>
            </a:fld>
            <a:endParaRPr lang="en-US"/>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418388" cy="527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4555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Bakken/Williston: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70</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663469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Bakken/Williston</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71</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3892519780"/>
              </p:ext>
            </p:extLst>
          </p:nvPr>
        </p:nvGraphicFramePr>
        <p:xfrm>
          <a:off x="990600" y="1451166"/>
          <a:ext cx="7239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4962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72</a:t>
            </a:fld>
            <a:endParaRPr lang="en-US"/>
          </a:p>
        </p:txBody>
      </p:sp>
      <p:sp>
        <p:nvSpPr>
          <p:cNvPr id="6" name="Title 1"/>
          <p:cNvSpPr>
            <a:spLocks noGrp="1"/>
          </p:cNvSpPr>
          <p:nvPr>
            <p:ph type="title"/>
          </p:nvPr>
        </p:nvSpPr>
        <p:spPr>
          <a:xfrm>
            <a:off x="304800" y="533400"/>
            <a:ext cx="8534400" cy="1143000"/>
          </a:xfrm>
        </p:spPr>
        <p:txBody>
          <a:bodyPr>
            <a:noAutofit/>
          </a:bodyPr>
          <a:lstStyle/>
          <a:p>
            <a:r>
              <a:rPr lang="en-US" sz="3600" dirty="0" smtClean="0"/>
              <a:t>Leading Bakken Operators</a:t>
            </a:r>
            <a:endParaRPr lang="en-US" sz="3600" dirty="0"/>
          </a:p>
        </p:txBody>
      </p:sp>
      <p:sp>
        <p:nvSpPr>
          <p:cNvPr id="8" name="TextBox 7"/>
          <p:cNvSpPr txBox="1"/>
          <p:nvPr/>
        </p:nvSpPr>
        <p:spPr>
          <a:xfrm>
            <a:off x="457200" y="2286000"/>
            <a:ext cx="2362200" cy="2677656"/>
          </a:xfrm>
          <a:prstGeom prst="rect">
            <a:avLst/>
          </a:prstGeom>
          <a:noFill/>
        </p:spPr>
        <p:txBody>
          <a:bodyPr wrap="square" rtlCol="0">
            <a:spAutoFit/>
          </a:bodyPr>
          <a:lstStyle/>
          <a:p>
            <a:r>
              <a:rPr lang="en-US" sz="1200" dirty="0" smtClean="0"/>
              <a:t>Oilfield </a:t>
            </a:r>
            <a:r>
              <a:rPr lang="en-US" sz="1200" dirty="0" err="1" smtClean="0"/>
              <a:t>Logix</a:t>
            </a:r>
            <a:r>
              <a:rPr lang="en-US" sz="1200" dirty="0" smtClean="0"/>
              <a:t> has identified ~50 oil and gas producers who have drilled wells in the Bakken in the last three years.  </a:t>
            </a:r>
            <a:r>
              <a:rPr lang="en-US" sz="1200" b="1" dirty="0" smtClean="0"/>
              <a:t>Continental Resources, Hess Corp, Whiting, ConocoPhillips/Burlington, Petro-Hunt</a:t>
            </a:r>
            <a:r>
              <a:rPr lang="en-US" sz="1200" dirty="0" smtClean="0"/>
              <a:t>, and </a:t>
            </a:r>
            <a:r>
              <a:rPr lang="en-US" sz="1200" b="1" dirty="0" smtClean="0"/>
              <a:t>XTO Energy </a:t>
            </a:r>
            <a:r>
              <a:rPr lang="en-US" sz="1200" dirty="0" smtClean="0"/>
              <a:t>account for half of the market. </a:t>
            </a:r>
            <a:endParaRPr lang="en-US" sz="1200" dirty="0"/>
          </a:p>
          <a:p>
            <a:endParaRPr lang="en-US" sz="1200" dirty="0"/>
          </a:p>
          <a:p>
            <a:r>
              <a:rPr lang="en-US" sz="1200" b="1" dirty="0" smtClean="0"/>
              <a:t>Marathon Oil </a:t>
            </a:r>
            <a:r>
              <a:rPr lang="en-US" sz="1200" dirty="0" smtClean="0"/>
              <a:t>and </a:t>
            </a:r>
            <a:r>
              <a:rPr lang="en-US" sz="1200" b="1" dirty="0" smtClean="0"/>
              <a:t>WPX Energy </a:t>
            </a:r>
            <a:r>
              <a:rPr lang="en-US" sz="1200" dirty="0" smtClean="0"/>
              <a:t>are close behind, followed by </a:t>
            </a:r>
            <a:r>
              <a:rPr lang="en-US" sz="1200" b="1" dirty="0" smtClean="0"/>
              <a:t>Kodiak, QEP, SM Energy, </a:t>
            </a:r>
            <a:r>
              <a:rPr lang="en-US" sz="1200" dirty="0" smtClean="0"/>
              <a:t>and</a:t>
            </a:r>
            <a:r>
              <a:rPr lang="en-US" sz="1200" b="1" dirty="0" smtClean="0"/>
              <a:t> Statoil</a:t>
            </a:r>
            <a:r>
              <a:rPr lang="en-US" sz="1200" dirty="0" smtClean="0"/>
              <a:t>. These 6 companies make up the next quarter of new wells drilled. </a:t>
            </a:r>
            <a:endParaRPr lang="en-US" sz="1200" b="1" dirty="0" smtClean="0"/>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3944446565"/>
              </p:ext>
            </p:extLst>
          </p:nvPr>
        </p:nvGraphicFramePr>
        <p:xfrm>
          <a:off x="3048000" y="1098550"/>
          <a:ext cx="6096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73597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Bakken:  Top Directional Customers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73</a:t>
            </a:fld>
            <a:endParaRPr lang="en-US"/>
          </a:p>
        </p:txBody>
      </p:sp>
      <p:sp>
        <p:nvSpPr>
          <p:cNvPr id="9" name="TextBox 8"/>
          <p:cNvSpPr txBox="1"/>
          <p:nvPr/>
        </p:nvSpPr>
        <p:spPr>
          <a:xfrm>
            <a:off x="338328" y="2133600"/>
            <a:ext cx="2667000" cy="2862322"/>
          </a:xfrm>
          <a:prstGeom prst="rect">
            <a:avLst/>
          </a:prstGeom>
          <a:noFill/>
        </p:spPr>
        <p:txBody>
          <a:bodyPr wrap="square" rtlCol="0">
            <a:spAutoFit/>
          </a:bodyPr>
          <a:lstStyle/>
          <a:p>
            <a:r>
              <a:rPr lang="en-US" sz="1200" dirty="0" smtClean="0"/>
              <a:t>Here is a ranked list of directional customers in the Bakken.  </a:t>
            </a:r>
          </a:p>
          <a:p>
            <a:endParaRPr lang="en-US" sz="1200" dirty="0"/>
          </a:p>
          <a:p>
            <a:r>
              <a:rPr lang="en-US" sz="1200" dirty="0" smtClean="0"/>
              <a:t>From this chart we see that </a:t>
            </a:r>
            <a:r>
              <a:rPr lang="en-US" sz="1200" b="1" dirty="0" smtClean="0"/>
              <a:t>Continental Resources</a:t>
            </a:r>
            <a:r>
              <a:rPr lang="en-US" sz="1200" dirty="0"/>
              <a:t> </a:t>
            </a:r>
            <a:r>
              <a:rPr lang="en-US" sz="1200" dirty="0" smtClean="0"/>
              <a:t>and </a:t>
            </a:r>
            <a:r>
              <a:rPr lang="en-US" sz="1200" b="1" dirty="0" smtClean="0"/>
              <a:t>Hess Corp</a:t>
            </a:r>
            <a:r>
              <a:rPr lang="en-US" sz="1200" dirty="0" smtClean="0"/>
              <a:t> purchased just over a quarter of the directional services in the last few years. </a:t>
            </a:r>
            <a:r>
              <a:rPr lang="en-US" sz="1200" b="1" dirty="0" smtClean="0"/>
              <a:t>Whiting, ConocoPhillips/Burlington, XTO Energy, </a:t>
            </a:r>
            <a:r>
              <a:rPr lang="en-US" sz="1200" dirty="0" smtClean="0"/>
              <a:t>and </a:t>
            </a:r>
            <a:r>
              <a:rPr lang="en-US" sz="1200" b="1" dirty="0" smtClean="0"/>
              <a:t>Petro Hunt</a:t>
            </a:r>
            <a:r>
              <a:rPr lang="en-US" sz="1200" dirty="0" smtClean="0"/>
              <a:t> help make up the top half of directional customers. </a:t>
            </a:r>
          </a:p>
          <a:p>
            <a:endParaRPr lang="en-US" sz="1200" dirty="0"/>
          </a:p>
          <a:p>
            <a:r>
              <a:rPr lang="en-US" sz="1200" dirty="0" smtClean="0"/>
              <a:t>With so many long laterals drilled in the Bakken, any of the top 20 operators in the Bakken are significant buyers of directional services in the US.</a:t>
            </a: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670828278"/>
              </p:ext>
            </p:extLst>
          </p:nvPr>
        </p:nvGraphicFramePr>
        <p:xfrm>
          <a:off x="2895600" y="16764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880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74</a:t>
            </a:fld>
            <a:endParaRPr lang="en-US"/>
          </a:p>
        </p:txBody>
      </p:sp>
      <p:sp>
        <p:nvSpPr>
          <p:cNvPr id="9" name="TextBox 8"/>
          <p:cNvSpPr txBox="1"/>
          <p:nvPr/>
        </p:nvSpPr>
        <p:spPr>
          <a:xfrm>
            <a:off x="4724400" y="1790948"/>
            <a:ext cx="3657600" cy="2862322"/>
          </a:xfrm>
          <a:prstGeom prst="rect">
            <a:avLst/>
          </a:prstGeom>
          <a:noFill/>
        </p:spPr>
        <p:txBody>
          <a:bodyPr wrap="square" rtlCol="0">
            <a:spAutoFit/>
          </a:bodyPr>
          <a:lstStyle/>
          <a:p>
            <a:r>
              <a:rPr lang="en-US" sz="1200" b="1" dirty="0" smtClean="0"/>
              <a:t>Spears estimates that $0.8 billion in directional drilling services market was spent in the Bakken during 2014. </a:t>
            </a:r>
          </a:p>
          <a:p>
            <a:endParaRPr lang="en-US" sz="1200" dirty="0"/>
          </a:p>
          <a:p>
            <a:r>
              <a:rPr lang="en-US" sz="1200" dirty="0" smtClean="0"/>
              <a:t>During 2012 - 2014 the leading directional driller in the region was </a:t>
            </a:r>
            <a:r>
              <a:rPr lang="en-US" sz="1200" b="1" dirty="0" smtClean="0"/>
              <a:t>Baker Hughes</a:t>
            </a:r>
            <a:r>
              <a:rPr lang="en-US" sz="1200" dirty="0" smtClean="0"/>
              <a:t>, followed by </a:t>
            </a:r>
            <a:r>
              <a:rPr lang="en-US" sz="1200" b="1" dirty="0" err="1" smtClean="0"/>
              <a:t>Leam</a:t>
            </a:r>
            <a:r>
              <a:rPr lang="en-US" sz="1200" b="1" dirty="0" smtClean="0"/>
              <a:t>, Schlumberger Pathfinder, Halliburton and Phoenix</a:t>
            </a:r>
            <a:r>
              <a:rPr lang="en-US" sz="1200" dirty="0" smtClean="0"/>
              <a:t>.  These 5 directional drillers count for 75% of the market in the Bakken. </a:t>
            </a:r>
          </a:p>
          <a:p>
            <a:endParaRPr lang="en-US" sz="1200" dirty="0"/>
          </a:p>
          <a:p>
            <a:r>
              <a:rPr lang="en-US" sz="1200" dirty="0" smtClean="0"/>
              <a:t>There are fewer active directional drillers in this region and those that are, are drilling extremely long laterals. With these lateral lengths continuing to increase while  new wells decrease in the region, Spears estimates the directional drilling market in the Bakken will fall to $0.4 billion in 2015.</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1764121667"/>
              </p:ext>
            </p:extLst>
          </p:nvPr>
        </p:nvGraphicFramePr>
        <p:xfrm>
          <a:off x="304800" y="1371600"/>
          <a:ext cx="3962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Bakken:  Directional Market</a:t>
            </a:r>
            <a:endParaRPr lang="en-US" sz="3600" dirty="0"/>
          </a:p>
        </p:txBody>
      </p:sp>
    </p:spTree>
    <p:extLst>
      <p:ext uri="{BB962C8B-B14F-4D97-AF65-F5344CB8AC3E}">
        <p14:creationId xmlns:p14="http://schemas.microsoft.com/office/powerpoint/2010/main" val="1286254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75</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Bakken: Market Share of Directional Drillers</a:t>
            </a:r>
            <a:endParaRPr lang="en-US" sz="3600" dirty="0"/>
          </a:p>
        </p:txBody>
      </p:sp>
      <p:graphicFrame>
        <p:nvGraphicFramePr>
          <p:cNvPr id="7" name="Chart 6"/>
          <p:cNvGraphicFramePr/>
          <p:nvPr>
            <p:extLst>
              <p:ext uri="{D42A27DB-BD31-4B8C-83A1-F6EECF244321}">
                <p14:modId xmlns:p14="http://schemas.microsoft.com/office/powerpoint/2010/main" val="1269943847"/>
              </p:ext>
            </p:extLst>
          </p:nvPr>
        </p:nvGraphicFramePr>
        <p:xfrm>
          <a:off x="1905000" y="1600200"/>
          <a:ext cx="5943599" cy="3992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6639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76</a:t>
            </a:fld>
            <a:endParaRPr lang="en-US"/>
          </a:p>
        </p:txBody>
      </p:sp>
      <p:sp>
        <p:nvSpPr>
          <p:cNvPr id="7" name="TextBox 6"/>
          <p:cNvSpPr txBox="1"/>
          <p:nvPr/>
        </p:nvSpPr>
        <p:spPr>
          <a:xfrm>
            <a:off x="381000" y="1447800"/>
            <a:ext cx="8153400" cy="830997"/>
          </a:xfrm>
          <a:prstGeom prst="rect">
            <a:avLst/>
          </a:prstGeom>
          <a:noFill/>
        </p:spPr>
        <p:txBody>
          <a:bodyPr wrap="square" rtlCol="0">
            <a:spAutoFit/>
          </a:bodyPr>
          <a:lstStyle/>
          <a:p>
            <a:r>
              <a:rPr lang="en-US" sz="1200" b="1" dirty="0" smtClean="0"/>
              <a:t>The range in drilling speed performance by the directional companies working in the Bakken is fairly narrow:  600-900 feet per day.  </a:t>
            </a:r>
            <a:r>
              <a:rPr lang="en-US" sz="1200" dirty="0" smtClean="0"/>
              <a:t>Given the relatively uniform well depths and lateral lengths of the thousands of wells drilled in the Bakken each year, this narrow range of performances does not surprise us. According to our data, </a:t>
            </a:r>
            <a:r>
              <a:rPr lang="en-US" sz="1200" b="1" dirty="0" smtClean="0"/>
              <a:t>Baker Hughes</a:t>
            </a:r>
            <a:r>
              <a:rPr lang="en-US" sz="1200" dirty="0" smtClean="0"/>
              <a:t> has doubled the average directional drilling speed this last year with 1,800’ per day.</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9" name="Chart 8"/>
          <p:cNvGraphicFramePr/>
          <p:nvPr>
            <p:extLst>
              <p:ext uri="{D42A27DB-BD31-4B8C-83A1-F6EECF244321}">
                <p14:modId xmlns:p14="http://schemas.microsoft.com/office/powerpoint/2010/main" val="3482197750"/>
              </p:ext>
            </p:extLst>
          </p:nvPr>
        </p:nvGraphicFramePr>
        <p:xfrm>
          <a:off x="1295400" y="262753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Bakken:  Directional Speed</a:t>
            </a:r>
            <a:endParaRPr lang="en-US" sz="3600" dirty="0"/>
          </a:p>
        </p:txBody>
      </p:sp>
    </p:spTree>
    <p:extLst>
      <p:ext uri="{BB962C8B-B14F-4D97-AF65-F5344CB8AC3E}">
        <p14:creationId xmlns:p14="http://schemas.microsoft.com/office/powerpoint/2010/main" val="8782753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77</a:t>
            </a:fld>
            <a:endParaRPr lang="en-US"/>
          </a:p>
        </p:txBody>
      </p:sp>
      <p:sp>
        <p:nvSpPr>
          <p:cNvPr id="9" name="TextBox 8"/>
          <p:cNvSpPr txBox="1"/>
          <p:nvPr/>
        </p:nvSpPr>
        <p:spPr>
          <a:xfrm>
            <a:off x="381000" y="801469"/>
            <a:ext cx="8153400" cy="1200329"/>
          </a:xfrm>
          <a:prstGeom prst="rect">
            <a:avLst/>
          </a:prstGeom>
          <a:noFill/>
        </p:spPr>
        <p:txBody>
          <a:bodyPr wrap="square" rtlCol="0">
            <a:spAutoFit/>
          </a:bodyPr>
          <a:lstStyle/>
          <a:p>
            <a:r>
              <a:rPr lang="en-US" sz="1200" b="1" dirty="0" smtClean="0"/>
              <a:t>The Oilfield </a:t>
            </a:r>
            <a:r>
              <a:rPr lang="en-US" sz="1200" b="1" dirty="0" err="1" smtClean="0"/>
              <a:t>Logix</a:t>
            </a:r>
            <a:r>
              <a:rPr lang="en-US" sz="1200" b="1" dirty="0" smtClean="0"/>
              <a:t> team also looked at the average daily drilling speeds of the operators working in North Dakota. The chart on the left</a:t>
            </a:r>
            <a:r>
              <a:rPr lang="en-US" sz="1200" dirty="0" smtClean="0"/>
              <a:t> ranks operators by the speed of drilling the entire well. </a:t>
            </a:r>
            <a:r>
              <a:rPr lang="en-US" sz="1200" b="1" dirty="0" smtClean="0"/>
              <a:t>The chart on the right</a:t>
            </a:r>
            <a:r>
              <a:rPr lang="en-US" sz="1200" dirty="0" smtClean="0"/>
              <a:t> ranks operators by the speed of directional drilling only. For most operators in this region, drilling speeds and rankings look similar whether it is the entire well or the directional portion. </a:t>
            </a:r>
            <a:r>
              <a:rPr lang="en-US" sz="1200" b="1" dirty="0" smtClean="0"/>
              <a:t>Hess Corp</a:t>
            </a:r>
            <a:r>
              <a:rPr lang="en-US" sz="1200" dirty="0" smtClean="0"/>
              <a:t> is the only operator with a huge disparity in drilling speed between the two charts with over 2,000 feet per day when drilling directionally, and a much smaller 459 feet per day for the entire well. It might be worth noting, Hess Corp uses </a:t>
            </a:r>
            <a:r>
              <a:rPr lang="en-US" sz="1200" b="1" dirty="0" smtClean="0"/>
              <a:t>Baker Hughes</a:t>
            </a:r>
            <a:r>
              <a:rPr lang="en-US" sz="1200" dirty="0" smtClean="0"/>
              <a:t> for almost all horizontal wells in the Bakken.</a:t>
            </a:r>
            <a:endParaRPr lang="en-US" sz="1200" dirty="0"/>
          </a:p>
        </p:txBody>
      </p:sp>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5" name="Chart 14"/>
          <p:cNvGraphicFramePr/>
          <p:nvPr>
            <p:extLst>
              <p:ext uri="{D42A27DB-BD31-4B8C-83A1-F6EECF244321}">
                <p14:modId xmlns:p14="http://schemas.microsoft.com/office/powerpoint/2010/main" val="3375283768"/>
              </p:ext>
            </p:extLst>
          </p:nvPr>
        </p:nvGraphicFramePr>
        <p:xfrm>
          <a:off x="30480" y="2286001"/>
          <a:ext cx="469392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444452639"/>
              </p:ext>
            </p:extLst>
          </p:nvPr>
        </p:nvGraphicFramePr>
        <p:xfrm>
          <a:off x="4419600" y="2371128"/>
          <a:ext cx="4724400" cy="44868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33565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34578589"/>
              </p:ext>
            </p:extLst>
          </p:nvPr>
        </p:nvGraphicFramePr>
        <p:xfrm>
          <a:off x="1066800" y="4066758"/>
          <a:ext cx="2743200" cy="1280160"/>
        </p:xfrm>
        <a:graphic>
          <a:graphicData uri="http://schemas.openxmlformats.org/drawingml/2006/table">
            <a:tbl>
              <a:tblPr firstRow="1" bandRow="1">
                <a:tableStyleId>{74C1A8A3-306A-4EB7-A6B1-4F7E0EB9C5D6}</a:tableStyleId>
              </a:tblPr>
              <a:tblGrid>
                <a:gridCol w="1371600"/>
                <a:gridCol w="1371600"/>
              </a:tblGrid>
              <a:tr h="22860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Days in the Hole</a:t>
                      </a:r>
                      <a:endParaRPr lang="en-US" sz="1200" dirty="0"/>
                    </a:p>
                  </a:txBody>
                  <a:tcPr/>
                </a:tc>
              </a:tr>
              <a:tr h="243840">
                <a:tc>
                  <a:txBody>
                    <a:bodyPr/>
                    <a:lstStyle/>
                    <a:p>
                      <a:r>
                        <a:rPr lang="en-US" sz="1200" i="1" dirty="0" smtClean="0"/>
                        <a:t>2012</a:t>
                      </a:r>
                      <a:endParaRPr lang="en-US" sz="1200" i="1" dirty="0"/>
                    </a:p>
                  </a:txBody>
                  <a:tcPr/>
                </a:tc>
                <a:tc>
                  <a:txBody>
                    <a:bodyPr/>
                    <a:lstStyle/>
                    <a:p>
                      <a:pPr algn="ctr"/>
                      <a:r>
                        <a:rPr lang="en-US" sz="1200" i="1" dirty="0" smtClean="0"/>
                        <a:t>25</a:t>
                      </a:r>
                      <a:endParaRPr lang="en-US" sz="1200" i="1" dirty="0"/>
                    </a:p>
                  </a:txBody>
                  <a:tcPr/>
                </a:tc>
              </a:tr>
              <a:tr h="243840">
                <a:tc>
                  <a:txBody>
                    <a:bodyPr/>
                    <a:lstStyle/>
                    <a:p>
                      <a:r>
                        <a:rPr lang="en-US" sz="1200" i="1" dirty="0" smtClean="0"/>
                        <a:t>2013</a:t>
                      </a:r>
                      <a:endParaRPr lang="en-US" sz="1200" i="1" dirty="0"/>
                    </a:p>
                  </a:txBody>
                  <a:tcPr/>
                </a:tc>
                <a:tc>
                  <a:txBody>
                    <a:bodyPr/>
                    <a:lstStyle/>
                    <a:p>
                      <a:pPr algn="ctr"/>
                      <a:r>
                        <a:rPr lang="en-US" sz="1200" i="1" dirty="0" smtClean="0"/>
                        <a:t>23</a:t>
                      </a:r>
                      <a:endParaRPr lang="en-US" sz="1200" i="1" dirty="0"/>
                    </a:p>
                  </a:txBody>
                  <a:tcPr/>
                </a:tc>
              </a:tr>
              <a:tr h="243840">
                <a:tc>
                  <a:txBody>
                    <a:bodyPr/>
                    <a:lstStyle/>
                    <a:p>
                      <a:r>
                        <a:rPr lang="en-US" sz="1200" i="1" dirty="0" smtClean="0"/>
                        <a:t>2014</a:t>
                      </a:r>
                      <a:endParaRPr lang="en-US" sz="1200" i="1" dirty="0"/>
                    </a:p>
                  </a:txBody>
                  <a:tcPr/>
                </a:tc>
                <a:tc>
                  <a:txBody>
                    <a:bodyPr/>
                    <a:lstStyle/>
                    <a:p>
                      <a:pPr algn="ctr"/>
                      <a:r>
                        <a:rPr lang="en-US" sz="1200" i="1" dirty="0" smtClean="0"/>
                        <a:t>22</a:t>
                      </a:r>
                    </a:p>
                  </a:txBody>
                  <a:tcPr/>
                </a:tc>
              </a:tr>
            </a:tbl>
          </a:graphicData>
        </a:graphic>
      </p:graphicFrame>
      <p:sp>
        <p:nvSpPr>
          <p:cNvPr id="8" name="TextBox 7"/>
          <p:cNvSpPr txBox="1"/>
          <p:nvPr/>
        </p:nvSpPr>
        <p:spPr>
          <a:xfrm>
            <a:off x="533400" y="1628358"/>
            <a:ext cx="4191000" cy="1569660"/>
          </a:xfrm>
          <a:prstGeom prst="rect">
            <a:avLst/>
          </a:prstGeom>
          <a:noFill/>
        </p:spPr>
        <p:txBody>
          <a:bodyPr wrap="square" rtlCol="0">
            <a:spAutoFit/>
          </a:bodyPr>
          <a:lstStyle/>
          <a:p>
            <a:r>
              <a:rPr lang="en-US" sz="1200" b="1" dirty="0" smtClean="0"/>
              <a:t>Drilling days are falling slowly in North Dakota.  </a:t>
            </a:r>
            <a:r>
              <a:rPr lang="en-US" sz="1200" dirty="0" smtClean="0"/>
              <a:t>In 2012, directional systems were in the hole on average 25 days.  By 2014, days have fallen to 22.  </a:t>
            </a:r>
          </a:p>
          <a:p>
            <a:endParaRPr lang="en-US" sz="1200" dirty="0"/>
          </a:p>
          <a:p>
            <a:r>
              <a:rPr lang="en-US" sz="1200" dirty="0" smtClean="0"/>
              <a:t>As time goes by and as “lean manufacturing” techniques are perfected in the </a:t>
            </a:r>
            <a:r>
              <a:rPr lang="en-US" sz="1200" dirty="0" err="1" smtClean="0"/>
              <a:t>Bakken</a:t>
            </a:r>
            <a:r>
              <a:rPr lang="en-US" sz="1200" dirty="0" smtClean="0"/>
              <a:t>, we expect directional drilling days to fall by 10% per year despite increasing footage per well and increasing complexity.</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1656667478"/>
              </p:ext>
            </p:extLst>
          </p:nvPr>
        </p:nvGraphicFramePr>
        <p:xfrm>
          <a:off x="5181600" y="1552158"/>
          <a:ext cx="3390900" cy="469624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a:spLocks noGrp="1"/>
          </p:cNvSpPr>
          <p:nvPr>
            <p:ph type="title"/>
          </p:nvPr>
        </p:nvSpPr>
        <p:spPr>
          <a:xfrm>
            <a:off x="304800" y="274638"/>
            <a:ext cx="8534400" cy="1143000"/>
          </a:xfrm>
        </p:spPr>
        <p:txBody>
          <a:bodyPr>
            <a:normAutofit/>
          </a:bodyPr>
          <a:lstStyle/>
          <a:p>
            <a:r>
              <a:rPr lang="en-US" sz="3600" dirty="0" smtClean="0"/>
              <a:t>Bakken:  Directional Days in the Hole</a:t>
            </a:r>
            <a:endParaRPr lang="en-US" sz="3600" dirty="0"/>
          </a:p>
        </p:txBody>
      </p:sp>
    </p:spTree>
    <p:extLst>
      <p:ext uri="{BB962C8B-B14F-4D97-AF65-F5344CB8AC3E}">
        <p14:creationId xmlns:p14="http://schemas.microsoft.com/office/powerpoint/2010/main" val="5038193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79</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3296120448"/>
              </p:ext>
            </p:extLst>
          </p:nvPr>
        </p:nvGraphicFramePr>
        <p:xfrm>
          <a:off x="1219200" y="2520950"/>
          <a:ext cx="6324600" cy="3835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76300" y="1455003"/>
            <a:ext cx="7391400" cy="830997"/>
          </a:xfrm>
          <a:prstGeom prst="rect">
            <a:avLst/>
          </a:prstGeom>
          <a:noFill/>
        </p:spPr>
        <p:txBody>
          <a:bodyPr wrap="square" rtlCol="0">
            <a:spAutoFit/>
          </a:bodyPr>
          <a:lstStyle/>
          <a:p>
            <a:r>
              <a:rPr lang="en-US" sz="1200" b="1" dirty="0" smtClean="0"/>
              <a:t>The distribution of directional drilling days per well in the Bakken </a:t>
            </a:r>
            <a:r>
              <a:rPr lang="en-US" sz="1200" dirty="0" smtClean="0"/>
              <a:t>resembles a bell curve more than any of the regions with directional data, although it is still not perfect. The most common number of days is ~21, but wells could take anywhere from 3 days to 40 days to drill. Since most wells in the Bakken tend to remain around 18,000’ – 24,000’, the wide range in drilling days could be due to the hired directional driller.</a:t>
            </a:r>
            <a:endParaRPr lang="en-US" sz="1200" b="1"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Bakken:  Directional Days per Well</a:t>
            </a:r>
            <a:endParaRPr lang="en-US" sz="3600" dirty="0"/>
          </a:p>
        </p:txBody>
      </p:sp>
    </p:spTree>
    <p:extLst>
      <p:ext uri="{BB962C8B-B14F-4D97-AF65-F5344CB8AC3E}">
        <p14:creationId xmlns:p14="http://schemas.microsoft.com/office/powerpoint/2010/main" val="4146682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Global Market Shares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8</a:t>
            </a:fld>
            <a:endParaRPr lang="en-US"/>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7" name="Chart 6"/>
          <p:cNvGraphicFramePr/>
          <p:nvPr>
            <p:extLst>
              <p:ext uri="{D42A27DB-BD31-4B8C-83A1-F6EECF244321}">
                <p14:modId xmlns:p14="http://schemas.microsoft.com/office/powerpoint/2010/main" val="4107480717"/>
              </p:ext>
            </p:extLst>
          </p:nvPr>
        </p:nvGraphicFramePr>
        <p:xfrm>
          <a:off x="4724400" y="1524000"/>
          <a:ext cx="4267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978030411"/>
              </p:ext>
            </p:extLst>
          </p:nvPr>
        </p:nvGraphicFramePr>
        <p:xfrm>
          <a:off x="190500" y="1523999"/>
          <a:ext cx="4533900" cy="48006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32158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Bakken: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80</a:t>
            </a:fld>
            <a:endParaRPr lang="en-US"/>
          </a:p>
        </p:txBody>
      </p:sp>
      <p:sp>
        <p:nvSpPr>
          <p:cNvPr id="9" name="TextBox 8"/>
          <p:cNvSpPr txBox="1"/>
          <p:nvPr/>
        </p:nvSpPr>
        <p:spPr>
          <a:xfrm>
            <a:off x="304800" y="1692276"/>
            <a:ext cx="4953000" cy="1200329"/>
          </a:xfrm>
          <a:prstGeom prst="rect">
            <a:avLst/>
          </a:prstGeom>
          <a:noFill/>
        </p:spPr>
        <p:txBody>
          <a:bodyPr wrap="square" rtlCol="0">
            <a:spAutoFit/>
          </a:bodyPr>
          <a:lstStyle/>
          <a:p>
            <a:r>
              <a:rPr lang="en-US" sz="1200" b="1" dirty="0" smtClean="0"/>
              <a:t>Lateral lengths </a:t>
            </a:r>
            <a:r>
              <a:rPr lang="en-US" sz="1200" dirty="0" smtClean="0"/>
              <a:t>of horizontal wells have been getting longer each year in the </a:t>
            </a:r>
            <a:r>
              <a:rPr lang="en-US" sz="1200" b="1" dirty="0" smtClean="0"/>
              <a:t>Bakken</a:t>
            </a:r>
            <a:r>
              <a:rPr lang="en-US" sz="1200" dirty="0" smtClean="0"/>
              <a:t>.  In 2012 the average length was ~8,200’, in 2013 the length 9,000’.  Wells in 2014 are averaging 9,400’.  This indicates that fewer and fewer of the short laterals are being drilled as operators standardize on the 10,000’ lateral.  </a:t>
            </a:r>
          </a:p>
          <a:p>
            <a:endParaRPr lang="en-US" sz="1200" dirty="0"/>
          </a:p>
        </p:txBody>
      </p:sp>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3888389364"/>
              </p:ext>
            </p:extLst>
          </p:nvPr>
        </p:nvGraphicFramePr>
        <p:xfrm>
          <a:off x="838200" y="3140075"/>
          <a:ext cx="70866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30768032"/>
              </p:ext>
            </p:extLst>
          </p:nvPr>
        </p:nvGraphicFramePr>
        <p:xfrm>
          <a:off x="5562600" y="1524000"/>
          <a:ext cx="3124200" cy="1097280"/>
        </p:xfrm>
        <a:graphic>
          <a:graphicData uri="http://schemas.openxmlformats.org/drawingml/2006/table">
            <a:tbl>
              <a:tblPr firstRow="1" bandRow="1">
                <a:tableStyleId>{74C1A8A3-306A-4EB7-A6B1-4F7E0EB9C5D6}</a:tableStyleId>
              </a:tblPr>
              <a:tblGrid>
                <a:gridCol w="1145541"/>
                <a:gridCol w="1978659"/>
              </a:tblGrid>
              <a:tr h="243840">
                <a:tc>
                  <a:txBody>
                    <a:bodyPr/>
                    <a:lstStyle/>
                    <a:p>
                      <a:r>
                        <a:rPr lang="en-US" sz="1200" dirty="0" smtClean="0"/>
                        <a:t>Year</a:t>
                      </a:r>
                      <a:endParaRPr lang="en-US" sz="1200" dirty="0"/>
                    </a:p>
                  </a:txBody>
                  <a:tcPr/>
                </a:tc>
                <a:tc>
                  <a:txBody>
                    <a:bodyPr/>
                    <a:lstStyle/>
                    <a:p>
                      <a:pPr algn="ctr"/>
                      <a:r>
                        <a:rPr lang="en-US" sz="1200" dirty="0" smtClean="0"/>
                        <a:t>Average</a:t>
                      </a:r>
                      <a:r>
                        <a:rPr lang="en-US" sz="1200" baseline="0" dirty="0" smtClean="0"/>
                        <a:t> Lateral Length</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8,200’</a:t>
                      </a:r>
                      <a:endParaRPr lang="en-US" sz="1200" dirty="0"/>
                    </a:p>
                  </a:txBody>
                  <a:tcPr/>
                </a:tc>
              </a:tr>
              <a:tr h="243840">
                <a:tc>
                  <a:txBody>
                    <a:bodyPr/>
                    <a:lstStyle/>
                    <a:p>
                      <a:r>
                        <a:rPr lang="en-US" sz="1200" dirty="0" smtClean="0"/>
                        <a:t>2013</a:t>
                      </a:r>
                      <a:endParaRPr lang="en-US" sz="1200" dirty="0"/>
                    </a:p>
                  </a:txBody>
                  <a:tcPr/>
                </a:tc>
                <a:tc>
                  <a:txBody>
                    <a:bodyPr/>
                    <a:lstStyle/>
                    <a:p>
                      <a:pPr algn="ctr"/>
                      <a:r>
                        <a:rPr lang="en-US" sz="1200" dirty="0" smtClean="0"/>
                        <a:t>9,000’</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9,400’</a:t>
                      </a:r>
                      <a:endParaRPr lang="en-US" sz="1200" dirty="0"/>
                    </a:p>
                  </a:txBody>
                  <a:tcPr/>
                </a:tc>
              </a:tr>
            </a:tbl>
          </a:graphicData>
        </a:graphic>
      </p:graphicFrame>
    </p:spTree>
    <p:extLst>
      <p:ext uri="{BB962C8B-B14F-4D97-AF65-F5344CB8AC3E}">
        <p14:creationId xmlns:p14="http://schemas.microsoft.com/office/powerpoint/2010/main" val="16814428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81</a:t>
            </a:fld>
            <a:endParaRPr lang="en-US"/>
          </a:p>
        </p:txBody>
      </p:sp>
      <p:sp>
        <p:nvSpPr>
          <p:cNvPr id="8" name="TextBox 7"/>
          <p:cNvSpPr txBox="1"/>
          <p:nvPr/>
        </p:nvSpPr>
        <p:spPr>
          <a:xfrm>
            <a:off x="381000" y="801469"/>
            <a:ext cx="8153400" cy="1569660"/>
          </a:xfrm>
          <a:prstGeom prst="rect">
            <a:avLst/>
          </a:prstGeom>
          <a:noFill/>
        </p:spPr>
        <p:txBody>
          <a:bodyPr wrap="square" rtlCol="0">
            <a:spAutoFit/>
          </a:bodyPr>
          <a:lstStyle/>
          <a:p>
            <a:r>
              <a:rPr lang="en-US" sz="1200" b="1" dirty="0" smtClean="0"/>
              <a:t>While lateral lengths in the Bakken might be close to 9,500’ on average, the number of directionally drilled feet is double that amount.  </a:t>
            </a:r>
            <a:r>
              <a:rPr lang="en-US" sz="1200" dirty="0" smtClean="0"/>
              <a:t>As the chart below shows, the average number of directionally drilled feet in a Bakken well is around 19,000’.  The curves for 2012 and 2013 are almost identical, and showing signs of another increase in directional feet per well, with more wells pushing 21,000’ – 22,000’. </a:t>
            </a:r>
          </a:p>
          <a:p>
            <a:endParaRPr lang="en-US" sz="1200" dirty="0"/>
          </a:p>
          <a:p>
            <a:r>
              <a:rPr lang="en-US" sz="1200" dirty="0" smtClean="0"/>
              <a:t>This is due largely to pad drilling, where multiple wells are drilled from a single well pad and, as a result, wellbores must be steered through a complex “flight path” in order to enter the reservoir at the correct place and at the correct angle.  This puts most of the burden of drilling a well on the directional service company.</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1877656354"/>
              </p:ext>
            </p:extLst>
          </p:nvPr>
        </p:nvGraphicFramePr>
        <p:xfrm>
          <a:off x="914400" y="2819400"/>
          <a:ext cx="6934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06909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Rocky Mountain Region: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82</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41637120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Rocky Mountains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83</a:t>
            </a:fld>
            <a:endParaRPr lang="en-US"/>
          </a:p>
        </p:txBody>
      </p:sp>
      <p:pic>
        <p:nvPicPr>
          <p:cNvPr id="5122" name="Picture 2" descr="Description: http://www.ogfj.com/etc/medialib/platform-7/ogfj/shale-maps.Par.11621.Image.-1.-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14600"/>
            <a:ext cx="1905000" cy="224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2363500"/>
            <a:ext cx="6296025" cy="3046988"/>
          </a:xfrm>
          <a:prstGeom prst="rect">
            <a:avLst/>
          </a:prstGeom>
          <a:noFill/>
        </p:spPr>
        <p:txBody>
          <a:bodyPr wrap="square" rtlCol="0">
            <a:spAutoFit/>
          </a:bodyPr>
          <a:lstStyle/>
          <a:p>
            <a:r>
              <a:rPr lang="en-US" sz="1200" dirty="0">
                <a:latin typeface="Calibri" pitchFamily="34" charset="0"/>
                <a:cs typeface="Times New Roman" pitchFamily="18" charset="0"/>
              </a:rPr>
              <a:t>The </a:t>
            </a:r>
            <a:r>
              <a:rPr lang="en-US" sz="1200" dirty="0" smtClean="0">
                <a:latin typeface="Calibri" pitchFamily="34" charset="0"/>
                <a:cs typeface="Times New Roman" pitchFamily="18" charset="0"/>
              </a:rPr>
              <a:t>Rockies includes the following states:  </a:t>
            </a:r>
            <a:r>
              <a:rPr lang="en-US" sz="1200" b="1" dirty="0" smtClean="0">
                <a:latin typeface="Calibri" pitchFamily="34" charset="0"/>
                <a:cs typeface="Times New Roman" pitchFamily="18" charset="0"/>
              </a:rPr>
              <a:t>North Dakota, Montana, Wyoming, Colorado and Utah</a:t>
            </a:r>
            <a:r>
              <a:rPr lang="en-US" sz="1200" dirty="0" smtClean="0">
                <a:latin typeface="Calibri" pitchFamily="34" charset="0"/>
                <a:cs typeface="Times New Roman" pitchFamily="18" charset="0"/>
              </a:rPr>
              <a:t>.  The area is large, the drilling diverse, the activity erratic, but there is no question that it contains one of the most important plays ever to be discovered in the US:  The Williston Basin’s </a:t>
            </a:r>
            <a:r>
              <a:rPr lang="en-US" sz="1200" dirty="0" err="1" smtClean="0">
                <a:latin typeface="Calibri" pitchFamily="34" charset="0"/>
                <a:cs typeface="Times New Roman" pitchFamily="18" charset="0"/>
              </a:rPr>
              <a:t>Bakken</a:t>
            </a:r>
            <a:r>
              <a:rPr lang="en-US" sz="1200" dirty="0" smtClean="0">
                <a:latin typeface="Calibri" pitchFamily="34" charset="0"/>
                <a:cs typeface="Times New Roman" pitchFamily="18" charset="0"/>
              </a:rPr>
              <a:t>.</a:t>
            </a:r>
          </a:p>
          <a:p>
            <a:endParaRPr lang="en-US" sz="1200" dirty="0">
              <a:latin typeface="Calibri" pitchFamily="34" charset="0"/>
              <a:cs typeface="Times New Roman" pitchFamily="18" charset="0"/>
            </a:endParaRPr>
          </a:p>
          <a:p>
            <a:r>
              <a:rPr lang="en-US" sz="1200" dirty="0" smtClean="0">
                <a:latin typeface="Calibri" pitchFamily="34" charset="0"/>
                <a:cs typeface="Times New Roman" pitchFamily="18" charset="0"/>
              </a:rPr>
              <a:t>This report addresses:</a:t>
            </a:r>
          </a:p>
          <a:p>
            <a:endParaRPr lang="en-US" sz="1200" dirty="0">
              <a:latin typeface="Calibri" pitchFamily="34" charset="0"/>
              <a:cs typeface="Times New Roman" pitchFamily="18" charset="0"/>
            </a:endParaRPr>
          </a:p>
          <a:p>
            <a:r>
              <a:rPr lang="en-US" sz="1200" b="1" dirty="0" smtClean="0">
                <a:latin typeface="Calibri" pitchFamily="34" charset="0"/>
                <a:cs typeface="Times New Roman" pitchFamily="18" charset="0"/>
              </a:rPr>
              <a:t>Niobrara</a:t>
            </a:r>
            <a:r>
              <a:rPr lang="en-US" sz="1200" dirty="0" smtClean="0">
                <a:latin typeface="Calibri" pitchFamily="34" charset="0"/>
                <a:cs typeface="Times New Roman" pitchFamily="18" charset="0"/>
              </a:rPr>
              <a:t>: A reservoir within the Denver-</a:t>
            </a:r>
            <a:r>
              <a:rPr lang="en-US" sz="1200" dirty="0" err="1" smtClean="0">
                <a:latin typeface="Calibri" pitchFamily="34" charset="0"/>
                <a:cs typeface="Times New Roman" pitchFamily="18" charset="0"/>
              </a:rPr>
              <a:t>Julesberg</a:t>
            </a:r>
            <a:r>
              <a:rPr lang="en-US" sz="1200" dirty="0" smtClean="0">
                <a:latin typeface="Calibri" pitchFamily="34" charset="0"/>
                <a:cs typeface="Times New Roman" pitchFamily="18" charset="0"/>
              </a:rPr>
              <a:t> Basin in Eastern Colorado, Eastern Wyoming and a bit of Nebraska.  Operators are still trying to determine the optimal way to develop this reservoir with horizontal wells.</a:t>
            </a:r>
          </a:p>
          <a:p>
            <a:endParaRPr lang="en-US" sz="1200" dirty="0">
              <a:latin typeface="Calibri" pitchFamily="34" charset="0"/>
              <a:cs typeface="Times New Roman" pitchFamily="18" charset="0"/>
            </a:endParaRPr>
          </a:p>
          <a:p>
            <a:r>
              <a:rPr lang="en-US" sz="1200" b="1" dirty="0" smtClean="0">
                <a:latin typeface="Calibri" pitchFamily="34" charset="0"/>
                <a:cs typeface="Times New Roman" pitchFamily="18" charset="0"/>
              </a:rPr>
              <a:t>Western Wyoming</a:t>
            </a:r>
            <a:r>
              <a:rPr lang="en-US" sz="1200" dirty="0" smtClean="0">
                <a:latin typeface="Calibri" pitchFamily="34" charset="0"/>
                <a:cs typeface="Times New Roman" pitchFamily="18" charset="0"/>
              </a:rPr>
              <a:t>:  A gas play that still has some large operators drilling wells.</a:t>
            </a:r>
          </a:p>
          <a:p>
            <a:endParaRPr lang="en-US" sz="1200" dirty="0">
              <a:latin typeface="Calibri" pitchFamily="34" charset="0"/>
              <a:cs typeface="Times New Roman" pitchFamily="18" charset="0"/>
            </a:endParaRPr>
          </a:p>
          <a:p>
            <a:r>
              <a:rPr lang="en-US" sz="1200" b="1" dirty="0" err="1" smtClean="0">
                <a:latin typeface="Calibri" pitchFamily="34" charset="0"/>
                <a:cs typeface="Times New Roman" pitchFamily="18" charset="0"/>
              </a:rPr>
              <a:t>Piceance</a:t>
            </a:r>
            <a:r>
              <a:rPr lang="en-US" sz="1200" b="1" dirty="0" smtClean="0">
                <a:latin typeface="Calibri" pitchFamily="34" charset="0"/>
                <a:cs typeface="Times New Roman" pitchFamily="18" charset="0"/>
              </a:rPr>
              <a:t> &amp; Uinta</a:t>
            </a:r>
            <a:r>
              <a:rPr lang="en-US" sz="1200" dirty="0" smtClean="0">
                <a:latin typeface="Calibri" pitchFamily="34" charset="0"/>
                <a:cs typeface="Times New Roman" pitchFamily="18" charset="0"/>
              </a:rPr>
              <a:t>:  The Western Rockies with vertical drilling through highly tilted rock layers, creating a complicated drilling situation.</a:t>
            </a:r>
            <a:endParaRPr lang="en-US" sz="1200" dirty="0">
              <a:latin typeface="Calibri" pitchFamily="34" charset="0"/>
              <a:cs typeface="Times New Roman" pitchFamily="18" charset="0"/>
            </a:endParaRPr>
          </a:p>
          <a:p>
            <a:endParaRPr lang="en-US" sz="1200" dirty="0" smtClean="0">
              <a:latin typeface="Calibri" pitchFamily="34" charset="0"/>
              <a:cs typeface="Times New Roman" pitchFamily="18" charset="0"/>
            </a:endParaRP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6665150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Rocky Mountains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84</a:t>
            </a:fld>
            <a:endParaRPr lang="en-US"/>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2819071464"/>
              </p:ext>
            </p:extLst>
          </p:nvPr>
        </p:nvGraphicFramePr>
        <p:xfrm>
          <a:off x="1676400" y="1676400"/>
          <a:ext cx="6400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00738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85</a:t>
            </a:fld>
            <a:endParaRPr lang="en-US"/>
          </a:p>
        </p:txBody>
      </p:sp>
      <p:sp>
        <p:nvSpPr>
          <p:cNvPr id="6" name="Title 1"/>
          <p:cNvSpPr>
            <a:spLocks noGrp="1"/>
          </p:cNvSpPr>
          <p:nvPr>
            <p:ph type="title"/>
          </p:nvPr>
        </p:nvSpPr>
        <p:spPr>
          <a:xfrm>
            <a:off x="304800" y="533400"/>
            <a:ext cx="8534400" cy="1143000"/>
          </a:xfrm>
        </p:spPr>
        <p:txBody>
          <a:bodyPr>
            <a:noAutofit/>
          </a:bodyPr>
          <a:lstStyle/>
          <a:p>
            <a:r>
              <a:rPr lang="en-US" sz="3600" dirty="0" smtClean="0"/>
              <a:t>Leading Rocky Mountain Operators</a:t>
            </a:r>
            <a:endParaRPr lang="en-US" sz="3600" dirty="0"/>
          </a:p>
        </p:txBody>
      </p:sp>
      <p:sp>
        <p:nvSpPr>
          <p:cNvPr id="8" name="TextBox 7"/>
          <p:cNvSpPr txBox="1"/>
          <p:nvPr/>
        </p:nvSpPr>
        <p:spPr>
          <a:xfrm>
            <a:off x="609600" y="2286000"/>
            <a:ext cx="2362200" cy="3231654"/>
          </a:xfrm>
          <a:prstGeom prst="rect">
            <a:avLst/>
          </a:prstGeom>
          <a:noFill/>
        </p:spPr>
        <p:txBody>
          <a:bodyPr wrap="square" rtlCol="0">
            <a:spAutoFit/>
          </a:bodyPr>
          <a:lstStyle/>
          <a:p>
            <a:r>
              <a:rPr lang="en-US" sz="1200" dirty="0" smtClean="0"/>
              <a:t>Oilfield </a:t>
            </a:r>
            <a:r>
              <a:rPr lang="en-US" sz="1200" dirty="0" err="1" smtClean="0"/>
              <a:t>Logix</a:t>
            </a:r>
            <a:r>
              <a:rPr lang="en-US" sz="1200" dirty="0" smtClean="0"/>
              <a:t> has identified ~50 oil and gas producers who have drilled wells in the Rockies (excluding the Bakken) in the last three years.  Eleven oil companies represent just over half the new wells drilled: </a:t>
            </a:r>
            <a:r>
              <a:rPr lang="en-US" sz="1200" b="1" dirty="0" smtClean="0"/>
              <a:t>WPX Energy </a:t>
            </a:r>
            <a:r>
              <a:rPr lang="en-US" sz="1200" dirty="0" smtClean="0"/>
              <a:t>and </a:t>
            </a:r>
            <a:r>
              <a:rPr lang="en-US" sz="1200" b="1" dirty="0" err="1" smtClean="0"/>
              <a:t>Encana</a:t>
            </a:r>
            <a:r>
              <a:rPr lang="en-US" sz="1200" b="1" dirty="0" smtClean="0"/>
              <a:t> </a:t>
            </a:r>
            <a:r>
              <a:rPr lang="en-US" sz="1200" dirty="0" smtClean="0"/>
              <a:t>have the highest unique market shares. This is followed by </a:t>
            </a:r>
            <a:r>
              <a:rPr lang="en-US" sz="1200" b="1" dirty="0" smtClean="0"/>
              <a:t>Noble Energy, BP America, Ultra, </a:t>
            </a:r>
            <a:r>
              <a:rPr lang="en-US" sz="1200" dirty="0" smtClean="0"/>
              <a:t>and </a:t>
            </a:r>
            <a:r>
              <a:rPr lang="en-US" sz="1200" b="1" dirty="0" smtClean="0"/>
              <a:t>Barrett</a:t>
            </a:r>
            <a:r>
              <a:rPr lang="en-US" sz="1200" dirty="0" smtClean="0"/>
              <a:t>, who are all consistently active operators in this region.</a:t>
            </a:r>
          </a:p>
          <a:p>
            <a:endParaRPr lang="en-US" sz="1200" dirty="0"/>
          </a:p>
          <a:p>
            <a:r>
              <a:rPr lang="en-US" sz="1200" dirty="0" smtClean="0"/>
              <a:t>Closing out the top 60% is: </a:t>
            </a:r>
            <a:r>
              <a:rPr lang="en-US" sz="1200" b="1" dirty="0" smtClean="0"/>
              <a:t>Kerr-McGee, Anadarko, QEP Energy, </a:t>
            </a:r>
            <a:r>
              <a:rPr lang="en-US" sz="1200" b="1" dirty="0" err="1" smtClean="0"/>
              <a:t>Bonanca</a:t>
            </a:r>
            <a:r>
              <a:rPr lang="en-US" sz="1200" b="1" dirty="0" smtClean="0"/>
              <a:t> Creek, and PDC Energy.</a:t>
            </a:r>
            <a:endParaRPr lang="en-US" sz="1200" dirty="0"/>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931882141"/>
              </p:ext>
            </p:extLst>
          </p:nvPr>
        </p:nvGraphicFramePr>
        <p:xfrm>
          <a:off x="2798064" y="1238758"/>
          <a:ext cx="6345936"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43857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Rockies:  Leading Directional Customers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86</a:t>
            </a:fld>
            <a:endParaRPr lang="en-US"/>
          </a:p>
        </p:txBody>
      </p:sp>
      <p:sp>
        <p:nvSpPr>
          <p:cNvPr id="9" name="TextBox 8"/>
          <p:cNvSpPr txBox="1"/>
          <p:nvPr/>
        </p:nvSpPr>
        <p:spPr>
          <a:xfrm>
            <a:off x="381000" y="2438400"/>
            <a:ext cx="2667000" cy="1754326"/>
          </a:xfrm>
          <a:prstGeom prst="rect">
            <a:avLst/>
          </a:prstGeom>
          <a:noFill/>
        </p:spPr>
        <p:txBody>
          <a:bodyPr wrap="square" rtlCol="0">
            <a:spAutoFit/>
          </a:bodyPr>
          <a:lstStyle/>
          <a:p>
            <a:r>
              <a:rPr lang="en-US" sz="1200" dirty="0" smtClean="0"/>
              <a:t>Here is a ranked list of directional customers in the Rocky Mountains.  </a:t>
            </a:r>
          </a:p>
          <a:p>
            <a:endParaRPr lang="en-US" sz="1200" dirty="0"/>
          </a:p>
          <a:p>
            <a:r>
              <a:rPr lang="en-US" sz="1200" dirty="0" smtClean="0"/>
              <a:t>From this chart we see </a:t>
            </a:r>
            <a:r>
              <a:rPr lang="en-US" sz="1200" b="1" dirty="0" smtClean="0"/>
              <a:t>WPX</a:t>
            </a:r>
            <a:r>
              <a:rPr lang="en-US" sz="1200" dirty="0" smtClean="0"/>
              <a:t> and </a:t>
            </a:r>
            <a:r>
              <a:rPr lang="en-US" sz="1200" b="1" dirty="0" smtClean="0"/>
              <a:t>Barrett</a:t>
            </a:r>
            <a:r>
              <a:rPr lang="en-US" sz="1200" dirty="0" smtClean="0"/>
              <a:t> have purchased almost a quarter of the directional services in the region. </a:t>
            </a:r>
            <a:r>
              <a:rPr lang="en-US" sz="1200" b="1" dirty="0" err="1" smtClean="0"/>
              <a:t>Encana</a:t>
            </a:r>
            <a:r>
              <a:rPr lang="en-US" sz="1200" b="1" dirty="0" smtClean="0"/>
              <a:t>, Kerr-McGee, PDC Energy</a:t>
            </a:r>
            <a:r>
              <a:rPr lang="en-US" sz="1200" dirty="0" smtClean="0"/>
              <a:t>, and </a:t>
            </a:r>
            <a:r>
              <a:rPr lang="en-US" sz="1200" b="1" dirty="0" smtClean="0"/>
              <a:t>Noble Energy</a:t>
            </a:r>
            <a:r>
              <a:rPr lang="en-US" sz="1200" dirty="0" smtClean="0"/>
              <a:t> make up the next 25%. </a:t>
            </a:r>
          </a:p>
        </p:txBody>
      </p:sp>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0" name="Chart 9"/>
          <p:cNvGraphicFramePr/>
          <p:nvPr>
            <p:extLst>
              <p:ext uri="{D42A27DB-BD31-4B8C-83A1-F6EECF244321}">
                <p14:modId xmlns:p14="http://schemas.microsoft.com/office/powerpoint/2010/main" val="2763264691"/>
              </p:ext>
            </p:extLst>
          </p:nvPr>
        </p:nvGraphicFramePr>
        <p:xfrm>
          <a:off x="2819400" y="142983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45657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87</a:t>
            </a:fld>
            <a:endParaRPr lang="en-US"/>
          </a:p>
        </p:txBody>
      </p:sp>
      <p:sp>
        <p:nvSpPr>
          <p:cNvPr id="9" name="TextBox 8"/>
          <p:cNvSpPr txBox="1"/>
          <p:nvPr/>
        </p:nvSpPr>
        <p:spPr>
          <a:xfrm>
            <a:off x="4724400" y="2160280"/>
            <a:ext cx="3657600" cy="2492990"/>
          </a:xfrm>
          <a:prstGeom prst="rect">
            <a:avLst/>
          </a:prstGeom>
          <a:noFill/>
        </p:spPr>
        <p:txBody>
          <a:bodyPr wrap="square" rtlCol="0">
            <a:spAutoFit/>
          </a:bodyPr>
          <a:lstStyle/>
          <a:p>
            <a:r>
              <a:rPr lang="en-US" sz="1200" b="1" dirty="0" smtClean="0"/>
              <a:t>Spears estimates that $0.4 billion in directional drilling services market is spent annually in the Rocky Mountain basins. </a:t>
            </a:r>
            <a:r>
              <a:rPr lang="en-US" sz="1200" dirty="0" smtClean="0"/>
              <a:t>This is less than half of the amount spent in the Bakken. Significant plays are the horizontal wells in the Niobrara of Eastern Colorado and the tough vertical drilling of Western Colorado and Utah, which often require directional services to drill a straight hole.</a:t>
            </a:r>
          </a:p>
          <a:p>
            <a:endParaRPr lang="en-US" sz="1200" dirty="0"/>
          </a:p>
          <a:p>
            <a:r>
              <a:rPr lang="en-US" sz="1200" dirty="0" smtClean="0"/>
              <a:t>In 2012 - 2014 the leading directional driller in the region, by an extremely large margin, was </a:t>
            </a:r>
            <a:r>
              <a:rPr lang="en-US" sz="1200" b="1" dirty="0" smtClean="0"/>
              <a:t>Ensign</a:t>
            </a:r>
            <a:r>
              <a:rPr lang="en-US" sz="1200" dirty="0" smtClean="0"/>
              <a:t> with over a quarter of the market. Unlike most regions, the number of active directional drillers is fairly low and all hold a significant share of the market.</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8" name="Chart 7"/>
          <p:cNvGraphicFramePr/>
          <p:nvPr>
            <p:extLst>
              <p:ext uri="{D42A27DB-BD31-4B8C-83A1-F6EECF244321}">
                <p14:modId xmlns:p14="http://schemas.microsoft.com/office/powerpoint/2010/main" val="3197906463"/>
              </p:ext>
            </p:extLst>
          </p:nvPr>
        </p:nvGraphicFramePr>
        <p:xfrm>
          <a:off x="609600" y="1577975"/>
          <a:ext cx="3657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Rockies:  Directional Drilling Market</a:t>
            </a:r>
            <a:endParaRPr lang="en-US" sz="3600" dirty="0"/>
          </a:p>
        </p:txBody>
      </p:sp>
    </p:spTree>
    <p:extLst>
      <p:ext uri="{BB962C8B-B14F-4D97-AF65-F5344CB8AC3E}">
        <p14:creationId xmlns:p14="http://schemas.microsoft.com/office/powerpoint/2010/main" val="8603009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88</a:t>
            </a:fld>
            <a:endParaRPr lang="en-US"/>
          </a:p>
        </p:txBody>
      </p:sp>
      <p:sp>
        <p:nvSpPr>
          <p:cNvPr id="5" name="Title 1"/>
          <p:cNvSpPr>
            <a:spLocks noGrp="1"/>
          </p:cNvSpPr>
          <p:nvPr>
            <p:ph type="title"/>
          </p:nvPr>
        </p:nvSpPr>
        <p:spPr>
          <a:xfrm>
            <a:off x="304800" y="274638"/>
            <a:ext cx="8534400" cy="1143000"/>
          </a:xfrm>
        </p:spPr>
        <p:txBody>
          <a:bodyPr>
            <a:normAutofit/>
          </a:bodyPr>
          <a:lstStyle/>
          <a:p>
            <a:r>
              <a:rPr lang="en-US" sz="3600" dirty="0" smtClean="0"/>
              <a:t>Rockies: Market Share of Directional Drillers</a:t>
            </a:r>
            <a:endParaRPr lang="en-US" sz="3600" dirty="0"/>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7" name="Chart 6"/>
          <p:cNvGraphicFramePr/>
          <p:nvPr>
            <p:extLst>
              <p:ext uri="{D42A27DB-BD31-4B8C-83A1-F6EECF244321}">
                <p14:modId xmlns:p14="http://schemas.microsoft.com/office/powerpoint/2010/main" val="1312824837"/>
              </p:ext>
            </p:extLst>
          </p:nvPr>
        </p:nvGraphicFramePr>
        <p:xfrm>
          <a:off x="1295400" y="16764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11017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89</a:t>
            </a:fld>
            <a:endParaRPr lang="en-US"/>
          </a:p>
        </p:txBody>
      </p:sp>
      <p:sp>
        <p:nvSpPr>
          <p:cNvPr id="9" name="TextBox 8"/>
          <p:cNvSpPr txBox="1"/>
          <p:nvPr/>
        </p:nvSpPr>
        <p:spPr>
          <a:xfrm>
            <a:off x="381000" y="1575137"/>
            <a:ext cx="8153400" cy="1015663"/>
          </a:xfrm>
          <a:prstGeom prst="rect">
            <a:avLst/>
          </a:prstGeom>
          <a:noFill/>
        </p:spPr>
        <p:txBody>
          <a:bodyPr wrap="square" rtlCol="0">
            <a:spAutoFit/>
          </a:bodyPr>
          <a:lstStyle/>
          <a:p>
            <a:r>
              <a:rPr lang="en-US" sz="1200" b="1" dirty="0" smtClean="0"/>
              <a:t>The Oilfield </a:t>
            </a:r>
            <a:r>
              <a:rPr lang="en-US" sz="1200" b="1" dirty="0" err="1" smtClean="0"/>
              <a:t>Logix</a:t>
            </a:r>
            <a:r>
              <a:rPr lang="en-US" sz="1200" b="1" dirty="0" smtClean="0"/>
              <a:t> team also looked at the average daily drilling speeds of the operators working in Colorado and Wyoming.  </a:t>
            </a:r>
            <a:r>
              <a:rPr lang="en-US" sz="1200" b="1" i="1" dirty="0" smtClean="0"/>
              <a:t>This is the average drilling speed for the entire well</a:t>
            </a:r>
            <a:r>
              <a:rPr lang="en-US" sz="1200" b="1" dirty="0" smtClean="0"/>
              <a:t>.  </a:t>
            </a:r>
            <a:r>
              <a:rPr lang="en-US" sz="1200" dirty="0" smtClean="0"/>
              <a:t>In Colorado and Wyoming, the range of performance is quite wide.  Granted, our sample of wells and operators in those two states is limited, but, for example, Noble Energy drills almost 2,000 feet per day BP drills ~100 feet per day. </a:t>
            </a:r>
          </a:p>
          <a:p>
            <a:endParaRPr lang="en-US" sz="1200" dirty="0"/>
          </a:p>
        </p:txBody>
      </p:sp>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1" name="Chart 10"/>
          <p:cNvGraphicFramePr/>
          <p:nvPr>
            <p:extLst>
              <p:ext uri="{D42A27DB-BD31-4B8C-83A1-F6EECF244321}">
                <p14:modId xmlns:p14="http://schemas.microsoft.com/office/powerpoint/2010/main" val="540578412"/>
              </p:ext>
            </p:extLst>
          </p:nvPr>
        </p:nvGraphicFramePr>
        <p:xfrm>
          <a:off x="2476500" y="2552700"/>
          <a:ext cx="39624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Rockies: Drilling Speeds</a:t>
            </a:r>
            <a:endParaRPr lang="en-US" sz="3600" dirty="0"/>
          </a:p>
        </p:txBody>
      </p:sp>
    </p:spTree>
    <p:extLst>
      <p:ext uri="{BB962C8B-B14F-4D97-AF65-F5344CB8AC3E}">
        <p14:creationId xmlns:p14="http://schemas.microsoft.com/office/powerpoint/2010/main" val="403580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Global Directional Drilling Segments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9</a:t>
            </a:fld>
            <a:endParaRPr lang="en-US"/>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7" name="Chart 6"/>
          <p:cNvGraphicFramePr/>
          <p:nvPr>
            <p:extLst>
              <p:ext uri="{D42A27DB-BD31-4B8C-83A1-F6EECF244321}">
                <p14:modId xmlns:p14="http://schemas.microsoft.com/office/powerpoint/2010/main" val="2903223781"/>
              </p:ext>
            </p:extLst>
          </p:nvPr>
        </p:nvGraphicFramePr>
        <p:xfrm>
          <a:off x="4953000" y="1219200"/>
          <a:ext cx="3886200" cy="518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884199469"/>
              </p:ext>
            </p:extLst>
          </p:nvPr>
        </p:nvGraphicFramePr>
        <p:xfrm>
          <a:off x="0" y="1905000"/>
          <a:ext cx="4829175"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2727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Rockies:  Horizontal Lateral Lengths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90</a:t>
            </a:fld>
            <a:endParaRPr lang="en-US"/>
          </a:p>
        </p:txBody>
      </p:sp>
      <p:sp>
        <p:nvSpPr>
          <p:cNvPr id="9" name="TextBox 8"/>
          <p:cNvSpPr txBox="1"/>
          <p:nvPr/>
        </p:nvSpPr>
        <p:spPr>
          <a:xfrm>
            <a:off x="304800" y="1205805"/>
            <a:ext cx="5181600" cy="1754326"/>
          </a:xfrm>
          <a:prstGeom prst="rect">
            <a:avLst/>
          </a:prstGeom>
          <a:noFill/>
        </p:spPr>
        <p:txBody>
          <a:bodyPr wrap="square" rtlCol="0">
            <a:spAutoFit/>
          </a:bodyPr>
          <a:lstStyle/>
          <a:p>
            <a:r>
              <a:rPr lang="en-US" sz="1200" b="1" dirty="0" smtClean="0"/>
              <a:t>Lateral length </a:t>
            </a:r>
            <a:r>
              <a:rPr lang="en-US" sz="1200" dirty="0" smtClean="0"/>
              <a:t>of horizontal wells has been slowly getting longer each year in the Rocky Mountains, although the lengths themselves are much lower than those in the Bakken and other horizontal plays.</a:t>
            </a:r>
          </a:p>
          <a:p>
            <a:endParaRPr lang="en-US" sz="1200" dirty="0"/>
          </a:p>
          <a:p>
            <a:r>
              <a:rPr lang="en-US" sz="1200" dirty="0" smtClean="0"/>
              <a:t>In the </a:t>
            </a:r>
            <a:r>
              <a:rPr lang="en-US" sz="1200" b="1" dirty="0" smtClean="0"/>
              <a:t>Niobrara</a:t>
            </a:r>
            <a:r>
              <a:rPr lang="en-US" sz="1200" dirty="0" smtClean="0"/>
              <a:t>, lateral length has started to increase, with averages reaching 3,000’ in 2013 and estimated to hit 3,400’ this year. Once operators find the best way to drill and complete wells in this field, these numbers should see more growth, but after several years of trying, we see little encouraging news coming from NE Colorado.</a:t>
            </a:r>
          </a:p>
        </p:txBody>
      </p:sp>
      <p:sp>
        <p:nvSpPr>
          <p:cNvPr id="10" name="Rectangle 9"/>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2798226037"/>
              </p:ext>
            </p:extLst>
          </p:nvPr>
        </p:nvGraphicFramePr>
        <p:xfrm>
          <a:off x="1524000" y="3026029"/>
          <a:ext cx="5943600" cy="368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73139682"/>
              </p:ext>
            </p:extLst>
          </p:nvPr>
        </p:nvGraphicFramePr>
        <p:xfrm>
          <a:off x="5562600" y="1295400"/>
          <a:ext cx="3352800" cy="1097280"/>
        </p:xfrm>
        <a:graphic>
          <a:graphicData uri="http://schemas.openxmlformats.org/drawingml/2006/table">
            <a:tbl>
              <a:tblPr firstRow="1" bandRow="1">
                <a:tableStyleId>{74C1A8A3-306A-4EB7-A6B1-4F7E0EB9C5D6}</a:tableStyleId>
              </a:tblPr>
              <a:tblGrid>
                <a:gridCol w="1229360"/>
                <a:gridCol w="2123440"/>
              </a:tblGrid>
              <a:tr h="243840">
                <a:tc>
                  <a:txBody>
                    <a:bodyPr/>
                    <a:lstStyle/>
                    <a:p>
                      <a:r>
                        <a:rPr lang="en-US" sz="1200" dirty="0" smtClean="0"/>
                        <a:t>Year</a:t>
                      </a:r>
                      <a:endParaRPr lang="en-US" sz="1200" dirty="0"/>
                    </a:p>
                  </a:txBody>
                  <a:tcPr/>
                </a:tc>
                <a:tc>
                  <a:txBody>
                    <a:bodyPr/>
                    <a:lstStyle/>
                    <a:p>
                      <a:pPr algn="ctr"/>
                      <a:r>
                        <a:rPr lang="en-US" sz="1200" dirty="0" smtClean="0"/>
                        <a:t>Average Lateral Length</a:t>
                      </a:r>
                      <a:endParaRPr lang="en-US" sz="1200" dirty="0"/>
                    </a:p>
                  </a:txBody>
                  <a:tcPr/>
                </a:tc>
              </a:tr>
              <a:tr h="243840">
                <a:tc>
                  <a:txBody>
                    <a:bodyPr/>
                    <a:lstStyle/>
                    <a:p>
                      <a:r>
                        <a:rPr lang="en-US" sz="1200" dirty="0" smtClean="0"/>
                        <a:t>2012</a:t>
                      </a:r>
                      <a:endParaRPr lang="en-US" sz="1200" dirty="0"/>
                    </a:p>
                  </a:txBody>
                  <a:tcPr/>
                </a:tc>
                <a:tc>
                  <a:txBody>
                    <a:bodyPr/>
                    <a:lstStyle/>
                    <a:p>
                      <a:pPr algn="ctr"/>
                      <a:r>
                        <a:rPr lang="en-US" sz="1200" dirty="0" smtClean="0"/>
                        <a:t>2,400’</a:t>
                      </a:r>
                      <a:endParaRPr lang="en-US" sz="1200" dirty="0"/>
                    </a:p>
                  </a:txBody>
                  <a:tcPr/>
                </a:tc>
              </a:tr>
              <a:tr h="243840">
                <a:tc>
                  <a:txBody>
                    <a:bodyPr/>
                    <a:lstStyle/>
                    <a:p>
                      <a:r>
                        <a:rPr lang="en-US" sz="1200" dirty="0" smtClean="0"/>
                        <a:t>2013</a:t>
                      </a:r>
                      <a:endParaRPr lang="en-US" sz="1200" dirty="0"/>
                    </a:p>
                  </a:txBody>
                  <a:tcPr/>
                </a:tc>
                <a:tc>
                  <a:txBody>
                    <a:bodyPr/>
                    <a:lstStyle/>
                    <a:p>
                      <a:pPr algn="ctr"/>
                      <a:r>
                        <a:rPr lang="en-US" sz="1200" dirty="0" smtClean="0"/>
                        <a:t>3,000’</a:t>
                      </a:r>
                      <a:endParaRPr lang="en-US" sz="1200" dirty="0"/>
                    </a:p>
                  </a:txBody>
                  <a:tcPr/>
                </a:tc>
              </a:tr>
              <a:tr h="243840">
                <a:tc>
                  <a:txBody>
                    <a:bodyPr/>
                    <a:lstStyle/>
                    <a:p>
                      <a:r>
                        <a:rPr lang="en-US" sz="1200" dirty="0" smtClean="0"/>
                        <a:t>2014</a:t>
                      </a:r>
                      <a:endParaRPr lang="en-US" sz="1200" dirty="0"/>
                    </a:p>
                  </a:txBody>
                  <a:tcPr/>
                </a:tc>
                <a:tc>
                  <a:txBody>
                    <a:bodyPr/>
                    <a:lstStyle/>
                    <a:p>
                      <a:pPr algn="ctr"/>
                      <a:r>
                        <a:rPr lang="en-US" sz="1200" dirty="0" smtClean="0"/>
                        <a:t>3,400’</a:t>
                      </a:r>
                      <a:endParaRPr lang="en-US" sz="1200" dirty="0"/>
                    </a:p>
                  </a:txBody>
                  <a:tcPr/>
                </a:tc>
              </a:tr>
            </a:tbl>
          </a:graphicData>
        </a:graphic>
      </p:graphicFrame>
    </p:spTree>
    <p:extLst>
      <p:ext uri="{BB962C8B-B14F-4D97-AF65-F5344CB8AC3E}">
        <p14:creationId xmlns:p14="http://schemas.microsoft.com/office/powerpoint/2010/main" val="14291201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91</a:t>
            </a:fld>
            <a:endParaRPr lang="en-US"/>
          </a:p>
        </p:txBody>
      </p:sp>
      <p:sp>
        <p:nvSpPr>
          <p:cNvPr id="8" name="TextBox 7"/>
          <p:cNvSpPr txBox="1"/>
          <p:nvPr/>
        </p:nvSpPr>
        <p:spPr>
          <a:xfrm>
            <a:off x="457200" y="1495933"/>
            <a:ext cx="8153400" cy="1384995"/>
          </a:xfrm>
          <a:prstGeom prst="rect">
            <a:avLst/>
          </a:prstGeom>
          <a:noFill/>
        </p:spPr>
        <p:txBody>
          <a:bodyPr wrap="square" rtlCol="0">
            <a:spAutoFit/>
          </a:bodyPr>
          <a:lstStyle/>
          <a:p>
            <a:r>
              <a:rPr lang="en-US" sz="1200" b="1" dirty="0" smtClean="0"/>
              <a:t>While lateral lengths in the Rockies might see little growth, the chart below clearly shows significant increase in the amount of directional feet drilled per well.</a:t>
            </a:r>
            <a:r>
              <a:rPr lang="en-US" sz="1200" dirty="0" smtClean="0"/>
              <a:t> The most common value for total directional feet was 8,000’ in 2012, and current data shows this value is now more like 10,000’ – 11,000’. The Rockies are the only region with this large of an increase. Eagle Ford, Permian, </a:t>
            </a:r>
            <a:r>
              <a:rPr lang="en-US" sz="1200" dirty="0" err="1" smtClean="0"/>
              <a:t>MidContinent</a:t>
            </a:r>
            <a:r>
              <a:rPr lang="en-US" sz="1200" dirty="0" smtClean="0"/>
              <a:t>, and Bakken distributions show little change from 2012 to 2013.</a:t>
            </a:r>
          </a:p>
          <a:p>
            <a:endParaRPr lang="en-US" sz="1200" dirty="0"/>
          </a:p>
          <a:p>
            <a:r>
              <a:rPr lang="en-US" sz="1200" dirty="0" smtClean="0"/>
              <a:t>Similarly to the Bakken, multiple wells are drilled from a single well pad in the Rocky Mountains. As a result, wellbores must be steered through a complex “flight path” in order to enter the reservoir at the correct place and at the correct angle.  </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5" name="Chart 4"/>
          <p:cNvGraphicFramePr/>
          <p:nvPr>
            <p:extLst>
              <p:ext uri="{D42A27DB-BD31-4B8C-83A1-F6EECF244321}">
                <p14:modId xmlns:p14="http://schemas.microsoft.com/office/powerpoint/2010/main" val="1479782711"/>
              </p:ext>
            </p:extLst>
          </p:nvPr>
        </p:nvGraphicFramePr>
        <p:xfrm>
          <a:off x="1447800" y="28702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04800" y="274638"/>
            <a:ext cx="8534400" cy="1143000"/>
          </a:xfrm>
        </p:spPr>
        <p:txBody>
          <a:bodyPr>
            <a:normAutofit/>
          </a:bodyPr>
          <a:lstStyle/>
          <a:p>
            <a:r>
              <a:rPr lang="en-US" sz="3600" dirty="0" smtClean="0"/>
              <a:t>Rockies: Directional Footage</a:t>
            </a:r>
            <a:endParaRPr lang="en-US" sz="3600" dirty="0"/>
          </a:p>
        </p:txBody>
      </p:sp>
    </p:spTree>
    <p:extLst>
      <p:ext uri="{BB962C8B-B14F-4D97-AF65-F5344CB8AC3E}">
        <p14:creationId xmlns:p14="http://schemas.microsoft.com/office/powerpoint/2010/main" val="9261740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a:bodyPr>
          <a:lstStyle/>
          <a:p>
            <a:pPr algn="l"/>
            <a:r>
              <a:rPr lang="en-US" sz="3200" dirty="0" smtClean="0"/>
              <a:t>Haynesville/East Texas:  </a:t>
            </a:r>
            <a:r>
              <a:rPr lang="en-US" sz="3200" dirty="0" smtClean="0">
                <a:solidFill>
                  <a:schemeClr val="bg1">
                    <a:lumMod val="65000"/>
                  </a:schemeClr>
                </a:solidFill>
              </a:rPr>
              <a:t>Market analysis</a:t>
            </a:r>
            <a:endParaRPr lang="en-US" sz="3200" dirty="0">
              <a:solidFill>
                <a:schemeClr val="bg1">
                  <a:lumMod val="65000"/>
                </a:schemeClr>
              </a:solidFill>
            </a:endParaRPr>
          </a:p>
        </p:txBody>
      </p:sp>
      <p:sp>
        <p:nvSpPr>
          <p:cNvPr id="3" name="Slide Number Placeholder 2"/>
          <p:cNvSpPr>
            <a:spLocks noGrp="1"/>
          </p:cNvSpPr>
          <p:nvPr>
            <p:ph type="sldNum" sz="quarter" idx="12"/>
          </p:nvPr>
        </p:nvSpPr>
        <p:spPr/>
        <p:txBody>
          <a:bodyPr/>
          <a:lstStyle/>
          <a:p>
            <a:fld id="{CA74D0C1-E1D1-4D16-B60A-0F80F48F2358}" type="slidenum">
              <a:rPr lang="en-US" smtClean="0"/>
              <a:t>92</a:t>
            </a:fld>
            <a:endParaRPr lang="en-US"/>
          </a:p>
        </p:txBody>
      </p:sp>
      <p:cxnSp>
        <p:nvCxnSpPr>
          <p:cNvPr id="5" name="Straight Connector 4"/>
          <p:cNvCxnSpPr/>
          <p:nvPr/>
        </p:nvCxnSpPr>
        <p:spPr>
          <a:xfrm>
            <a:off x="0" y="4343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663469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Haynesville/East Texas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93</a:t>
            </a:fld>
            <a:endParaRPr lang="en-US"/>
          </a:p>
        </p:txBody>
      </p:sp>
      <p:sp>
        <p:nvSpPr>
          <p:cNvPr id="8" name="TextBox 7"/>
          <p:cNvSpPr txBox="1"/>
          <p:nvPr/>
        </p:nvSpPr>
        <p:spPr>
          <a:xfrm>
            <a:off x="381000" y="1371600"/>
            <a:ext cx="8153400" cy="4708981"/>
          </a:xfrm>
          <a:prstGeom prst="rect">
            <a:avLst/>
          </a:prstGeom>
          <a:noFill/>
        </p:spPr>
        <p:txBody>
          <a:bodyPr wrap="square" rtlCol="0">
            <a:spAutoFit/>
          </a:bodyPr>
          <a:lstStyle/>
          <a:p>
            <a:r>
              <a:rPr lang="en-US" sz="1200" dirty="0">
                <a:latin typeface="Calibri" pitchFamily="34" charset="0"/>
                <a:cs typeface="Times New Roman" pitchFamily="18" charset="0"/>
              </a:rPr>
              <a:t>The Haynesville Shale spans an area of 100 by 100 miles, from Harrison County in East Texas to Bienville Parish in northern Louisiana.  Reservoir pressures range from 9,000 to 12,000 psi; as a result, Haynesville shale wells can be produced at far higher rates than wells in such </a:t>
            </a:r>
            <a:r>
              <a:rPr lang="en-US" sz="1200" dirty="0" err="1">
                <a:latin typeface="Calibri" pitchFamily="34" charset="0"/>
                <a:cs typeface="Times New Roman" pitchFamily="18" charset="0"/>
              </a:rPr>
              <a:t>shales</a:t>
            </a:r>
            <a:r>
              <a:rPr lang="en-US" sz="1200" dirty="0">
                <a:latin typeface="Calibri" pitchFamily="34" charset="0"/>
                <a:cs typeface="Times New Roman" pitchFamily="18" charset="0"/>
              </a:rPr>
              <a:t> as the Barnett or Fayetteville.  Average well costs are estimated at $8-$10 million.  With formation depth of 10,000 </a:t>
            </a:r>
            <a:r>
              <a:rPr lang="en-US" sz="1200" dirty="0" err="1">
                <a:latin typeface="Calibri" pitchFamily="34" charset="0"/>
                <a:cs typeface="Times New Roman" pitchFamily="18" charset="0"/>
              </a:rPr>
              <a:t>ft</a:t>
            </a:r>
            <a:r>
              <a:rPr lang="en-US" sz="1200" dirty="0">
                <a:latin typeface="Calibri" pitchFamily="34" charset="0"/>
                <a:cs typeface="Times New Roman" pitchFamily="18" charset="0"/>
              </a:rPr>
              <a:t> to 13,000 </a:t>
            </a:r>
            <a:r>
              <a:rPr lang="en-US" sz="1200" dirty="0" err="1">
                <a:latin typeface="Calibri" pitchFamily="34" charset="0"/>
                <a:cs typeface="Times New Roman" pitchFamily="18" charset="0"/>
              </a:rPr>
              <a:t>ft</a:t>
            </a:r>
            <a:r>
              <a:rPr lang="en-US" sz="1200" dirty="0">
                <a:latin typeface="Calibri" pitchFamily="34" charset="0"/>
                <a:cs typeface="Times New Roman" pitchFamily="18" charset="0"/>
              </a:rPr>
              <a:t>, reservoir temperatures can reach 300-350F, causing directional drilling tools and formation evaluation tools to fail.  </a:t>
            </a: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Development of the Haynesville shale began in 2009.  Rig activity in North Louisiana increased from about 80 active rigs in mid-2009 to approximately 160 active rigs as of mid-2010 but fell below 120 active rigs by mid-2011 as operators shifted their drilling programs to more lucrative plays</a:t>
            </a:r>
            <a:r>
              <a:rPr lang="en-US" sz="1200" dirty="0" smtClean="0">
                <a:latin typeface="Calibri" pitchFamily="34" charset="0"/>
                <a:cs typeface="Times New Roman" pitchFamily="18" charset="0"/>
              </a:rPr>
              <a:t>.  ~1,600 new wells will be drilled in the region in 2013, down from 3,000 two years ago.</a:t>
            </a:r>
            <a:endParaRPr lang="en-US" sz="1200" dirty="0">
              <a:latin typeface="Calibri" pitchFamily="34" charset="0"/>
              <a:cs typeface="Times New Roman" pitchFamily="18" charset="0"/>
            </a:endParaRP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Gas-oriented drilling accounts for over 95% of the rig activity in this market.  Horizontal drilling currently accounts for about 95% of the rig activity in the Haynesville Shale, with the balance being vertical wells.  Wells require multi-stage frac jobs in order to produce commercial quantities of gas.   </a:t>
            </a: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Henry Hub gas prices are the most relevant “marker” gas price for the Haynesville Shale market.  Operators are estimated to require an expectation of long-term gas prices in excess of $4/</a:t>
            </a:r>
            <a:r>
              <a:rPr lang="en-US" sz="1200" dirty="0" err="1">
                <a:latin typeface="Calibri" pitchFamily="34" charset="0"/>
                <a:cs typeface="Times New Roman" pitchFamily="18" charset="0"/>
              </a:rPr>
              <a:t>mmbtu</a:t>
            </a:r>
            <a:r>
              <a:rPr lang="en-US" sz="1200" dirty="0">
                <a:latin typeface="Calibri" pitchFamily="34" charset="0"/>
                <a:cs typeface="Times New Roman" pitchFamily="18" charset="0"/>
              </a:rPr>
              <a:t> in order to sustain/grow drilling activity.  Long-term gas price expectations below $3/</a:t>
            </a:r>
            <a:r>
              <a:rPr lang="en-US" sz="1200" dirty="0" err="1">
                <a:latin typeface="Calibri" pitchFamily="34" charset="0"/>
                <a:cs typeface="Times New Roman" pitchFamily="18" charset="0"/>
              </a:rPr>
              <a:t>mmbtu</a:t>
            </a:r>
            <a:r>
              <a:rPr lang="en-US" sz="1200" dirty="0">
                <a:latin typeface="Calibri" pitchFamily="34" charset="0"/>
                <a:cs typeface="Times New Roman" pitchFamily="18" charset="0"/>
              </a:rPr>
              <a:t> will result in lower drilling activity in this region.  </a:t>
            </a:r>
          </a:p>
          <a:p>
            <a:endParaRPr lang="en-US" sz="1200" dirty="0">
              <a:latin typeface="Calibri" pitchFamily="34" charset="0"/>
              <a:cs typeface="Times New Roman" pitchFamily="18" charset="0"/>
            </a:endParaRPr>
          </a:p>
          <a:p>
            <a:r>
              <a:rPr lang="en-US" sz="1200" dirty="0" smtClean="0">
                <a:latin typeface="Calibri" pitchFamily="34" charset="0"/>
                <a:cs typeface="Times New Roman" pitchFamily="18" charset="0"/>
              </a:rPr>
              <a:t>The </a:t>
            </a:r>
            <a:r>
              <a:rPr lang="en-US" sz="1200" dirty="0">
                <a:latin typeface="Calibri" pitchFamily="34" charset="0"/>
                <a:cs typeface="Times New Roman" pitchFamily="18" charset="0"/>
              </a:rPr>
              <a:t>operators with the largest </a:t>
            </a:r>
            <a:r>
              <a:rPr lang="en-US" sz="1200" dirty="0" smtClean="0">
                <a:latin typeface="Calibri" pitchFamily="34" charset="0"/>
                <a:cs typeface="Times New Roman" pitchFamily="18" charset="0"/>
              </a:rPr>
              <a:t>lease holdings </a:t>
            </a:r>
            <a:r>
              <a:rPr lang="en-US" sz="1200" dirty="0">
                <a:latin typeface="Calibri" pitchFamily="34" charset="0"/>
                <a:cs typeface="Times New Roman" pitchFamily="18" charset="0"/>
              </a:rPr>
              <a:t>in the Haynesville/Bossier shale play in North Louisiana/East Texas  are Chesapeake (~525,000 acres), </a:t>
            </a:r>
            <a:r>
              <a:rPr lang="en-US" sz="1200" dirty="0" err="1">
                <a:latin typeface="Calibri" pitchFamily="34" charset="0"/>
                <a:cs typeface="Times New Roman" pitchFamily="18" charset="0"/>
              </a:rPr>
              <a:t>Encana</a:t>
            </a:r>
            <a:r>
              <a:rPr lang="en-US" sz="1200" dirty="0">
                <a:latin typeface="Calibri" pitchFamily="34" charset="0"/>
                <a:cs typeface="Times New Roman" pitchFamily="18" charset="0"/>
              </a:rPr>
              <a:t> (~425,000 acres), </a:t>
            </a:r>
            <a:r>
              <a:rPr lang="en-US" sz="1200" dirty="0" err="1">
                <a:latin typeface="Calibri" pitchFamily="34" charset="0"/>
                <a:cs typeface="Times New Roman" pitchFamily="18" charset="0"/>
              </a:rPr>
              <a:t>Petrohawk</a:t>
            </a:r>
            <a:r>
              <a:rPr lang="en-US" sz="1200" dirty="0">
                <a:latin typeface="Calibri" pitchFamily="34" charset="0"/>
                <a:cs typeface="Times New Roman" pitchFamily="18" charset="0"/>
              </a:rPr>
              <a:t> (~380,000 acres), EOG Resources (~160,000 acres), Devon Energy (~160,000 acres), Forest Oil (~125,000 acres), Plains Exploration (~110,000 acres), ExxonMobil (~100,000 acres), Goodrich Petroleum (~80,000 acres), and Anadarko (~80,000 acres).  </a:t>
            </a:r>
          </a:p>
          <a:p>
            <a:endParaRPr lang="en-US" sz="1200" dirty="0">
              <a:latin typeface="Calibri" pitchFamily="34" charset="0"/>
              <a:cs typeface="Times New Roman" pitchFamily="18" charset="0"/>
            </a:endParaRPr>
          </a:p>
          <a:p>
            <a:r>
              <a:rPr lang="en-US" sz="1200" dirty="0">
                <a:latin typeface="Calibri" pitchFamily="34" charset="0"/>
                <a:cs typeface="Times New Roman" pitchFamily="18" charset="0"/>
              </a:rPr>
              <a:t>In all about 20-25 operators are currently drilling in the Haynesville Shale.  The three most active operators (Chesapeake, </a:t>
            </a:r>
            <a:r>
              <a:rPr lang="en-US" sz="1200" dirty="0" err="1">
                <a:latin typeface="Calibri" pitchFamily="34" charset="0"/>
                <a:cs typeface="Times New Roman" pitchFamily="18" charset="0"/>
              </a:rPr>
              <a:t>Exco</a:t>
            </a:r>
            <a:r>
              <a:rPr lang="en-US" sz="1200" dirty="0">
                <a:latin typeface="Calibri" pitchFamily="34" charset="0"/>
                <a:cs typeface="Times New Roman" pitchFamily="18" charset="0"/>
              </a:rPr>
              <a:t> Resources, and </a:t>
            </a:r>
            <a:r>
              <a:rPr lang="en-US" sz="1200" dirty="0" err="1">
                <a:latin typeface="Calibri" pitchFamily="34" charset="0"/>
                <a:cs typeface="Times New Roman" pitchFamily="18" charset="0"/>
              </a:rPr>
              <a:t>PetroHawk</a:t>
            </a:r>
            <a:r>
              <a:rPr lang="en-US" sz="1200" dirty="0">
                <a:latin typeface="Calibri" pitchFamily="34" charset="0"/>
                <a:cs typeface="Times New Roman" pitchFamily="18" charset="0"/>
              </a:rPr>
              <a:t>/BHP Billiton) combine to </a:t>
            </a:r>
            <a:r>
              <a:rPr lang="en-US" sz="1200" dirty="0" smtClean="0">
                <a:latin typeface="Calibri" pitchFamily="34" charset="0"/>
                <a:cs typeface="Times New Roman" pitchFamily="18" charset="0"/>
              </a:rPr>
              <a:t>account for </a:t>
            </a:r>
            <a:r>
              <a:rPr lang="en-US" sz="1200" dirty="0">
                <a:latin typeface="Calibri" pitchFamily="34" charset="0"/>
                <a:cs typeface="Times New Roman" pitchFamily="18" charset="0"/>
              </a:rPr>
              <a:t>~40% of the rigs currently working in this area. </a:t>
            </a:r>
          </a:p>
        </p:txBody>
      </p:sp>
      <p:sp>
        <p:nvSpPr>
          <p:cNvPr id="6" name="Rectangle 5"/>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14316878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Haynesville/East Texas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94</a:t>
            </a:fld>
            <a:endParaRPr lang="en-US"/>
          </a:p>
        </p:txBody>
      </p:sp>
      <p:graphicFrame>
        <p:nvGraphicFramePr>
          <p:cNvPr id="4" name="Chart 3"/>
          <p:cNvGraphicFramePr/>
          <p:nvPr>
            <p:extLst>
              <p:ext uri="{D42A27DB-BD31-4B8C-83A1-F6EECF244321}">
                <p14:modId xmlns:p14="http://schemas.microsoft.com/office/powerpoint/2010/main" val="482182094"/>
              </p:ext>
            </p:extLst>
          </p:nvPr>
        </p:nvGraphicFramePr>
        <p:xfrm>
          <a:off x="1828800" y="1752600"/>
          <a:ext cx="6324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Tree>
    <p:extLst>
      <p:ext uri="{BB962C8B-B14F-4D97-AF65-F5344CB8AC3E}">
        <p14:creationId xmlns:p14="http://schemas.microsoft.com/office/powerpoint/2010/main" val="42497853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95</a:t>
            </a:fld>
            <a:endParaRPr lang="en-US"/>
          </a:p>
        </p:txBody>
      </p:sp>
      <p:sp>
        <p:nvSpPr>
          <p:cNvPr id="6" name="Title 1"/>
          <p:cNvSpPr>
            <a:spLocks noGrp="1"/>
          </p:cNvSpPr>
          <p:nvPr>
            <p:ph type="title"/>
          </p:nvPr>
        </p:nvSpPr>
        <p:spPr>
          <a:xfrm>
            <a:off x="304800" y="533400"/>
            <a:ext cx="8534400" cy="1143000"/>
          </a:xfrm>
        </p:spPr>
        <p:txBody>
          <a:bodyPr>
            <a:noAutofit/>
          </a:bodyPr>
          <a:lstStyle/>
          <a:p>
            <a:r>
              <a:rPr lang="en-US" sz="3600" dirty="0" smtClean="0"/>
              <a:t>Leading Haynesville/East Texas Operators</a:t>
            </a:r>
            <a:endParaRPr lang="en-US" sz="3600" dirty="0"/>
          </a:p>
        </p:txBody>
      </p:sp>
      <p:sp>
        <p:nvSpPr>
          <p:cNvPr id="8" name="TextBox 7"/>
          <p:cNvSpPr txBox="1"/>
          <p:nvPr/>
        </p:nvSpPr>
        <p:spPr>
          <a:xfrm>
            <a:off x="533400" y="2514600"/>
            <a:ext cx="2438400" cy="2677656"/>
          </a:xfrm>
          <a:prstGeom prst="rect">
            <a:avLst/>
          </a:prstGeom>
          <a:noFill/>
        </p:spPr>
        <p:txBody>
          <a:bodyPr wrap="square" rtlCol="0">
            <a:spAutoFit/>
          </a:bodyPr>
          <a:lstStyle/>
          <a:p>
            <a:r>
              <a:rPr lang="en-US" sz="1200" dirty="0" smtClean="0"/>
              <a:t>This is a chart of the leading  new well drilling customers.  </a:t>
            </a:r>
          </a:p>
          <a:p>
            <a:endParaRPr lang="en-US" sz="1200" dirty="0"/>
          </a:p>
          <a:p>
            <a:r>
              <a:rPr lang="en-US" sz="1200" b="1" dirty="0" smtClean="0"/>
              <a:t>XTO Energy </a:t>
            </a:r>
            <a:r>
              <a:rPr lang="en-US" sz="1200" dirty="0" smtClean="0"/>
              <a:t>drilled a quarter of all new wells in the region. With </a:t>
            </a:r>
            <a:r>
              <a:rPr lang="en-US" sz="1200" b="1" dirty="0" smtClean="0"/>
              <a:t>Anadarko, EXCO, Chesapeake, Devon Energy, </a:t>
            </a:r>
            <a:r>
              <a:rPr lang="en-US" sz="1200" b="1" dirty="0" err="1" smtClean="0"/>
              <a:t>Encana</a:t>
            </a:r>
            <a:r>
              <a:rPr lang="en-US" sz="1200" b="1" dirty="0" smtClean="0"/>
              <a:t>, </a:t>
            </a:r>
            <a:r>
              <a:rPr lang="en-US" sz="1200" b="1" dirty="0" err="1" smtClean="0"/>
              <a:t>Petrohawk</a:t>
            </a:r>
            <a:r>
              <a:rPr lang="en-US" sz="1200" b="1" dirty="0" smtClean="0"/>
              <a:t>/BHP, QEP</a:t>
            </a:r>
            <a:r>
              <a:rPr lang="en-US" sz="1200" dirty="0" smtClean="0"/>
              <a:t>, and </a:t>
            </a:r>
            <a:r>
              <a:rPr lang="en-US" sz="1200" b="1" dirty="0" smtClean="0"/>
              <a:t>Shell</a:t>
            </a:r>
            <a:r>
              <a:rPr lang="en-US" sz="1200" dirty="0" smtClean="0"/>
              <a:t> rounding out the top 50%.</a:t>
            </a:r>
          </a:p>
          <a:p>
            <a:endParaRPr lang="en-US" sz="1200" dirty="0"/>
          </a:p>
          <a:p>
            <a:r>
              <a:rPr lang="en-US" sz="1200" dirty="0" smtClean="0"/>
              <a:t>There are another ~15 operators who drill several wells each year, both large producers and small producers.</a:t>
            </a:r>
          </a:p>
        </p:txBody>
      </p:sp>
      <p:sp>
        <p:nvSpPr>
          <p:cNvPr id="9" name="Rectangle 8"/>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4259268884"/>
              </p:ext>
            </p:extLst>
          </p:nvPr>
        </p:nvGraphicFramePr>
        <p:xfrm>
          <a:off x="3048000" y="16002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0907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600" dirty="0" smtClean="0"/>
              <a:t>Haynesville:  Leading Directional Customers</a:t>
            </a:r>
            <a:endParaRPr lang="en-US" sz="3600" dirty="0"/>
          </a:p>
        </p:txBody>
      </p:sp>
      <p:sp>
        <p:nvSpPr>
          <p:cNvPr id="3" name="Slide Number Placeholder 2"/>
          <p:cNvSpPr>
            <a:spLocks noGrp="1"/>
          </p:cNvSpPr>
          <p:nvPr>
            <p:ph type="sldNum" sz="quarter" idx="12"/>
          </p:nvPr>
        </p:nvSpPr>
        <p:spPr/>
        <p:txBody>
          <a:bodyPr/>
          <a:lstStyle/>
          <a:p>
            <a:fld id="{CA74D0C1-E1D1-4D16-B60A-0F80F48F2358}" type="slidenum">
              <a:rPr lang="en-US" smtClean="0"/>
              <a:t>96</a:t>
            </a:fld>
            <a:endParaRPr lang="en-US"/>
          </a:p>
        </p:txBody>
      </p:sp>
      <p:sp>
        <p:nvSpPr>
          <p:cNvPr id="7" name="TextBox 6"/>
          <p:cNvSpPr txBox="1"/>
          <p:nvPr/>
        </p:nvSpPr>
        <p:spPr>
          <a:xfrm>
            <a:off x="152400" y="2146280"/>
            <a:ext cx="2895600" cy="2308324"/>
          </a:xfrm>
          <a:prstGeom prst="rect">
            <a:avLst/>
          </a:prstGeom>
          <a:noFill/>
        </p:spPr>
        <p:txBody>
          <a:bodyPr wrap="square" rtlCol="0">
            <a:spAutoFit/>
          </a:bodyPr>
          <a:lstStyle/>
          <a:p>
            <a:r>
              <a:rPr lang="en-US" sz="1200" dirty="0" smtClean="0"/>
              <a:t>Here is the chart of the leading  directional customers.  </a:t>
            </a:r>
          </a:p>
          <a:p>
            <a:endParaRPr lang="en-US" sz="1200" dirty="0"/>
          </a:p>
          <a:p>
            <a:r>
              <a:rPr lang="en-US" sz="1200" b="1" dirty="0" smtClean="0"/>
              <a:t>XTO Energy </a:t>
            </a:r>
            <a:r>
              <a:rPr lang="en-US" sz="1200" dirty="0" smtClean="0"/>
              <a:t>is the top directional customer, followed by </a:t>
            </a:r>
            <a:r>
              <a:rPr lang="en-US" sz="1200" b="1" dirty="0" smtClean="0"/>
              <a:t>Devon Energy, EXCO, Anadarko, </a:t>
            </a:r>
            <a:r>
              <a:rPr lang="en-US" sz="1200" b="1" dirty="0" err="1" smtClean="0"/>
              <a:t>Encana</a:t>
            </a:r>
            <a:r>
              <a:rPr lang="en-US" sz="1200" b="1" dirty="0" smtClean="0"/>
              <a:t>, Chesapeake</a:t>
            </a:r>
            <a:r>
              <a:rPr lang="en-US" sz="1200" dirty="0" smtClean="0"/>
              <a:t> and </a:t>
            </a:r>
            <a:r>
              <a:rPr lang="en-US" sz="1200" b="1" dirty="0" smtClean="0"/>
              <a:t>QEP.</a:t>
            </a:r>
            <a:r>
              <a:rPr lang="en-US" sz="1200" dirty="0" smtClean="0"/>
              <a:t> These 7 operators purchased 75% of the directional services in East Texas/ Haynesville in the last couple years.</a:t>
            </a:r>
          </a:p>
          <a:p>
            <a:endParaRPr lang="en-US" sz="1200" dirty="0"/>
          </a:p>
          <a:p>
            <a:r>
              <a:rPr lang="en-US" sz="1200" i="1" dirty="0" smtClean="0"/>
              <a:t>This list is ranked by the number of feet of directional hole drilled in the last year or so.</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14" name="Chart 13"/>
          <p:cNvGraphicFramePr/>
          <p:nvPr>
            <p:extLst>
              <p:ext uri="{D42A27DB-BD31-4B8C-83A1-F6EECF244321}">
                <p14:modId xmlns:p14="http://schemas.microsoft.com/office/powerpoint/2010/main" val="2080865893"/>
              </p:ext>
            </p:extLst>
          </p:nvPr>
        </p:nvGraphicFramePr>
        <p:xfrm>
          <a:off x="2590800" y="1752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2355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74D0C1-E1D1-4D16-B60A-0F80F48F2358}" type="slidenum">
              <a:rPr lang="en-US" smtClean="0"/>
              <a:t>97</a:t>
            </a:fld>
            <a:endParaRPr lang="en-US"/>
          </a:p>
        </p:txBody>
      </p:sp>
      <p:graphicFrame>
        <p:nvGraphicFramePr>
          <p:cNvPr id="7" name="Chart 6"/>
          <p:cNvGraphicFramePr/>
          <p:nvPr>
            <p:extLst>
              <p:ext uri="{D42A27DB-BD31-4B8C-83A1-F6EECF244321}">
                <p14:modId xmlns:p14="http://schemas.microsoft.com/office/powerpoint/2010/main" val="512523944"/>
              </p:ext>
            </p:extLst>
          </p:nvPr>
        </p:nvGraphicFramePr>
        <p:xfrm>
          <a:off x="609600" y="1809502"/>
          <a:ext cx="3962400" cy="39054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81600" y="1809502"/>
            <a:ext cx="3276600" cy="3231654"/>
          </a:xfrm>
          <a:prstGeom prst="rect">
            <a:avLst/>
          </a:prstGeom>
          <a:noFill/>
        </p:spPr>
        <p:txBody>
          <a:bodyPr wrap="square" rtlCol="0">
            <a:spAutoFit/>
          </a:bodyPr>
          <a:lstStyle/>
          <a:p>
            <a:r>
              <a:rPr lang="en-US" sz="1200" b="1" dirty="0" smtClean="0"/>
              <a:t>Only a small portion of the US land directional drilling services market is in the East Texas/North Louisiana area.  </a:t>
            </a:r>
            <a:r>
              <a:rPr lang="en-US" sz="1200" dirty="0" smtClean="0"/>
              <a:t>With “dry gas” plays falling out of favor in the last several years, horizontal drilling has fallen, prices have come down, and demand for directional drilling work has collapsed. This region peaked at ~$0.9 billion in directional work in 2008.</a:t>
            </a:r>
          </a:p>
          <a:p>
            <a:endParaRPr lang="en-US" sz="1200" dirty="0"/>
          </a:p>
          <a:p>
            <a:r>
              <a:rPr lang="en-US" sz="1200" dirty="0" smtClean="0"/>
              <a:t>In 2012-2014 the leading directional driller in the region was </a:t>
            </a:r>
            <a:r>
              <a:rPr lang="en-US" sz="1200" b="1" dirty="0" smtClean="0"/>
              <a:t>Halliburton</a:t>
            </a:r>
            <a:r>
              <a:rPr lang="en-US" sz="1200" dirty="0" smtClean="0"/>
              <a:t>, followed by </a:t>
            </a:r>
            <a:r>
              <a:rPr lang="en-US" sz="1200" b="1" dirty="0" smtClean="0"/>
              <a:t>Schlumberger Pathfinder, Baker Hughes, Weatherford, </a:t>
            </a:r>
            <a:r>
              <a:rPr lang="en-US" sz="1200" dirty="0" smtClean="0"/>
              <a:t>and </a:t>
            </a:r>
            <a:r>
              <a:rPr lang="en-US" sz="1200" b="1" dirty="0" smtClean="0"/>
              <a:t>Professional Directional</a:t>
            </a:r>
            <a:r>
              <a:rPr lang="en-US" sz="1200" dirty="0" smtClean="0"/>
              <a:t>.  These companies tend to have the highest temperature rated tools, which are able to cope with the highest bottom hole temperatures in the nation.</a:t>
            </a:r>
          </a:p>
        </p:txBody>
      </p:sp>
      <p:sp>
        <p:nvSpPr>
          <p:cNvPr id="11" name="Rectangle 10"/>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Haynesville:  Directional Market</a:t>
            </a:r>
            <a:endParaRPr lang="en-US" sz="3600" dirty="0"/>
          </a:p>
        </p:txBody>
      </p:sp>
    </p:spTree>
    <p:extLst>
      <p:ext uri="{BB962C8B-B14F-4D97-AF65-F5344CB8AC3E}">
        <p14:creationId xmlns:p14="http://schemas.microsoft.com/office/powerpoint/2010/main" val="141883929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98</a:t>
            </a:fld>
            <a:endParaRPr lang="en-US"/>
          </a:p>
        </p:txBody>
      </p:sp>
      <p:sp>
        <p:nvSpPr>
          <p:cNvPr id="5" name="Rectangle 4"/>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sp>
        <p:nvSpPr>
          <p:cNvPr id="6" name="Title 1"/>
          <p:cNvSpPr>
            <a:spLocks noGrp="1"/>
          </p:cNvSpPr>
          <p:nvPr>
            <p:ph type="title"/>
          </p:nvPr>
        </p:nvSpPr>
        <p:spPr>
          <a:xfrm>
            <a:off x="304800" y="274638"/>
            <a:ext cx="8534400" cy="1143000"/>
          </a:xfrm>
        </p:spPr>
        <p:txBody>
          <a:bodyPr>
            <a:normAutofit/>
          </a:bodyPr>
          <a:lstStyle/>
          <a:p>
            <a:r>
              <a:rPr lang="en-US" sz="3600" dirty="0" smtClean="0"/>
              <a:t>Haynesville:  Directional Market Share</a:t>
            </a:r>
            <a:endParaRPr lang="en-US" sz="3600" dirty="0"/>
          </a:p>
        </p:txBody>
      </p:sp>
      <p:graphicFrame>
        <p:nvGraphicFramePr>
          <p:cNvPr id="10" name="Chart 9"/>
          <p:cNvGraphicFramePr/>
          <p:nvPr>
            <p:extLst>
              <p:ext uri="{D42A27DB-BD31-4B8C-83A1-F6EECF244321}">
                <p14:modId xmlns:p14="http://schemas.microsoft.com/office/powerpoint/2010/main" val="2228834205"/>
              </p:ext>
            </p:extLst>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0544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74D0C1-E1D1-4D16-B60A-0F80F48F2358}" type="slidenum">
              <a:rPr lang="en-US" smtClean="0"/>
              <a:t>99</a:t>
            </a:fld>
            <a:endParaRPr lang="en-US"/>
          </a:p>
        </p:txBody>
      </p:sp>
      <p:sp>
        <p:nvSpPr>
          <p:cNvPr id="5" name="TextBox 4"/>
          <p:cNvSpPr txBox="1"/>
          <p:nvPr/>
        </p:nvSpPr>
        <p:spPr>
          <a:xfrm>
            <a:off x="381000" y="609600"/>
            <a:ext cx="8153400" cy="1754326"/>
          </a:xfrm>
          <a:prstGeom prst="rect">
            <a:avLst/>
          </a:prstGeom>
          <a:noFill/>
        </p:spPr>
        <p:txBody>
          <a:bodyPr wrap="square" rtlCol="0">
            <a:spAutoFit/>
          </a:bodyPr>
          <a:lstStyle/>
          <a:p>
            <a:r>
              <a:rPr lang="en-US" sz="1200" b="1" dirty="0" smtClean="0"/>
              <a:t>Our sample of directionally drilled wells is small in the region, so drilling performance metrics are weak.  </a:t>
            </a:r>
            <a:r>
              <a:rPr lang="en-US" sz="1200" dirty="0" smtClean="0"/>
              <a:t>Nevertheless, our initial work in the region points to Weatherford having the best directional performance this year (~1,400 feet per day average), Phoenix and Professional Directional drill ~1,300’ per day, and Baker Hughes also averages over 1,000’ per day with an average ~1,200’.</a:t>
            </a:r>
          </a:p>
          <a:p>
            <a:endParaRPr lang="en-US" sz="1200" dirty="0"/>
          </a:p>
          <a:p>
            <a:r>
              <a:rPr lang="en-US" sz="1200" dirty="0" smtClean="0"/>
              <a:t>The Haynesville has some of the nation’s most challenging horizontal drilling conditions – deep, high pressure, high temperature, corrosive – so it is logical that this play should have some of the slowest directional drilling in the country. This last year, however, has seen a significant increase in drilling speeds. In previous years, the highest directional drilling speed was ~900’ per day. </a:t>
            </a:r>
          </a:p>
        </p:txBody>
      </p:sp>
      <p:sp>
        <p:nvSpPr>
          <p:cNvPr id="8" name="Rectangle 7"/>
          <p:cNvSpPr/>
          <p:nvPr/>
        </p:nvSpPr>
        <p:spPr>
          <a:xfrm>
            <a:off x="0" y="0"/>
            <a:ext cx="9144000" cy="457200"/>
          </a:xfrm>
          <a:prstGeom prst="rect">
            <a:avLst/>
          </a:prstGeom>
          <a:solidFill>
            <a:schemeClr val="accent3">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Spears &amp; Associates/Oilfield </a:t>
            </a:r>
            <a:r>
              <a:rPr lang="en-US" dirty="0" err="1" smtClean="0"/>
              <a:t>Logix</a:t>
            </a:r>
            <a:r>
              <a:rPr lang="en-US" dirty="0" smtClean="0"/>
              <a:t>: Directional Drilling</a:t>
            </a:r>
            <a:endParaRPr lang="en-US" dirty="0"/>
          </a:p>
        </p:txBody>
      </p:sp>
      <p:graphicFrame>
        <p:nvGraphicFramePr>
          <p:cNvPr id="9" name="Chart 8"/>
          <p:cNvGraphicFramePr/>
          <p:nvPr>
            <p:extLst>
              <p:ext uri="{D42A27DB-BD31-4B8C-83A1-F6EECF244321}">
                <p14:modId xmlns:p14="http://schemas.microsoft.com/office/powerpoint/2010/main" val="2277412549"/>
              </p:ext>
            </p:extLst>
          </p:nvPr>
        </p:nvGraphicFramePr>
        <p:xfrm>
          <a:off x="1219200" y="2377844"/>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868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10397</TotalTime>
  <Words>12878</Words>
  <Application>Microsoft Office PowerPoint</Application>
  <PresentationFormat>On-screen Show (4:3)</PresentationFormat>
  <Paragraphs>1345</Paragraphs>
  <Slides>150</Slides>
  <Notes>84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150</vt:i4>
      </vt:variant>
    </vt:vector>
  </HeadingPairs>
  <TitlesOfParts>
    <vt:vector size="155" baseType="lpstr">
      <vt:lpstr>ＭＳ Ｐゴシック</vt:lpstr>
      <vt:lpstr>Arial</vt:lpstr>
      <vt:lpstr>Calibri</vt:lpstr>
      <vt:lpstr>Times New Roman</vt:lpstr>
      <vt:lpstr>Office Theme</vt:lpstr>
      <vt:lpstr>Global Directional Drilling Featuring the US Land Markets</vt:lpstr>
      <vt:lpstr>Table of Contents</vt:lpstr>
      <vt:lpstr>Executive Summary</vt:lpstr>
      <vt:lpstr>Directional Drilling Market:  Quantification.</vt:lpstr>
      <vt:lpstr>Global Directional Drilling Market</vt:lpstr>
      <vt:lpstr>Global Directional Drilling Market</vt:lpstr>
      <vt:lpstr>Global Directional Drilling Market</vt:lpstr>
      <vt:lpstr>Global Market Shares</vt:lpstr>
      <vt:lpstr>Global Directional Drilling Segments</vt:lpstr>
      <vt:lpstr>Global Directional &amp; LWD Market</vt:lpstr>
      <vt:lpstr>Directional Drilling by Macro Region</vt:lpstr>
      <vt:lpstr>Directional Drilling by Company by Region</vt:lpstr>
      <vt:lpstr>Annual Global Market Change</vt:lpstr>
      <vt:lpstr>Increasing Use of Directional Services</vt:lpstr>
      <vt:lpstr>Related Markets:  LWD &amp; Mud Logging</vt:lpstr>
      <vt:lpstr>Directional Drilling North America</vt:lpstr>
      <vt:lpstr>Bottom Hole Temperatures</vt:lpstr>
      <vt:lpstr>US Summary:  Market Analysis</vt:lpstr>
      <vt:lpstr>PowerPoint Presentation</vt:lpstr>
      <vt:lpstr>PowerPoint Presentation</vt:lpstr>
      <vt:lpstr>US Summary: Top Directional Customers</vt:lpstr>
      <vt:lpstr>US Summary: Directional Market</vt:lpstr>
      <vt:lpstr>US Summary:  Land Market Share</vt:lpstr>
      <vt:lpstr>PowerPoint Presentation</vt:lpstr>
      <vt:lpstr>PowerPoint Presentation</vt:lpstr>
      <vt:lpstr>PowerPoint Presentation</vt:lpstr>
      <vt:lpstr>PowerPoint Presentation</vt:lpstr>
      <vt:lpstr>US Summary:  Horizontal Lateral Lengths</vt:lpstr>
      <vt:lpstr>US Summary: Directional Feet per Well</vt:lpstr>
      <vt:lpstr>Eagle Ford/South Texas:  Market analysis</vt:lpstr>
      <vt:lpstr>Eagle Ford / South Texas</vt:lpstr>
      <vt:lpstr>Leading Eagle Ford Operators</vt:lpstr>
      <vt:lpstr>Eagle Ford Directional Customers</vt:lpstr>
      <vt:lpstr>Eagle Ford Directional Market</vt:lpstr>
      <vt:lpstr>Eagle Ford Directional Market Share</vt:lpstr>
      <vt:lpstr>PowerPoint Presentation</vt:lpstr>
      <vt:lpstr>PowerPoint Presentation</vt:lpstr>
      <vt:lpstr>PowerPoint Presentation</vt:lpstr>
      <vt:lpstr>Eagle Ford Directional Days</vt:lpstr>
      <vt:lpstr>Eagle Ford Lateral Lengths</vt:lpstr>
      <vt:lpstr>Eagle Ford Directional Feet per Well</vt:lpstr>
      <vt:lpstr>PowerPoint Presentation</vt:lpstr>
      <vt:lpstr>Permian Basin:  Market analysis</vt:lpstr>
      <vt:lpstr>Permian Basin</vt:lpstr>
      <vt:lpstr>Leading Permian Operators</vt:lpstr>
      <vt:lpstr>Permian:  Top Customer of Directional</vt:lpstr>
      <vt:lpstr>Permian:  Directional Drilling Market</vt:lpstr>
      <vt:lpstr>Permian:  Directional Market Share</vt:lpstr>
      <vt:lpstr>PowerPoint Presentation</vt:lpstr>
      <vt:lpstr>PowerPoint Presentation</vt:lpstr>
      <vt:lpstr>Permian: Directional Days in the Hole</vt:lpstr>
      <vt:lpstr>Permian:  Directional Days Per Well</vt:lpstr>
      <vt:lpstr>Permian:  Horizontal Lateral Lengths</vt:lpstr>
      <vt:lpstr>Permian:  Directional Feet per Well</vt:lpstr>
      <vt:lpstr>Permian:  Bottom Hole Temperatures</vt:lpstr>
      <vt:lpstr>MidContinent:  Market analysis</vt:lpstr>
      <vt:lpstr>MidContinent</vt:lpstr>
      <vt:lpstr>MidContinent</vt:lpstr>
      <vt:lpstr>Top MidContinent Operators</vt:lpstr>
      <vt:lpstr>MidContinent: Top Directional Customers</vt:lpstr>
      <vt:lpstr>MidContinent: Directional Market</vt:lpstr>
      <vt:lpstr>MidContinent: Directional Market Share</vt:lpstr>
      <vt:lpstr>PowerPoint Presentation</vt:lpstr>
      <vt:lpstr>PowerPoint Presentation</vt:lpstr>
      <vt:lpstr>MidContinent: Directional Days In The Hole</vt:lpstr>
      <vt:lpstr>MidContinent: Directional Drilling Days</vt:lpstr>
      <vt:lpstr>MidContinent: Horizontal Lateral Lengths</vt:lpstr>
      <vt:lpstr>PowerPoint Presentation</vt:lpstr>
      <vt:lpstr>MidContinent: Bottom Hole Temperatures</vt:lpstr>
      <vt:lpstr>Bakken/Williston:  Market analysis</vt:lpstr>
      <vt:lpstr>Bakken/Williston</vt:lpstr>
      <vt:lpstr>Leading Bakken Operators</vt:lpstr>
      <vt:lpstr>Bakken:  Top Directional Customers</vt:lpstr>
      <vt:lpstr>Bakken:  Directional Market</vt:lpstr>
      <vt:lpstr>Bakken: Market Share of Directional Drillers</vt:lpstr>
      <vt:lpstr>Bakken:  Directional Speed</vt:lpstr>
      <vt:lpstr>PowerPoint Presentation</vt:lpstr>
      <vt:lpstr>Bakken:  Directional Days in the Hole</vt:lpstr>
      <vt:lpstr>Bakken:  Directional Days per Well</vt:lpstr>
      <vt:lpstr>Bakken: Horizontal Lateral Lengths</vt:lpstr>
      <vt:lpstr>PowerPoint Presentation</vt:lpstr>
      <vt:lpstr>Rocky Mountain Region:  Market analysis</vt:lpstr>
      <vt:lpstr>Rocky Mountains</vt:lpstr>
      <vt:lpstr>Rocky Mountains</vt:lpstr>
      <vt:lpstr>Leading Rocky Mountain Operators</vt:lpstr>
      <vt:lpstr>Rockies:  Leading Directional Customers</vt:lpstr>
      <vt:lpstr>Rockies:  Directional Drilling Market</vt:lpstr>
      <vt:lpstr>Rockies: Market Share of Directional Drillers</vt:lpstr>
      <vt:lpstr>Rockies: Drilling Speeds</vt:lpstr>
      <vt:lpstr>Rockies:  Horizontal Lateral Lengths</vt:lpstr>
      <vt:lpstr>Rockies: Directional Footage</vt:lpstr>
      <vt:lpstr>Haynesville/East Texas:  Market analysis</vt:lpstr>
      <vt:lpstr>Haynesville/East Texas</vt:lpstr>
      <vt:lpstr>Haynesville/East Texas</vt:lpstr>
      <vt:lpstr>Leading Haynesville/East Texas Operators</vt:lpstr>
      <vt:lpstr>Haynesville:  Leading Directional Customers</vt:lpstr>
      <vt:lpstr>Haynesville:  Directional Market</vt:lpstr>
      <vt:lpstr>Haynesville:  Directional Market Share</vt:lpstr>
      <vt:lpstr>PowerPoint Presentation</vt:lpstr>
      <vt:lpstr>Haynesville:  Drilling Speeds</vt:lpstr>
      <vt:lpstr>Haynesville:  Directional Days in the Hole</vt:lpstr>
      <vt:lpstr>Haynesville: Horizontal Lateral Lengths</vt:lpstr>
      <vt:lpstr>Haynesville: Directional Feet per Well</vt:lpstr>
      <vt:lpstr>PowerPoint Presentation</vt:lpstr>
      <vt:lpstr>Marcellus/Northeast:  Market Analysis</vt:lpstr>
      <vt:lpstr>Marcellus/Northeast</vt:lpstr>
      <vt:lpstr>Marcellus/Northeast</vt:lpstr>
      <vt:lpstr>Leading Marcellus/Northeast Operators</vt:lpstr>
      <vt:lpstr>Marcellus:  Leading Directional Customers</vt:lpstr>
      <vt:lpstr>Marcellus:  Directional Market</vt:lpstr>
      <vt:lpstr>Market Share of Directional Drillers</vt:lpstr>
      <vt:lpstr>Marcellus: Horizontal Lateral Lengths</vt:lpstr>
      <vt:lpstr>Marcellus: Directional Feet per Well</vt:lpstr>
      <vt:lpstr>West Coast:  Market Analysis</vt:lpstr>
      <vt:lpstr>West Coast</vt:lpstr>
      <vt:lpstr>Leading West Coast Operators</vt:lpstr>
      <vt:lpstr>West Coast: Leading Directional Customers</vt:lpstr>
      <vt:lpstr>West Coast: Directional Market</vt:lpstr>
      <vt:lpstr>West Coast:  Directional Market Share </vt:lpstr>
      <vt:lpstr>West Coast: Horizontal Lateral Lengths</vt:lpstr>
      <vt:lpstr>West Coast: Directional Feet per Well</vt:lpstr>
      <vt:lpstr>Gulf Coast:  Market Analysis</vt:lpstr>
      <vt:lpstr>Gulf Coast</vt:lpstr>
      <vt:lpstr>Supply Chain:  Size, share, &amp; trends in the fleet.</vt:lpstr>
      <vt:lpstr>Supply Chain</vt:lpstr>
      <vt:lpstr>Motor Fleet</vt:lpstr>
      <vt:lpstr>Motor Fleet</vt:lpstr>
      <vt:lpstr>Relationship:  Sales of Downhole Tools vs. Directional Services</vt:lpstr>
      <vt:lpstr>Profiles:  Companies associated with directional</vt:lpstr>
      <vt:lpstr>Baker Hughes</vt:lpstr>
      <vt:lpstr>Cathedral Energy Services</vt:lpstr>
      <vt:lpstr>China Oilfield Services, Ltd. (COSL)</vt:lpstr>
      <vt:lpstr>Crescent Directional</vt:lpstr>
      <vt:lpstr>Ensign Resource Services</vt:lpstr>
      <vt:lpstr>Enseco Energy Services</vt:lpstr>
      <vt:lpstr>GE Oil &amp; Gas</vt:lpstr>
      <vt:lpstr>Halliburton</vt:lpstr>
      <vt:lpstr>Leam</vt:lpstr>
      <vt:lpstr>Nabors Industries</vt:lpstr>
      <vt:lpstr>National Oilwell Varco</vt:lpstr>
      <vt:lpstr>PHX Energy Services</vt:lpstr>
      <vt:lpstr>Precision Drilling Group</vt:lpstr>
      <vt:lpstr>Schlumberger</vt:lpstr>
      <vt:lpstr>Schoeller-Bleckmann Oilfield Equipment</vt:lpstr>
      <vt:lpstr>Scientific Drilling International</vt:lpstr>
      <vt:lpstr>Tolteq</vt:lpstr>
      <vt:lpstr>Weatherford International</vt:lpstr>
      <vt:lpstr>Appendix:  Spears &amp; Associates, Inc. </vt:lpstr>
      <vt:lpstr>Spears &amp; Associates, Inc.</vt:lpstr>
      <vt:lpstr>Legal Matters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Drive Market</dc:title>
  <dc:creator>Richard</dc:creator>
  <cp:lastModifiedBy>Lauren Collette</cp:lastModifiedBy>
  <cp:revision>980</cp:revision>
  <cp:lastPrinted>2015-05-27T19:21:01Z</cp:lastPrinted>
  <dcterms:created xsi:type="dcterms:W3CDTF">2013-03-21T20:15:26Z</dcterms:created>
  <dcterms:modified xsi:type="dcterms:W3CDTF">2015-06-02T14:53:31Z</dcterms:modified>
</cp:coreProperties>
</file>